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57" r:id="rId6"/>
    <p:sldId id="281" r:id="rId7"/>
    <p:sldId id="285" r:id="rId8"/>
    <p:sldId id="261" r:id="rId9"/>
    <p:sldId id="262" r:id="rId10"/>
    <p:sldId id="283" r:id="rId11"/>
    <p:sldId id="263" r:id="rId12"/>
    <p:sldId id="284" r:id="rId13"/>
    <p:sldId id="266" r:id="rId14"/>
    <p:sldId id="267" r:id="rId15"/>
    <p:sldId id="268" r:id="rId16"/>
    <p:sldId id="269" r:id="rId17"/>
    <p:sldId id="291" r:id="rId18"/>
    <p:sldId id="292" r:id="rId19"/>
    <p:sldId id="293" r:id="rId20"/>
    <p:sldId id="297" r:id="rId21"/>
    <p:sldId id="299" r:id="rId22"/>
    <p:sldId id="300" r:id="rId23"/>
    <p:sldId id="301" r:id="rId24"/>
    <p:sldId id="313" r:id="rId25"/>
    <p:sldId id="314" r:id="rId26"/>
    <p:sldId id="315" r:id="rId27"/>
    <p:sldId id="316" r:id="rId28"/>
    <p:sldId id="318" r:id="rId29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368" autoAdjust="0"/>
    <p:restoredTop sz="94660"/>
  </p:normalViewPr>
  <p:slideViewPr>
    <p:cSldViewPr>
      <p:cViewPr>
        <p:scale>
          <a:sx n="50" d="100"/>
          <a:sy n="50" d="100"/>
        </p:scale>
        <p:origin x="-80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46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87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06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29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11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3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09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90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9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21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49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532D-1555-4213-9107-28237BAFE8B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1D59-F3DE-429B-A998-1A4373518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9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9.gif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2664296" cy="100811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 19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064896" cy="39379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Спецификация КИМ ЕГЭ 2015 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Проверяемые требования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(умения):  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использовать приобретённые знания 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умения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практической деятельности и повседневной жизни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Элементы содержания 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Целые числа; дроби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проценты, рациональные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числа; применение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математических методов для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решения содержательных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задач из различных областей науки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практики. Интерпретация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результата, учёт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реальных ограничений.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Уровень сложности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повышенный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Максимальный балл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-3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16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9" t="45958" r="45258" b="16229"/>
          <a:stretch/>
        </p:blipFill>
        <p:spPr bwMode="auto">
          <a:xfrm>
            <a:off x="503032" y="332656"/>
            <a:ext cx="850195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581128"/>
            <a:ext cx="83529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пять лет забрал деньги (из последнего столбика).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8573282"/>
              </p:ext>
            </p:extLst>
          </p:nvPr>
        </p:nvGraphicFramePr>
        <p:xfrm>
          <a:off x="755576" y="5640524"/>
          <a:ext cx="6192688" cy="543748"/>
        </p:xfrm>
        <a:graphic>
          <a:graphicData uri="http://schemas.openxmlformats.org/presentationml/2006/ole">
            <p:oleObj spid="_x0000_s3092" name="Формула" r:id="rId4" imgW="260316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114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6821901"/>
              </p:ext>
            </p:extLst>
          </p:nvPr>
        </p:nvGraphicFramePr>
        <p:xfrm>
          <a:off x="323528" y="260648"/>
          <a:ext cx="8459788" cy="1633538"/>
        </p:xfrm>
        <a:graphic>
          <a:graphicData uri="http://schemas.openxmlformats.org/presentationml/2006/ole">
            <p:oleObj spid="_x0000_s4169" name="Формула" r:id="rId3" imgW="3555720" imgH="68580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8791968"/>
              </p:ext>
            </p:extLst>
          </p:nvPr>
        </p:nvGraphicFramePr>
        <p:xfrm>
          <a:off x="351401" y="1988840"/>
          <a:ext cx="8568952" cy="868375"/>
        </p:xfrm>
        <a:graphic>
          <a:graphicData uri="http://schemas.openxmlformats.org/presentationml/2006/ole">
            <p:oleObj spid="_x0000_s4170" name="Формула" r:id="rId4" imgW="3886200" imgH="393480" progId="Equation.3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7385" y="2991912"/>
            <a:ext cx="871296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концу пятого года после начисления процентов оказалось, что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вклада увеличился по сравнению с первоначальным на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725%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3300581"/>
              </p:ext>
            </p:extLst>
          </p:nvPr>
        </p:nvGraphicFramePr>
        <p:xfrm>
          <a:off x="323528" y="4293096"/>
          <a:ext cx="1484312" cy="449262"/>
        </p:xfrm>
        <a:graphic>
          <a:graphicData uri="http://schemas.openxmlformats.org/presentationml/2006/ole">
            <p:oleObj spid="_x0000_s4171" name="Формула" r:id="rId5" imgW="672840" imgH="203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4869674"/>
              </p:ext>
            </p:extLst>
          </p:nvPr>
        </p:nvGraphicFramePr>
        <p:xfrm>
          <a:off x="323528" y="5157192"/>
          <a:ext cx="4311650" cy="868362"/>
        </p:xfrm>
        <a:graphic>
          <a:graphicData uri="http://schemas.openxmlformats.org/presentationml/2006/ole">
            <p:oleObj spid="_x0000_s4172" name="Формула" r:id="rId6" imgW="195552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163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1174665"/>
              </p:ext>
            </p:extLst>
          </p:nvPr>
        </p:nvGraphicFramePr>
        <p:xfrm>
          <a:off x="755576" y="620688"/>
          <a:ext cx="4292606" cy="864096"/>
        </p:xfrm>
        <a:graphic>
          <a:graphicData uri="http://schemas.openxmlformats.org/presentationml/2006/ole">
            <p:oleObj spid="_x0000_s5162" name="Формула" r:id="rId3" imgW="1955520" imgH="39348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1618162"/>
              </p:ext>
            </p:extLst>
          </p:nvPr>
        </p:nvGraphicFramePr>
        <p:xfrm>
          <a:off x="1032906" y="1772816"/>
          <a:ext cx="3986213" cy="2860675"/>
        </p:xfrm>
        <a:graphic>
          <a:graphicData uri="http://schemas.openxmlformats.org/presentationml/2006/ole">
            <p:oleObj spid="_x0000_s5163" name="Формула" r:id="rId4" imgW="1981080" imgH="142236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51663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210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01317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210 тыс. рублей вкладчик ежегодно добавлял к вкладу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8964488" cy="586551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года 5/6 некоторой суммы денег вложили в банк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остальное – в банк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вклад находится в банке с начала года, то к концу года он возрастает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определенный процент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величина которого зависит от банка.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концу первого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сумма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вкладов стала равна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670 у.е.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 концу следующего –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749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у.е.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первоначально 5/6 суммы было бы вложено в банк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оставшуюся  часть вложили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банк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по истечении одного года сумма выросла бы до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710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сумму вкладов по истечении второго года в этом случае.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9512" y="116632"/>
            <a:ext cx="4126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25050" r="48541" b="53229"/>
          <a:stretch/>
        </p:blipFill>
        <p:spPr bwMode="auto">
          <a:xfrm>
            <a:off x="377852" y="1399924"/>
            <a:ext cx="709452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2509" r="38362" b="75108"/>
          <a:stretch/>
        </p:blipFill>
        <p:spPr bwMode="auto">
          <a:xfrm>
            <a:off x="382755" y="108691"/>
            <a:ext cx="7704856" cy="11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9" t="47526" r="47733" b="23386"/>
          <a:stretch/>
        </p:blipFill>
        <p:spPr bwMode="auto">
          <a:xfrm>
            <a:off x="467544" y="3704180"/>
            <a:ext cx="6565509" cy="27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9728246"/>
              </p:ext>
            </p:extLst>
          </p:nvPr>
        </p:nvGraphicFramePr>
        <p:xfrm>
          <a:off x="5148064" y="4869160"/>
          <a:ext cx="3145596" cy="1271624"/>
        </p:xfrm>
        <a:graphic>
          <a:graphicData uri="http://schemas.openxmlformats.org/presentationml/2006/ole">
            <p:oleObj spid="_x0000_s8208" name="Формула" r:id="rId4" imgW="1193760" imgH="482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440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1" t="31487" r="47465" b="30695"/>
          <a:stretch/>
        </p:blipFill>
        <p:spPr bwMode="auto">
          <a:xfrm>
            <a:off x="18068" y="188641"/>
            <a:ext cx="8123592" cy="366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7758320"/>
              </p:ext>
            </p:extLst>
          </p:nvPr>
        </p:nvGraphicFramePr>
        <p:xfrm>
          <a:off x="539552" y="4365104"/>
          <a:ext cx="3179762" cy="1939925"/>
        </p:xfrm>
        <a:graphic>
          <a:graphicData uri="http://schemas.openxmlformats.org/presentationml/2006/ole">
            <p:oleObj spid="_x0000_s9288" name="Формула" r:id="rId4" imgW="1206360" imgH="73656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7078155"/>
              </p:ext>
            </p:extLst>
          </p:nvPr>
        </p:nvGraphicFramePr>
        <p:xfrm>
          <a:off x="5292080" y="2924944"/>
          <a:ext cx="2979737" cy="1138238"/>
        </p:xfrm>
        <a:graphic>
          <a:graphicData uri="http://schemas.openxmlformats.org/presentationml/2006/ole">
            <p:oleObj spid="_x0000_s9289" name="Формула" r:id="rId5" imgW="1130040" imgH="43164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8428321"/>
              </p:ext>
            </p:extLst>
          </p:nvPr>
        </p:nvGraphicFramePr>
        <p:xfrm>
          <a:off x="5364088" y="4293096"/>
          <a:ext cx="2902951" cy="2185017"/>
        </p:xfrm>
        <a:graphic>
          <a:graphicData uri="http://schemas.openxmlformats.org/presentationml/2006/ole">
            <p:oleObj spid="_x0000_s9290" name="Формула" r:id="rId6" imgW="1180800" imgH="8888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650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566343"/>
              </p:ext>
            </p:extLst>
          </p:nvPr>
        </p:nvGraphicFramePr>
        <p:xfrm>
          <a:off x="323528" y="372632"/>
          <a:ext cx="2546350" cy="1408113"/>
        </p:xfrm>
        <a:graphic>
          <a:graphicData uri="http://schemas.openxmlformats.org/presentationml/2006/ole">
            <p:oleObj spid="_x0000_s10290" name="Формула" r:id="rId3" imgW="1193760" imgH="66024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0591025"/>
              </p:ext>
            </p:extLst>
          </p:nvPr>
        </p:nvGraphicFramePr>
        <p:xfrm>
          <a:off x="323528" y="1808580"/>
          <a:ext cx="2519362" cy="1897063"/>
        </p:xfrm>
        <a:graphic>
          <a:graphicData uri="http://schemas.openxmlformats.org/presentationml/2006/ole">
            <p:oleObj spid="_x0000_s10291" name="Формула" r:id="rId4" imgW="1180800" imgH="88884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0257367"/>
              </p:ext>
            </p:extLst>
          </p:nvPr>
        </p:nvGraphicFramePr>
        <p:xfrm>
          <a:off x="323528" y="3860343"/>
          <a:ext cx="3278188" cy="2927350"/>
        </p:xfrm>
        <a:graphic>
          <a:graphicData uri="http://schemas.openxmlformats.org/presentationml/2006/ole">
            <p:oleObj spid="_x0000_s10292" name="Формула" r:id="rId5" imgW="1536480" imgH="1371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454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5" t="34753" r="55962" b="36735"/>
          <a:stretch/>
        </p:blipFill>
        <p:spPr bwMode="auto">
          <a:xfrm>
            <a:off x="672860" y="188640"/>
            <a:ext cx="5649750" cy="29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0730318"/>
              </p:ext>
            </p:extLst>
          </p:nvPr>
        </p:nvGraphicFramePr>
        <p:xfrm>
          <a:off x="827584" y="3212976"/>
          <a:ext cx="2330884" cy="1148606"/>
        </p:xfrm>
        <a:graphic>
          <a:graphicData uri="http://schemas.openxmlformats.org/presentationml/2006/ole">
            <p:oleObj spid="_x0000_s11298" name="Формула" r:id="rId4" imgW="927000" imgH="4572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9938990"/>
              </p:ext>
            </p:extLst>
          </p:nvPr>
        </p:nvGraphicFramePr>
        <p:xfrm>
          <a:off x="899592" y="4149080"/>
          <a:ext cx="7983538" cy="1660525"/>
        </p:xfrm>
        <a:graphic>
          <a:graphicData uri="http://schemas.openxmlformats.org/presentationml/2006/ole">
            <p:oleObj spid="_x0000_s11299" name="Формула" r:id="rId5" imgW="3174840" imgH="66024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51663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Ответ:841.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8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Фермер получил кредит в банке под определенный процент годовых. Через год фермер в счет погашения кредита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вернул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банк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всей суммы, которую он должен был банку к этому времени, а еще через год в счет погашения кредита он внес в банк сумму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превышающую величину полученного кредита. Каков процент годовых по кредиту в данном банке?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79512" y="116632"/>
            <a:ext cx="4126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8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ge-ok.ru/wp-content/plugins/wpmathpub/phpmathpublisher/img/math_956.5_db97b0a50cdda16e11c3a6da82e5a0b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4608" y="3429000"/>
            <a:ext cx="4111668" cy="10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ge-ok.ru/wp-content/plugins/wpmathpub/phpmathpublisher/img/math_971.5_f3905337bcf83383daa6970107832a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816" y="836712"/>
            <a:ext cx="150073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ge-ok.ru/wp-content/plugins/wpmathpub/phpmathpublisher/img/math_971.5_ecde58d680a80c7df69b324352a6d4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932" y="2492896"/>
            <a:ext cx="1803462" cy="9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ege-ok.ru/wp-content/plugins/wpmathpub/phpmathpublisher/img/math_971.5_78872e09aa4412a5f23c70fff3cd4d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38" y="5086327"/>
            <a:ext cx="2942492" cy="11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4659" y="260648"/>
            <a:ext cx="8229600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Фермер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получил кредит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рублей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 годовых.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год он должен банку                         рублей.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Фермер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счет погашения кредита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вернул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банк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всей суммы, которую он должен был банку к этому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времени, а, следовательно, ему осталось вернуть: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9394" y="2862228"/>
            <a:ext cx="91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138" y="3766718"/>
            <a:ext cx="834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год он должен банку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рублей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695" y="450488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счет погашения кредита он внес в банк сумму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21%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превышающую величину полученного кредита.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51663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Ответ:120%.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8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886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гражданина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Лукина 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августа 2000 года родился сын. По этому случаю он открыл в некотором банке вклад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рублей. Каждый следующий год 1 августа он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пополнял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вклад 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рублей. По условиям договора банк ежегодно 31 июля начислял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сумму вклада.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Через 6 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гражданина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Лукина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родилась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дочь, и он открыл в другом банке ещё один вклад, уже 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2200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рублей, и каждый следующий год вносил в банк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рублей, 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банк ежегодно начислял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44%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сумму вклада. Через сколько лет после рождения сына суммы на каждом из двух вкладов сравняются, если деньги из вкладов не изымаются?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9512" y="116632"/>
            <a:ext cx="4126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1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хранения вклада в банке проценты по нему начислялись ежемесячно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сначала в размере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5%,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затем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12%,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потом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наконец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12, 5%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месяц. Известно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под действием каждой новой процентной ставки вклад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находился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целое число месяцев, а по истечении срока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хранения первоначальная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сумма вклада увеличилась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Определите срок хранения вклада.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2004929"/>
              </p:ext>
            </p:extLst>
          </p:nvPr>
        </p:nvGraphicFramePr>
        <p:xfrm>
          <a:off x="7452320" y="1340768"/>
          <a:ext cx="648072" cy="590889"/>
        </p:xfrm>
        <a:graphic>
          <a:graphicData uri="http://schemas.openxmlformats.org/presentationml/2006/ole">
            <p:oleObj spid="_x0000_s18449" name="Формула" r:id="rId3" imgW="431640" imgH="39348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4433309"/>
              </p:ext>
            </p:extLst>
          </p:nvPr>
        </p:nvGraphicFramePr>
        <p:xfrm>
          <a:off x="3419872" y="3429000"/>
          <a:ext cx="936105" cy="707787"/>
        </p:xfrm>
        <a:graphic>
          <a:graphicData uri="http://schemas.openxmlformats.org/presentationml/2006/ole">
            <p:oleObj spid="_x0000_s18450" name="Формула" r:id="rId4" imgW="520560" imgH="393480" progId="Equation.3">
              <p:embed/>
            </p:oleObj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79512" y="116632"/>
            <a:ext cx="4126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4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263" y="116632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первоначальная сумма была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р., то через месяц эта сумма станет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(х + 0,05х)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Можно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сказать, что новая сумма составляет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105%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от старой (увеличилась в 1,05 раз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ставку не менять, то сумма снова увеличится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в 1,05 раз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и станет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(1,05·1,05х)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р.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Пусть первая ставка продержалась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вторая -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третья -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последняя -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месяцев.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Тогда сумма на счёте по истечении срока хранения увеличилась во столько раз: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egetrener.ru/cgi-bin/mimetex.cgi?%7b(\frac%7b105%7d%7b100%7d)%5ek%7d\cdot%7b(\frac%7b112%7d%7b100%7d)%5em%7d\cdot%7b(\frac%7b1000%7d%7b900%7d)%5en%7d\cdot%7b(\frac%7b1125%7d%7b1000%7d)%5et%7d=%7b(\frac%7b3\cdot7%7d%7b2%5e2\cdot5%7d)%5ek%7d\cdot%7b(\frac%7b2%5e2\cdot7%7d%7b5%5e2%7d)%5em%7d\cdot%7b(\frac%7b2\cdot5%7d%7b3%5e2%7d)%5en%7d\cdot%7b(\frac%7b3%5e2%7d%7b2%5e3%7d)%5et%7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229"/>
          <a:stretch/>
        </p:blipFill>
        <p:spPr bwMode="auto">
          <a:xfrm>
            <a:off x="827584" y="4573730"/>
            <a:ext cx="4056058" cy="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getrener.ru/cgi-bin/mimetex.cgi?%7b(\frac%7b105%7d%7b100%7d)%5ek%7d\cdot%7b(\frac%7b112%7d%7b100%7d)%5em%7d\cdot%7b(\frac%7b1000%7d%7b900%7d)%5en%7d\cdot%7b(\frac%7b1125%7d%7b1000%7d)%5et%7d=%7b(\frac%7b3\cdot7%7d%7b2%5e2\cdot5%7d)%5ek%7d\cdot%7b(\frac%7b2%5e2\cdot7%7d%7b5%5e2%7d)%5em%7d\cdot%7b(\frac%7b2\cdot5%7d%7b3%5e2%7d)%5en%7d\cdot%7b(\frac%7b3%5e2%7d%7b2%5e3%7d)%5et%7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26"/>
          <a:stretch/>
        </p:blipFill>
        <p:spPr bwMode="auto">
          <a:xfrm>
            <a:off x="827584" y="5445224"/>
            <a:ext cx="3656901" cy="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5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410534" cy="208823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 увеличилась 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Иначе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говоря, она увеличилась по сравнению с начальной суммой во столько раз:</a:t>
            </a:r>
          </a:p>
        </p:txBody>
      </p:sp>
      <p:pic>
        <p:nvPicPr>
          <p:cNvPr id="19458" name="Picture 2" descr="http://www.egetrener.ru/cgi-bin/mimetex.cgi?%7b2%5e%7b2m+n-2k-3t%7d%7d\cdot%7b3%5e%7bk-2n+2t%7d%7d\cdot%7b5%5e%7bn-k-2m%7d%7d\cdot%7b7%5e%7bk+m%7d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2250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getrener.ru/cgi-bin/mimetex.cgi?%7b(\frac%7b105%7d%7b100%7d)%5ek%7d\cdot%7b(\frac%7b112%7d%7b100%7d)%5em%7d\cdot%7b(\frac%7b1000%7d%7b900%7d)%5en%7d\cdot%7b(\frac%7b1125%7d%7b1000%7d)%5et%7d=%7b(\frac%7b3\cdot7%7d%7b2%5e2\cdot5%7d)%5ek%7d\cdot%7b(\frac%7b2%5e2\cdot7%7d%7b5%5e2%7d)%5em%7d\cdot%7b(\frac%7b2\cdot5%7d%7b3%5e2%7d)%5en%7d\cdot%7b(\frac%7b3%5e2%7d%7b2%5e3%7d)%5et%7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26"/>
          <a:stretch/>
        </p:blipFill>
        <p:spPr bwMode="auto">
          <a:xfrm>
            <a:off x="454192" y="893036"/>
            <a:ext cx="3656901" cy="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egetrener.ru/cgi-bin/mimetex.cgi?\frac%7b1225%7d%7b600%7d=\frac%7b49%7d%7b24%7d=\frac%7b7%5e2%7d%7b2%5e3\cdot3%7d=%7b2%5e%7b-3%7d%7d\cdot%7b3%5e%7b-1%7d%7d\cdot%7b5%5e%7b0%7d%7d\cdot%7b7%5e%7b2%7d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70946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7270870"/>
              </p:ext>
            </p:extLst>
          </p:nvPr>
        </p:nvGraphicFramePr>
        <p:xfrm>
          <a:off x="4414837" y="2204864"/>
          <a:ext cx="936625" cy="708025"/>
        </p:xfrm>
        <a:graphic>
          <a:graphicData uri="http://schemas.openxmlformats.org/presentationml/2006/ole">
            <p:oleObj spid="_x0000_s19477" name="Формула" r:id="rId6" imgW="520474" imgH="393529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8434946"/>
              </p:ext>
            </p:extLst>
          </p:nvPr>
        </p:nvGraphicFramePr>
        <p:xfrm>
          <a:off x="4855729" y="2708920"/>
          <a:ext cx="958850" cy="708025"/>
        </p:xfrm>
        <a:graphic>
          <a:graphicData uri="http://schemas.openxmlformats.org/presentationml/2006/ole">
            <p:oleObj spid="_x0000_s19478" name="Формула" r:id="rId7" imgW="533160" imgH="39348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4846" y="260648"/>
            <a:ext cx="842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 на счёте по истечении срока хранения увеличилась во столько раз: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2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getrener.ru/cgi-bin/mimetex.cgi?\left\%7b%20%20%20%20%20%20%20%20%20%20%20%20%20\begin%7barray%7d%7brcl%7d%20%20%20%20%20%20%20%20%20%20%20%20%20%202m+n-2k-3t=-3%20\\%20%20%20%20%20%20%20%20%20%20%20%20%20%20k-2n+2t=-1%20\\%20%20%20%20%20%20%20%20%20%20%20%20%20%20n-k-2m=0%20\\%20%20%20%20%20%20%20%20%20%20%20%20%20%20k+m=2\\%20%20%20%20%20%20%20%20%20%20%20%20%20\end%7barray%7d%20%20%20%20%20%20%20%20%20%20%20%20%20%20\righ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1107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1744" y="1988840"/>
            <a:ext cx="871296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 m=1, n=3, t=2 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хранения вклада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k + m + n + t = 1 + 1 + 3 + 2 = 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562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568952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Два брокера купили акции одного достоинства на сумму 3640 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цена на эти акции возросла, они продали 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сумму 3927 р. Первый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брокер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продал 75% своих акций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второй – 80% своих. При этом сумма от продажи акций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вторым брокером, на 140% превысила сумму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полученную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первым брокером. На сколько процентов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возросла цена одной акции?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9512" y="116632"/>
            <a:ext cx="4126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7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78" y="3326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Обозначим число акций первого брокера (4х),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от этого числа равны (3х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Обозначим число акций второго брокера (5y),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от этого числа равны (4y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14240" r="39895" b="69886"/>
          <a:stretch/>
        </p:blipFill>
        <p:spPr bwMode="auto">
          <a:xfrm>
            <a:off x="611560" y="1902316"/>
            <a:ext cx="8297848" cy="188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0114" r="39895" b="47511"/>
          <a:stretch/>
        </p:blipFill>
        <p:spPr bwMode="auto">
          <a:xfrm>
            <a:off x="611560" y="4019549"/>
            <a:ext cx="8297848" cy="265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54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54995" r="72505" b="24628"/>
          <a:stretch/>
        </p:blipFill>
        <p:spPr bwMode="auto">
          <a:xfrm>
            <a:off x="755576" y="404664"/>
            <a:ext cx="1511374" cy="260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2" t="73740" r="66394" b="21715"/>
          <a:stretch/>
        </p:blipFill>
        <p:spPr bwMode="auto">
          <a:xfrm>
            <a:off x="2483768" y="1606661"/>
            <a:ext cx="4022986" cy="9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79088" r="49915" b="4251"/>
          <a:stretch/>
        </p:blipFill>
        <p:spPr bwMode="auto">
          <a:xfrm>
            <a:off x="496028" y="3501008"/>
            <a:ext cx="7998466" cy="287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7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4" t="11667" r="42188" b="61296"/>
          <a:stretch/>
        </p:blipFill>
        <p:spPr bwMode="auto">
          <a:xfrm>
            <a:off x="744910" y="298004"/>
            <a:ext cx="7851056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9" t="37963" r="50000" b="29074"/>
          <a:stretch/>
        </p:blipFill>
        <p:spPr bwMode="auto">
          <a:xfrm>
            <a:off x="1259632" y="3459832"/>
            <a:ext cx="53530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9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9" t="32963" r="49629" b="24629"/>
          <a:stretch/>
        </p:blipFill>
        <p:spPr bwMode="auto">
          <a:xfrm>
            <a:off x="827584" y="260648"/>
            <a:ext cx="5976664" cy="502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37" t="74259" r="42292" b="12871"/>
          <a:stretch/>
        </p:blipFill>
        <p:spPr bwMode="auto">
          <a:xfrm>
            <a:off x="321545" y="5121001"/>
            <a:ext cx="8822455" cy="17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84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6440" y="1286403"/>
            <a:ext cx="6848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величина вклада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первом банке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4396747"/>
              </p:ext>
            </p:extLst>
          </p:nvPr>
        </p:nvGraphicFramePr>
        <p:xfrm>
          <a:off x="611560" y="1763277"/>
          <a:ext cx="4947485" cy="546348"/>
        </p:xfrm>
        <a:graphic>
          <a:graphicData uri="http://schemas.openxmlformats.org/presentationml/2006/ole">
            <p:oleObj spid="_x0000_s1139" name="Формула" r:id="rId3" imgW="2070000" imgH="2286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6449117"/>
              </p:ext>
            </p:extLst>
          </p:nvPr>
        </p:nvGraphicFramePr>
        <p:xfrm>
          <a:off x="591397" y="2204864"/>
          <a:ext cx="5348755" cy="1000649"/>
        </p:xfrm>
        <a:graphic>
          <a:graphicData uri="http://schemas.openxmlformats.org/presentationml/2006/ole">
            <p:oleObj spid="_x0000_s1140" name="Формула" r:id="rId4" imgW="2374560" imgH="44424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2804" y="4077072"/>
            <a:ext cx="8418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 после открытия первого вклада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вклада будет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4665130"/>
              </p:ext>
            </p:extLst>
          </p:nvPr>
        </p:nvGraphicFramePr>
        <p:xfrm>
          <a:off x="2699792" y="4581128"/>
          <a:ext cx="5675313" cy="546100"/>
        </p:xfrm>
        <a:graphic>
          <a:graphicData uri="http://schemas.openxmlformats.org/presentationml/2006/ole">
            <p:oleObj spid="_x0000_s1141" name="Формула" r:id="rId5" imgW="2374560" imgH="22860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4470259"/>
              </p:ext>
            </p:extLst>
          </p:nvPr>
        </p:nvGraphicFramePr>
        <p:xfrm>
          <a:off x="755576" y="5157192"/>
          <a:ext cx="6067425" cy="1050925"/>
        </p:xfrm>
        <a:graphic>
          <a:graphicData uri="http://schemas.openxmlformats.org/presentationml/2006/ole">
            <p:oleObj spid="_x0000_s1142" name="Формула" r:id="rId6" imgW="2565360" imgH="4442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0627731"/>
              </p:ext>
            </p:extLst>
          </p:nvPr>
        </p:nvGraphicFramePr>
        <p:xfrm>
          <a:off x="7603626" y="1842593"/>
          <a:ext cx="1373669" cy="751928"/>
        </p:xfrm>
        <a:graphic>
          <a:graphicData uri="http://schemas.openxmlformats.org/presentationml/2006/ole">
            <p:oleObj spid="_x0000_s1143" name="Формула" r:id="rId7" imgW="939600" imgH="444240" progId="Equation.3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88640"/>
            <a:ext cx="8719551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августа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открыл первый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вклад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рублей. Каждый следующий год 1 августа 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пополнял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вклад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рублей.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Банк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ежегодно 31 июля начислял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сумму вклада.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3316056"/>
            <a:ext cx="86409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Через 6 лет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открыл второй вклад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2200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рублей, а банк ежегодно начислял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44%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сумму вклада.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42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85940"/>
              </p:ext>
            </p:extLst>
          </p:nvPr>
        </p:nvGraphicFramePr>
        <p:xfrm>
          <a:off x="1115616" y="1556792"/>
          <a:ext cx="5933380" cy="648072"/>
        </p:xfrm>
        <a:graphic>
          <a:graphicData uri="http://schemas.openxmlformats.org/presentationml/2006/ole">
            <p:oleObj spid="_x0000_s2098" name="Формула" r:id="rId3" imgW="2095200" imgH="2286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7250514"/>
              </p:ext>
            </p:extLst>
          </p:nvPr>
        </p:nvGraphicFramePr>
        <p:xfrm>
          <a:off x="2295409" y="2616551"/>
          <a:ext cx="2708639" cy="2468633"/>
        </p:xfrm>
        <a:graphic>
          <a:graphicData uri="http://schemas.openxmlformats.org/presentationml/2006/ole">
            <p:oleObj spid="_x0000_s2099" name="Формула" r:id="rId4" imgW="1002960" imgH="9144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сколько лет после рождения сына суммы на каждом из двух вкладов сравняются, если деньги из вкладов не изымаются?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1663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11.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31 декабря 2013 года Сергей взял в банке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9 930 000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рублей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кредит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годовых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Схема выплаты кредита следующая: 31 декабря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каждого следующего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 банк начисляет проценты на оставшуюся сумму долга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есть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увеличивает долг на 10%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затем Сергей переводит в банк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определённую сумму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ежегодного платежа. Какой должна быть сумма ежегодного платежа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выплатил долг тремя равными ежегодными платежами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79512" y="116632"/>
            <a:ext cx="4126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7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79208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ежегодная выплата равна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обозначим сумму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кредита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9414375"/>
              </p:ext>
            </p:extLst>
          </p:nvPr>
        </p:nvGraphicFramePr>
        <p:xfrm>
          <a:off x="179512" y="1397000"/>
          <a:ext cx="8928992" cy="209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6"/>
                <a:gridCol w="3168352"/>
                <a:gridCol w="3456384"/>
              </a:tblGrid>
              <a:tr h="70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долг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Долг после начисления банком процентов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Долг после выплаты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7867">
                <a:tc>
                  <a:txBody>
                    <a:bodyPr/>
                    <a:lstStyle/>
                    <a:p>
                      <a:r>
                        <a:rPr lang="ru-RU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6490109"/>
              </p:ext>
            </p:extLst>
          </p:nvPr>
        </p:nvGraphicFramePr>
        <p:xfrm>
          <a:off x="2537520" y="2204864"/>
          <a:ext cx="720080" cy="443126"/>
        </p:xfrm>
        <a:graphic>
          <a:graphicData uri="http://schemas.openxmlformats.org/presentationml/2006/ole">
            <p:oleObj spid="_x0000_s6318" name="Формула" r:id="rId3" imgW="330120" imgH="203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9150876"/>
              </p:ext>
            </p:extLst>
          </p:nvPr>
        </p:nvGraphicFramePr>
        <p:xfrm>
          <a:off x="6156176" y="2132856"/>
          <a:ext cx="1189038" cy="442913"/>
        </p:xfrm>
        <a:graphic>
          <a:graphicData uri="http://schemas.openxmlformats.org/presentationml/2006/ole">
            <p:oleObj spid="_x0000_s6319" name="Формула" r:id="rId4" imgW="545760" imgH="2030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9802497"/>
              </p:ext>
            </p:extLst>
          </p:nvPr>
        </p:nvGraphicFramePr>
        <p:xfrm>
          <a:off x="179512" y="2636912"/>
          <a:ext cx="1189038" cy="442913"/>
        </p:xfrm>
        <a:graphic>
          <a:graphicData uri="http://schemas.openxmlformats.org/presentationml/2006/ole">
            <p:oleObj spid="_x0000_s6320" name="Формула" r:id="rId5" imgW="545626" imgH="203024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5938508"/>
              </p:ext>
            </p:extLst>
          </p:nvPr>
        </p:nvGraphicFramePr>
        <p:xfrm>
          <a:off x="2483768" y="2636912"/>
          <a:ext cx="1881188" cy="442912"/>
        </p:xfrm>
        <a:graphic>
          <a:graphicData uri="http://schemas.openxmlformats.org/presentationml/2006/ole">
            <p:oleObj spid="_x0000_s6321" name="Формула" r:id="rId6" imgW="863280" imgH="2030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1952326"/>
              </p:ext>
            </p:extLst>
          </p:nvPr>
        </p:nvGraphicFramePr>
        <p:xfrm>
          <a:off x="6084168" y="2636912"/>
          <a:ext cx="2324100" cy="442912"/>
        </p:xfrm>
        <a:graphic>
          <a:graphicData uri="http://schemas.openxmlformats.org/presentationml/2006/ole">
            <p:oleObj spid="_x0000_s6322" name="Формула" r:id="rId7" imgW="1066680" imgH="20304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0755966"/>
              </p:ext>
            </p:extLst>
          </p:nvPr>
        </p:nvGraphicFramePr>
        <p:xfrm>
          <a:off x="179512" y="3068960"/>
          <a:ext cx="2324100" cy="442912"/>
        </p:xfrm>
        <a:graphic>
          <a:graphicData uri="http://schemas.openxmlformats.org/presentationml/2006/ole">
            <p:oleObj spid="_x0000_s6323" name="Формула" r:id="rId8" imgW="1066337" imgH="203112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8813550"/>
              </p:ext>
            </p:extLst>
          </p:nvPr>
        </p:nvGraphicFramePr>
        <p:xfrm>
          <a:off x="2483768" y="3068960"/>
          <a:ext cx="3014663" cy="442913"/>
        </p:xfrm>
        <a:graphic>
          <a:graphicData uri="http://schemas.openxmlformats.org/presentationml/2006/ole">
            <p:oleObj spid="_x0000_s6324" name="Формула" r:id="rId9" imgW="1384200" imgH="20304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5157148"/>
              </p:ext>
            </p:extLst>
          </p:nvPr>
        </p:nvGraphicFramePr>
        <p:xfrm>
          <a:off x="5660094" y="3068960"/>
          <a:ext cx="3457575" cy="442912"/>
        </p:xfrm>
        <a:graphic>
          <a:graphicData uri="http://schemas.openxmlformats.org/presentationml/2006/ole">
            <p:oleObj spid="_x0000_s6325" name="Формула" r:id="rId10" imgW="1587240" imgH="20304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6540799"/>
              </p:ext>
            </p:extLst>
          </p:nvPr>
        </p:nvGraphicFramePr>
        <p:xfrm>
          <a:off x="827583" y="4509120"/>
          <a:ext cx="5400601" cy="604885"/>
        </p:xfrm>
        <a:graphic>
          <a:graphicData uri="http://schemas.openxmlformats.org/presentationml/2006/ole">
            <p:oleObj spid="_x0000_s6326" name="Формула" r:id="rId11" imgW="181584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847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4007196"/>
              </p:ext>
            </p:extLst>
          </p:nvPr>
        </p:nvGraphicFramePr>
        <p:xfrm>
          <a:off x="539552" y="404664"/>
          <a:ext cx="4037012" cy="3071812"/>
        </p:xfrm>
        <a:graphic>
          <a:graphicData uri="http://schemas.openxmlformats.org/presentationml/2006/ole">
            <p:oleObj spid="_x0000_s7201" name="Формула" r:id="rId3" imgW="1854000" imgH="14094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51663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3993000.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6152822"/>
              </p:ext>
            </p:extLst>
          </p:nvPr>
        </p:nvGraphicFramePr>
        <p:xfrm>
          <a:off x="395536" y="4005064"/>
          <a:ext cx="3954462" cy="968375"/>
        </p:xfrm>
        <a:graphic>
          <a:graphicData uri="http://schemas.openxmlformats.org/presentationml/2006/ole">
            <p:oleObj spid="_x0000_s7202" name="Формула" r:id="rId4" imgW="1815840" imgH="444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447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404664"/>
            <a:ext cx="7859216" cy="48965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банк помещена сумма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3900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тысяч рублей под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годовых. В конце каждого из первых четырех лет хранения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начисления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процентов вкладчик дополнительно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вносил на счет одну и ту же фиксированную сумму.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концу пятого года после начисления процентов оказалось, что размер вклада увеличился по сравнению с первоначальным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725%.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Какую сумму вкладчик ежегодно добавлял к вкладу? 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9512" y="116632"/>
            <a:ext cx="4126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4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9" t="29538" r="45258" b="53950"/>
          <a:stretch/>
        </p:blipFill>
        <p:spPr bwMode="auto">
          <a:xfrm>
            <a:off x="277595" y="3284984"/>
            <a:ext cx="878068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9" t="13027" r="45258" b="75388"/>
          <a:stretch/>
        </p:blipFill>
        <p:spPr bwMode="auto">
          <a:xfrm>
            <a:off x="400635" y="980728"/>
            <a:ext cx="870604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059" y="332656"/>
            <a:ext cx="83529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банк помещена сумма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3900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тысяч рублей под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годовых.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271" y="2348880"/>
            <a:ext cx="835292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год внесена первая добавка (х), которая тоже начала приносить доход.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9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748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Формула</vt:lpstr>
      <vt:lpstr>Microsoft Equation 3.0</vt:lpstr>
      <vt:lpstr>В 19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54</cp:revision>
  <dcterms:created xsi:type="dcterms:W3CDTF">2014-11-10T13:23:16Z</dcterms:created>
  <dcterms:modified xsi:type="dcterms:W3CDTF">2014-11-14T08:19:39Z</dcterms:modified>
</cp:coreProperties>
</file>