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74"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5" r:id="rId2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6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4" name="Заголовок 13"/>
          <p:cNvSpPr>
            <a:spLocks noGrp="1"/>
          </p:cNvSpPr>
          <p:nvPr>
            <p:ph type="ctrTitle"/>
          </p:nvPr>
        </p:nvSpPr>
        <p:spPr>
          <a:xfrm>
            <a:off x="1432560" y="359898"/>
            <a:ext cx="7406640" cy="1472184"/>
          </a:xfrm>
        </p:spPr>
        <p:txBody>
          <a:bodyPr anchor="b"/>
          <a:lstStyle>
            <a:lvl1pPr algn="l">
              <a:defRPr/>
            </a:lvl1pPr>
            <a:extLst/>
          </a:lstStyle>
          <a:p>
            <a:r>
              <a:rPr kumimoji="0" lang="ru-RU" smtClean="0"/>
              <a:t>Образец заголовка</a:t>
            </a:r>
            <a:endParaRPr kumimoji="0" lang="en-US"/>
          </a:p>
        </p:txBody>
      </p:sp>
      <p:sp>
        <p:nvSpPr>
          <p:cNvPr id="22" name="Подзаголовок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7" name="Дата 6"/>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20" name="Нижний колонтитул 19"/>
          <p:cNvSpPr>
            <a:spLocks noGrp="1"/>
          </p:cNvSpPr>
          <p:nvPr>
            <p:ph type="ftr" sz="quarter" idx="11"/>
          </p:nvPr>
        </p:nvSpPr>
        <p:spPr/>
        <p:txBody>
          <a:bodyPr/>
          <a:lstStyle>
            <a:extLst/>
          </a:lstStyle>
          <a:p>
            <a:endParaRPr lang="ru-RU"/>
          </a:p>
        </p:txBody>
      </p:sp>
      <p:sp>
        <p:nvSpPr>
          <p:cNvPr id="10" name="Номер слайда 9"/>
          <p:cNvSpPr>
            <a:spLocks noGrp="1"/>
          </p:cNvSpPr>
          <p:nvPr>
            <p:ph type="sldNum" sz="quarter" idx="12"/>
          </p:nvPr>
        </p:nvSpPr>
        <p:spPr/>
        <p:txBody>
          <a:bodyPr/>
          <a:lstStyle>
            <a:extLst/>
          </a:lstStyle>
          <a:p>
            <a:fld id="{B38A006B-436D-48B8-9A62-283A8FB184A3}" type="slidenum">
              <a:rPr lang="ru-RU" smtClean="0"/>
              <a:pPr/>
              <a:t>‹#›</a:t>
            </a:fld>
            <a:endParaRPr lang="ru-RU"/>
          </a:p>
        </p:txBody>
      </p:sp>
      <p:sp>
        <p:nvSpPr>
          <p:cNvPr id="8" name="Овал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8A006B-436D-48B8-9A62-283A8FB184A3}"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274639"/>
            <a:ext cx="18288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1143000" y="274640"/>
            <a:ext cx="55626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8A006B-436D-48B8-9A62-283A8FB184A3}"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8A006B-436D-48B8-9A62-283A8FB184A3}"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Прямоугольник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38A006B-436D-48B8-9A62-283A8FB184A3}" type="slidenum">
              <a:rPr lang="ru-RU" smtClean="0"/>
              <a:pPr/>
              <a:t>‹#›</a:t>
            </a:fld>
            <a:endParaRPr lang="ru-RU"/>
          </a:p>
        </p:txBody>
      </p:sp>
      <p:sp>
        <p:nvSpPr>
          <p:cNvPr id="10" name="Прямоугольник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Овал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8A006B-436D-48B8-9A62-283A8FB184A3}"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B38A006B-436D-48B8-9A62-283A8FB184A3}"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35608" y="274320"/>
            <a:ext cx="7498080" cy="1143000"/>
          </a:xfrm>
        </p:spPr>
        <p:txBody>
          <a:bodyPr anchor="ct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38A006B-436D-48B8-9A62-283A8FB184A3}"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5" name="Прямоугольник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38A006B-436D-48B8-9A62-283A8FB184A3}" type="slidenum">
              <a:rPr lang="ru-RU" smtClean="0"/>
              <a:pPr/>
              <a:t>‹#›</a:t>
            </a:fld>
            <a:endParaRPr lang="ru-RU"/>
          </a:p>
        </p:txBody>
      </p:sp>
      <p:sp>
        <p:nvSpPr>
          <p:cNvPr id="6" name="Прямоугольник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8A006B-436D-48B8-9A62-283A8FB184A3}"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extLst/>
          </a:lstStyle>
          <a:p>
            <a:fld id="{F449CCE3-D42A-4BDA-B700-086134FADE22}" type="datetimeFigureOut">
              <a:rPr lang="ru-RU" smtClean="0"/>
              <a:pPr/>
              <a:t>12.01.2013</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B38A006B-436D-48B8-9A62-283A8FB184A3}" type="slidenum">
              <a:rPr lang="ru-RU" smtClean="0"/>
              <a:pPr/>
              <a:t>‹#›</a:t>
            </a:fld>
            <a:endParaRPr lang="ru-RU"/>
          </a:p>
        </p:txBody>
      </p:sp>
      <p:sp>
        <p:nvSpPr>
          <p:cNvPr id="8" name="Прямоугольник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Рисунок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ru-RU" smtClean="0"/>
              <a:t>Вставка рисунка</a:t>
            </a:r>
            <a:endParaRPr kumimoji="0" lang="en-US" dirty="0"/>
          </a:p>
        </p:txBody>
      </p:sp>
      <p:sp>
        <p:nvSpPr>
          <p:cNvPr id="9" name="Блок-схема: процесс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Блок-схема: процесс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Текст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ирог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Овал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Кольцо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Прямоугольник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title"/>
          </p:nvPr>
        </p:nvSpPr>
        <p:spPr>
          <a:xfrm>
            <a:off x="1435608" y="274638"/>
            <a:ext cx="7498080" cy="1143000"/>
          </a:xfrm>
          <a:prstGeom prst="rect">
            <a:avLst/>
          </a:prstGeom>
        </p:spPr>
        <p:txBody>
          <a:bodyPr anchor="ctr">
            <a:normAutofit/>
          </a:bodyPr>
          <a:lstStyle>
            <a:extLst/>
          </a:lstStyle>
          <a:p>
            <a:r>
              <a:rPr kumimoji="0" lang="ru-RU" smtClean="0"/>
              <a:t>Образец заголовка</a:t>
            </a:r>
            <a:endParaRPr kumimoji="0" lang="en-US"/>
          </a:p>
        </p:txBody>
      </p:sp>
      <p:sp>
        <p:nvSpPr>
          <p:cNvPr id="9" name="Текст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F449CCE3-D42A-4BDA-B700-086134FADE22}" type="datetimeFigureOut">
              <a:rPr lang="ru-RU" smtClean="0"/>
              <a:pPr/>
              <a:t>12.01.2013</a:t>
            </a:fld>
            <a:endParaRPr lang="ru-RU"/>
          </a:p>
        </p:txBody>
      </p:sp>
      <p:sp>
        <p:nvSpPr>
          <p:cNvPr id="10" name="Нижний колонтитул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ru-RU"/>
          </a:p>
        </p:txBody>
      </p:sp>
      <p:sp>
        <p:nvSpPr>
          <p:cNvPr id="22" name="Номер слайда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38A006B-436D-48B8-9A62-283A8FB184A3}" type="slidenum">
              <a:rPr lang="ru-RU" smtClean="0"/>
              <a:pPr/>
              <a:t>‹#›</a:t>
            </a:fld>
            <a:endParaRPr lang="ru-RU"/>
          </a:p>
        </p:txBody>
      </p:sp>
      <p:sp>
        <p:nvSpPr>
          <p:cNvPr id="15" name="Прямоугольник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331640" y="2060848"/>
            <a:ext cx="7406640" cy="1472184"/>
          </a:xfrm>
        </p:spPr>
        <p:txBody>
          <a:bodyPr/>
          <a:lstStyle/>
          <a:p>
            <a:pPr algn="ctr"/>
            <a:r>
              <a:rPr lang="ru-RU" dirty="0" smtClean="0"/>
              <a:t>Памятники культуры </a:t>
            </a:r>
            <a:r>
              <a:rPr lang="ru-RU" dirty="0" err="1" smtClean="0"/>
              <a:t>Надымского</a:t>
            </a:r>
            <a:r>
              <a:rPr lang="ru-RU" dirty="0" smtClean="0"/>
              <a:t> района</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юст Николаю Островскому"/>
          <p:cNvPicPr/>
          <p:nvPr/>
        </p:nvPicPr>
        <p:blipFill>
          <a:blip r:embed="rId2" cstate="print"/>
          <a:srcRect/>
          <a:stretch>
            <a:fillRect/>
          </a:stretch>
        </p:blipFill>
        <p:spPr bwMode="auto">
          <a:xfrm>
            <a:off x="5724128" y="692696"/>
            <a:ext cx="2981143" cy="3753037"/>
          </a:xfrm>
          <a:prstGeom prst="rect">
            <a:avLst/>
          </a:prstGeom>
          <a:noFill/>
          <a:ln w="9525">
            <a:noFill/>
            <a:miter lim="800000"/>
            <a:headEnd/>
            <a:tailEnd/>
          </a:ln>
        </p:spPr>
      </p:pic>
      <p:sp>
        <p:nvSpPr>
          <p:cNvPr id="33793" name="Rectangle 1"/>
          <p:cNvSpPr>
            <a:spLocks noChangeArrowheads="1"/>
          </p:cNvSpPr>
          <p:nvPr/>
        </p:nvSpPr>
        <p:spPr bwMode="auto">
          <a:xfrm>
            <a:off x="5652120" y="5157192"/>
            <a:ext cx="3240360"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Бюст Николаю Островскому</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3794" name="Rectangle 2"/>
          <p:cNvSpPr>
            <a:spLocks noChangeArrowheads="1"/>
          </p:cNvSpPr>
          <p:nvPr/>
        </p:nvSpPr>
        <p:spPr bwMode="auto">
          <a:xfrm>
            <a:off x="1187624" y="764704"/>
            <a:ext cx="4392488"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Перед первой школой установлен бюст Николаю Островскому, комсомольская организация школы носила его имя. Деньги на памятный знак были заработаны комсомольцами Надыма на субботниках. Скульптурная композиция представляет собой бронзовый бюст и стелу-штык.</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Проект памятника сделал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надымский</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художник Николай Секрет, а бюст был изготовлен на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Мытищинском</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заводе металлоконструкций. Открытие состоялось в день рождения Островского 28 сентября 1980 года, ему бы исполнилось 76 лет.</a:t>
            </a: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Почему именно Островский? Здесь нужно вспомнить его произведение «Как закалялась сталь» и учесть условия Крайнего Севера и события, происходившие здесь</a:t>
            </a:r>
            <a:r>
              <a:rPr kumimoji="0" lang="ru-RU" sz="16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 «Надымским строителям»"/>
          <p:cNvPicPr/>
          <p:nvPr/>
        </p:nvPicPr>
        <p:blipFill>
          <a:blip r:embed="rId2" cstate="print"/>
          <a:srcRect/>
          <a:stretch>
            <a:fillRect/>
          </a:stretch>
        </p:blipFill>
        <p:spPr bwMode="auto">
          <a:xfrm>
            <a:off x="1403648" y="1340768"/>
            <a:ext cx="2981143" cy="3969061"/>
          </a:xfrm>
          <a:prstGeom prst="rect">
            <a:avLst/>
          </a:prstGeom>
          <a:noFill/>
          <a:ln w="9525">
            <a:noFill/>
            <a:miter lim="800000"/>
            <a:headEnd/>
            <a:tailEnd/>
          </a:ln>
        </p:spPr>
      </p:pic>
      <p:sp>
        <p:nvSpPr>
          <p:cNvPr id="34817" name="Rectangle 1"/>
          <p:cNvSpPr>
            <a:spLocks noChangeArrowheads="1"/>
          </p:cNvSpPr>
          <p:nvPr/>
        </p:nvSpPr>
        <p:spPr bwMode="auto">
          <a:xfrm>
            <a:off x="971600" y="620688"/>
            <a:ext cx="439248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a:t>
            </a: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Надымским</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строителям</a:t>
            </a: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4818" name="Rectangle 2"/>
          <p:cNvSpPr>
            <a:spLocks noChangeArrowheads="1"/>
          </p:cNvSpPr>
          <p:nvPr/>
        </p:nvSpPr>
        <p:spPr bwMode="auto">
          <a:xfrm>
            <a:off x="4860032" y="692696"/>
            <a:ext cx="388843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сентября 2002 года в День 30-летия города состоялось открытие памятника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Надымским</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строителям</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Молодые строители юноша и девушка смотрят вдаль, как бы вглядываясь в будущее города.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Инициатором строительства памятника выступило ОАО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Севергазстрой</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при мэрии был создан комитет с участием первого заместителя мэра Л.И. Захарова, главного архитектора города П.С.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Гумича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представителей организаций, перечисливших деньги на сооружение памятника: ОАО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Севертрубопроводстрой</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ОАО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Надымдорстрой</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ОАО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Нефтегазжилстрой</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(их названия отражены на плитах, расположенных полукольцом вокруг памятника). В создании памятника принимал участие Екатеринбургский художественный фонд, который представил на обсуждение 3 варианта. В итоге получилась такая композиция. Отливка фигур из бронзы проводилась в Нижнем Тагиле, а мрамор поставляли из Украины.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емориальная доска Александру Рыжкову"/>
          <p:cNvPicPr/>
          <p:nvPr/>
        </p:nvPicPr>
        <p:blipFill>
          <a:blip r:embed="rId2" cstate="print"/>
          <a:srcRect/>
          <a:stretch>
            <a:fillRect/>
          </a:stretch>
        </p:blipFill>
        <p:spPr bwMode="auto">
          <a:xfrm>
            <a:off x="2699792" y="3789040"/>
            <a:ext cx="3978509" cy="2736304"/>
          </a:xfrm>
          <a:prstGeom prst="rect">
            <a:avLst/>
          </a:prstGeom>
          <a:noFill/>
          <a:ln w="9525">
            <a:noFill/>
            <a:miter lim="800000"/>
            <a:headEnd/>
            <a:tailEnd/>
          </a:ln>
        </p:spPr>
      </p:pic>
      <p:sp>
        <p:nvSpPr>
          <p:cNvPr id="35841" name="Rectangle 1"/>
          <p:cNvSpPr>
            <a:spLocks noChangeArrowheads="1"/>
          </p:cNvSpPr>
          <p:nvPr/>
        </p:nvSpPr>
        <p:spPr bwMode="auto">
          <a:xfrm>
            <a:off x="2411760" y="3212976"/>
            <a:ext cx="475252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Мемориальная доска Александру Рыжкову</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5842" name="Rectangle 2"/>
          <p:cNvSpPr>
            <a:spLocks noChangeArrowheads="1"/>
          </p:cNvSpPr>
          <p:nvPr/>
        </p:nvSpPr>
        <p:spPr bwMode="auto">
          <a:xfrm>
            <a:off x="1331640" y="759187"/>
            <a:ext cx="7344816"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окраине города улица названа именем Рыжкова Александра Ивановича. В 1985 году от коллектива треста </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Севертрубопроводстрой</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поступило ходатайство о том, чтобы установить мемориальную доску и назвать улицу его именем.</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Александр Иванович работал электриком в СМУ-60 треста </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СТПС</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ему было только 37 лет, когда 27 февраля 1984 года он погиб при строительстве газопровода Уренгой </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Центр-1.</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 «Первопроходцам»"/>
          <p:cNvPicPr/>
          <p:nvPr/>
        </p:nvPicPr>
        <p:blipFill>
          <a:blip r:embed="rId2" cstate="print"/>
          <a:srcRect/>
          <a:stretch>
            <a:fillRect/>
          </a:stretch>
        </p:blipFill>
        <p:spPr bwMode="auto">
          <a:xfrm>
            <a:off x="1187624" y="620688"/>
            <a:ext cx="3969474" cy="2908515"/>
          </a:xfrm>
          <a:prstGeom prst="rect">
            <a:avLst/>
          </a:prstGeom>
          <a:noFill/>
          <a:ln w="9525">
            <a:noFill/>
            <a:miter lim="800000"/>
            <a:headEnd/>
            <a:tailEnd/>
          </a:ln>
        </p:spPr>
      </p:pic>
      <p:sp>
        <p:nvSpPr>
          <p:cNvPr id="36865" name="Rectangle 1"/>
          <p:cNvSpPr>
            <a:spLocks noChangeArrowheads="1"/>
          </p:cNvSpPr>
          <p:nvPr/>
        </p:nvSpPr>
        <p:spPr bwMode="auto">
          <a:xfrm>
            <a:off x="5220072" y="1700808"/>
            <a:ext cx="3635896"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a:t>
            </a: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Первопроходцам</a:t>
            </a: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6866" name="Rectangle 2"/>
          <p:cNvSpPr>
            <a:spLocks noChangeArrowheads="1"/>
          </p:cNvSpPr>
          <p:nvPr/>
        </p:nvSpPr>
        <p:spPr bwMode="auto">
          <a:xfrm>
            <a:off x="1475656" y="4054133"/>
            <a:ext cx="6984776"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Около здания ОАО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Арктикнефтегазстрой</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стоит самый первый памятник в Надыме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самоходная машина марки ГТТ (гусеничный вездеход). Когда-то он стоял перед входом в городской парк, который тогда называли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Молодежный</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 пьедестале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комсомольский значок, а ниже большими буквами было выведено: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Первопроходцам</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Композиция задумана и выполнена по инициативе молодежи города. Торжественное открытие памятника состоялось в канун пятидесятилетия ВЛКСМ.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 учителю"/>
          <p:cNvPicPr/>
          <p:nvPr/>
        </p:nvPicPr>
        <p:blipFill>
          <a:blip r:embed="rId2" cstate="print"/>
          <a:srcRect/>
          <a:stretch>
            <a:fillRect/>
          </a:stretch>
        </p:blipFill>
        <p:spPr bwMode="auto">
          <a:xfrm>
            <a:off x="2915816" y="3356992"/>
            <a:ext cx="4401522" cy="2908414"/>
          </a:xfrm>
          <a:prstGeom prst="rect">
            <a:avLst/>
          </a:prstGeom>
          <a:noFill/>
          <a:ln w="9525">
            <a:noFill/>
            <a:miter lim="800000"/>
            <a:headEnd/>
            <a:tailEnd/>
          </a:ln>
        </p:spPr>
      </p:pic>
      <p:sp>
        <p:nvSpPr>
          <p:cNvPr id="37889" name="Rectangle 1"/>
          <p:cNvSpPr>
            <a:spLocks noChangeArrowheads="1"/>
          </p:cNvSpPr>
          <p:nvPr/>
        </p:nvSpPr>
        <p:spPr bwMode="auto">
          <a:xfrm>
            <a:off x="1259632" y="307776"/>
            <a:ext cx="7668344" cy="29238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учителю</a:t>
            </a:r>
            <a:endParaRPr kumimoji="0" lang="ru-RU" sz="14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8 октября 2010 года в Год учителя в Надыме в рамках проведения недели учительской славы на территории городской школы №4 состоялась торжественная церемония открытия памятника учителю.</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Автор проекта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смоленский архитектор Олег Киевский. На переднем плане монумента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учительница с раскрытой книгой и школьник. За их спинами расположена карта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Надымского</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района и школьная доска, надписью на которой стали слова песни известного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надымского</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поэта и композитора Эрика Ахмедова: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Учителя, учителя, на ваших знаньях держится земля. И за терпение, доброту и труд свою любовь вам дети отдают</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Честь открыть памятник была оказана педагогу с более чем 60-летним стажем, ветерану Великой Отечественной войны, преподавателю истории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надымской</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школы №5 Леониду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Землянскому</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молодому специалисту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психологу школы № 4 Юлии Агафоновой.</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Сохранить исторические памятники пытаются и в Надымском районе "/>
          <p:cNvPicPr/>
          <p:nvPr/>
        </p:nvPicPr>
        <p:blipFill>
          <a:blip r:embed="rId2" cstate="print"/>
          <a:srcRect/>
          <a:stretch>
            <a:fillRect/>
          </a:stretch>
        </p:blipFill>
        <p:spPr bwMode="auto">
          <a:xfrm>
            <a:off x="467544" y="764704"/>
            <a:ext cx="4020715" cy="3104356"/>
          </a:xfrm>
          <a:prstGeom prst="rect">
            <a:avLst/>
          </a:prstGeom>
          <a:noFill/>
          <a:ln w="9525">
            <a:noFill/>
            <a:miter lim="800000"/>
            <a:headEnd/>
            <a:tailEnd/>
          </a:ln>
        </p:spPr>
      </p:pic>
      <p:sp>
        <p:nvSpPr>
          <p:cNvPr id="3" name="Прямоугольник 2"/>
          <p:cNvSpPr/>
          <p:nvPr/>
        </p:nvSpPr>
        <p:spPr>
          <a:xfrm>
            <a:off x="1259632" y="4005064"/>
            <a:ext cx="7416824" cy="3016210"/>
          </a:xfrm>
          <a:prstGeom prst="rect">
            <a:avLst/>
          </a:prstGeom>
        </p:spPr>
        <p:txBody>
          <a:bodyPr wrap="square">
            <a:spAutoFit/>
          </a:bodyPr>
          <a:lstStyle/>
          <a:p>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400" dirty="0">
                <a:latin typeface="Times New Roman" pitchFamily="18" charset="0"/>
                <a:cs typeface="Times New Roman" pitchFamily="18" charset="0"/>
              </a:rPr>
              <a:t/>
            </a:r>
            <a:br>
              <a:rPr lang="ru-RU" sz="1400" dirty="0">
                <a:latin typeface="Times New Roman" pitchFamily="18" charset="0"/>
                <a:cs typeface="Times New Roman" pitchFamily="18" charset="0"/>
              </a:rPr>
            </a:br>
            <a:r>
              <a:rPr lang="ru-RU" sz="1600" dirty="0">
                <a:latin typeface="Times New Roman" pitchFamily="18" charset="0"/>
                <a:cs typeface="Times New Roman" pitchFamily="18" charset="0"/>
              </a:rPr>
              <a:t>Вертолет приземлялся дважды: у егерей были уточнены координаты центрального лагеря сталинской стройки. В отличие от других лагерных построек, по которым «прошлись» нерадивые следопыты, он сохранен почти полностью. Первое обследование показало, что здесь располагалась администрация всей стройки, сохранены карцер, баня, КПП, вышки, ограждение территории. Были найдены предметы быта. Например, этикетка на обнаруженной бутылке с рыбьим жиром свидетельствует: продукт произведен в 1949 году. Сохранить свидетельства эпохи, оставить их в назидание следующим поколениям – так обозначил задачу сегодняшнего дня глава </a:t>
            </a:r>
            <a:r>
              <a:rPr lang="ru-RU" sz="1600" dirty="0" err="1">
                <a:latin typeface="Times New Roman" pitchFamily="18" charset="0"/>
                <a:cs typeface="Times New Roman" pitchFamily="18" charset="0"/>
              </a:rPr>
              <a:t>Надымского</a:t>
            </a:r>
            <a:r>
              <a:rPr lang="ru-RU" sz="1600" dirty="0">
                <a:latin typeface="Times New Roman" pitchFamily="18" charset="0"/>
                <a:cs typeface="Times New Roman" pitchFamily="18" charset="0"/>
              </a:rPr>
              <a:t> района Лев Захаров.</a:t>
            </a:r>
            <a:r>
              <a:rPr lang="ru-RU" dirty="0"/>
              <a:t/>
            </a:r>
            <a:br>
              <a:rPr lang="ru-RU" dirty="0"/>
            </a:br>
            <a:endParaRPr lang="ru-RU" dirty="0"/>
          </a:p>
        </p:txBody>
      </p:sp>
      <p:sp>
        <p:nvSpPr>
          <p:cNvPr id="4" name="Прямоугольник 3"/>
          <p:cNvSpPr/>
          <p:nvPr/>
        </p:nvSpPr>
        <p:spPr>
          <a:xfrm>
            <a:off x="4427984" y="188640"/>
            <a:ext cx="4572000" cy="4278094"/>
          </a:xfrm>
          <a:prstGeom prst="rect">
            <a:avLst/>
          </a:prstGeom>
        </p:spPr>
        <p:txBody>
          <a:bodyPr>
            <a:spAutoFit/>
          </a:bodyPr>
          <a:lstStyle/>
          <a:p>
            <a:pPr algn="ctr"/>
            <a:r>
              <a:rPr lang="ru-RU" sz="1600" dirty="0" smtClean="0">
                <a:latin typeface="Times New Roman" pitchFamily="18" charset="0"/>
                <a:cs typeface="Times New Roman" pitchFamily="18" charset="0"/>
              </a:rPr>
              <a:t>Сохранить исторические памятники пытаются и в </a:t>
            </a:r>
            <a:r>
              <a:rPr lang="ru-RU" sz="1600" dirty="0" err="1" smtClean="0">
                <a:latin typeface="Times New Roman" pitchFamily="18" charset="0"/>
                <a:cs typeface="Times New Roman" pitchFamily="18" charset="0"/>
              </a:rPr>
              <a:t>Надымском</a:t>
            </a:r>
            <a:r>
              <a:rPr lang="ru-RU" sz="1600" dirty="0" smtClean="0">
                <a:latin typeface="Times New Roman" pitchFamily="18" charset="0"/>
                <a:cs typeface="Times New Roman" pitchFamily="18" charset="0"/>
              </a:rPr>
              <a:t> районе. 501 стройка сталинской железной дороги. Во время Великой Отечественной войны начались изыскания трассы и строительство дороги на территории </a:t>
            </a:r>
            <a:r>
              <a:rPr lang="ru-RU" sz="1600" dirty="0" err="1" smtClean="0">
                <a:latin typeface="Times New Roman" pitchFamily="18" charset="0"/>
                <a:cs typeface="Times New Roman" pitchFamily="18" charset="0"/>
              </a:rPr>
              <a:t>Надымского</a:t>
            </a:r>
            <a:r>
              <a:rPr lang="ru-RU" sz="1600" dirty="0" smtClean="0">
                <a:latin typeface="Times New Roman" pitchFamily="18" charset="0"/>
                <a:cs typeface="Times New Roman" pitchFamily="18" charset="0"/>
              </a:rPr>
              <a:t> района. Спустя более полувека, обнаружены новые лагерные постройки печально знаменитой пятьсот первой. </a:t>
            </a:r>
            <a:br>
              <a:rPr lang="ru-RU" sz="1600" dirty="0" smtClean="0">
                <a:latin typeface="Times New Roman" pitchFamily="18" charset="0"/>
                <a:cs typeface="Times New Roman" pitchFamily="18" charset="0"/>
              </a:rPr>
            </a:br>
            <a:r>
              <a:rPr lang="ru-RU" sz="1600" dirty="0" smtClean="0">
                <a:latin typeface="Times New Roman" pitchFamily="18" charset="0"/>
                <a:cs typeface="Times New Roman" pitchFamily="18" charset="0"/>
              </a:rPr>
              <a:t>Недавно по поручению главы </a:t>
            </a:r>
            <a:r>
              <a:rPr lang="ru-RU" sz="1600" dirty="0" err="1" smtClean="0">
                <a:latin typeface="Times New Roman" pitchFamily="18" charset="0"/>
                <a:cs typeface="Times New Roman" pitchFamily="18" charset="0"/>
              </a:rPr>
              <a:t>Надымского</a:t>
            </a:r>
            <a:r>
              <a:rPr lang="ru-RU" sz="1600" dirty="0" smtClean="0">
                <a:latin typeface="Times New Roman" pitchFamily="18" charset="0"/>
                <a:cs typeface="Times New Roman" pitchFamily="18" charset="0"/>
              </a:rPr>
              <a:t> района Льва Захарова ответственные работники администрации муниципального образования, депутаты районной Думы, член Общественной палаты ЯНАО Геннадий Радиола вылетели в район реки </a:t>
            </a:r>
            <a:r>
              <a:rPr lang="ru-RU" sz="1600" dirty="0" err="1" smtClean="0">
                <a:latin typeface="Times New Roman" pitchFamily="18" charset="0"/>
                <a:cs typeface="Times New Roman" pitchFamily="18" charset="0"/>
              </a:rPr>
              <a:t>Ярудей</a:t>
            </a:r>
            <a:r>
              <a:rPr lang="ru-RU" sz="1600" dirty="0" smtClean="0">
                <a:latin typeface="Times New Roman" pitchFamily="18" charset="0"/>
                <a:cs typeface="Times New Roman" pitchFamily="18" charset="0"/>
              </a:rPr>
              <a:t>. Здесь, примерно в 130 километрах от Надыма, сохранились лагерные постройки, реальные свидетели времен репрессий. </a:t>
            </a:r>
            <a:endParaRPr lang="ru-RU" sz="1600" dirty="0"/>
          </a:p>
        </p:txBody>
      </p:sp>
      <p:sp>
        <p:nvSpPr>
          <p:cNvPr id="5" name="Прямоугольник 4"/>
          <p:cNvSpPr/>
          <p:nvPr/>
        </p:nvSpPr>
        <p:spPr>
          <a:xfrm>
            <a:off x="1691680" y="260648"/>
            <a:ext cx="1418337" cy="369332"/>
          </a:xfrm>
          <a:prstGeom prst="rect">
            <a:avLst/>
          </a:prstGeom>
        </p:spPr>
        <p:txBody>
          <a:bodyPr wrap="none">
            <a:spAutoFit/>
          </a:bodyPr>
          <a:lstStyle/>
          <a:p>
            <a:r>
              <a:rPr lang="ru-RU" dirty="0" smtClean="0">
                <a:solidFill>
                  <a:srgbClr val="FF0000"/>
                </a:solidFill>
                <a:latin typeface="Times New Roman" pitchFamily="18" charset="0"/>
                <a:cs typeface="Times New Roman" pitchFamily="18" charset="0"/>
              </a:rPr>
              <a:t>501 стройка </a:t>
            </a:r>
            <a:endParaRPr lang="ru-RU" dirty="0">
              <a:solidFill>
                <a:srgbClr val="FF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ChangeArrowheads="1"/>
          </p:cNvSpPr>
          <p:nvPr/>
        </p:nvSpPr>
        <p:spPr bwMode="auto">
          <a:xfrm>
            <a:off x="755576" y="836712"/>
            <a:ext cx="4248472" cy="20621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Около месяца представители Фонда охраны археологического исследования города Омска инспектировали объекты культурного наследия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Надымского</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района. Омские археологи подчеркнули символичность и значимость своего пребывания на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Надымском</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городище накануне празднования дня археолога.</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Надымское городище"/>
          <p:cNvPicPr/>
          <p:nvPr/>
        </p:nvPicPr>
        <p:blipFill>
          <a:blip r:embed="rId2" cstate="print"/>
          <a:srcRect/>
          <a:stretch>
            <a:fillRect/>
          </a:stretch>
        </p:blipFill>
        <p:spPr bwMode="auto">
          <a:xfrm>
            <a:off x="683568" y="3284984"/>
            <a:ext cx="3816424" cy="2808312"/>
          </a:xfrm>
          <a:prstGeom prst="rect">
            <a:avLst/>
          </a:prstGeom>
          <a:noFill/>
          <a:ln w="9525">
            <a:noFill/>
            <a:miter lim="800000"/>
            <a:headEnd/>
            <a:tailEnd/>
          </a:ln>
        </p:spPr>
      </p:pic>
      <p:sp>
        <p:nvSpPr>
          <p:cNvPr id="4" name="Прямоугольник 3"/>
          <p:cNvSpPr/>
          <p:nvPr/>
        </p:nvSpPr>
        <p:spPr>
          <a:xfrm>
            <a:off x="4572000" y="2924944"/>
            <a:ext cx="4320480" cy="3785652"/>
          </a:xfrm>
          <a:prstGeom prst="rect">
            <a:avLst/>
          </a:prstGeom>
        </p:spPr>
        <p:txBody>
          <a:bodyPr wrap="square">
            <a:spAutoFit/>
          </a:bodyPr>
          <a:lstStyle/>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Основная цель экспедиции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изучение этнокультурного наследия муниципального образования: выявление и исследование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священных мест</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мест захоронений коренных народов Крайнего Севера. Работы выполнялись в рамках государственного контракта, заключенного со Службой по охране и использованию объектов культурного наследия ЯНАО.</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Руководитель экспедиции - Михаил Сафаров - говорит, что на территории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Надымского</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района таких объектов 16, и расположены они на огромной территории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от побережья Обской губы до поселка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Лонгъюган</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 name="Рисунок 4" descr="Надымское городище"/>
          <p:cNvPicPr/>
          <p:nvPr/>
        </p:nvPicPr>
        <p:blipFill>
          <a:blip r:embed="rId3" cstate="print"/>
          <a:srcRect/>
          <a:stretch>
            <a:fillRect/>
          </a:stretch>
        </p:blipFill>
        <p:spPr bwMode="auto">
          <a:xfrm>
            <a:off x="5076056" y="332656"/>
            <a:ext cx="3617337" cy="2376264"/>
          </a:xfrm>
          <a:prstGeom prst="rect">
            <a:avLst/>
          </a:prstGeom>
          <a:noFill/>
          <a:ln w="9525">
            <a:noFill/>
            <a:miter lim="800000"/>
            <a:headEnd/>
            <a:tailEnd/>
          </a:ln>
        </p:spPr>
      </p:pic>
      <p:sp>
        <p:nvSpPr>
          <p:cNvPr id="6" name="Прямоугольник 5"/>
          <p:cNvSpPr/>
          <p:nvPr/>
        </p:nvSpPr>
        <p:spPr>
          <a:xfrm>
            <a:off x="1187624" y="332656"/>
            <a:ext cx="2611099" cy="369332"/>
          </a:xfrm>
          <a:prstGeom prst="rect">
            <a:avLst/>
          </a:prstGeom>
        </p:spPr>
        <p:txBody>
          <a:bodyPr wrap="none">
            <a:spAutoFit/>
          </a:bodyPr>
          <a:lstStyle/>
          <a:p>
            <a:r>
              <a:rPr kumimoji="0" lang="ru-RU" b="0"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Надымское</a:t>
            </a:r>
            <a:r>
              <a:rPr kumimoji="0" lang="ru-RU" b="0"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городище </a:t>
            </a:r>
            <a:endParaRPr lang="ru-RU" dirty="0">
              <a:solidFill>
                <a:srgbClr val="FF000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ChangeArrowheads="1"/>
          </p:cNvSpPr>
          <p:nvPr/>
        </p:nvSpPr>
        <p:spPr bwMode="auto">
          <a:xfrm>
            <a:off x="1259632" y="3192070"/>
            <a:ext cx="756084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Надымское</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городище является ценным источником информации по истории и материальной культуре населения Северо-Западной Сибири периода позднего Средневековья.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Городок расположен в 60 км к северу от г. Надыма по прямой, или на 32 км от устья реки Надым, и представляет собой искусственно насыпанный холм овальной формы общей площадью 1200 кв.м.</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Городок был известен с давних времен. Впервые он упоминается в Мезенской летописи 16 века. В 1740 году исследователь Сибири Миллер посетил город Березов и составил первое описание городка: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протоке раньше были остяцкие жилища, состоявшие из 2-х больших юрт, построенных из дерева и засыпанных землей. В каждой юрте жило по 20 семей остяков. Из-за угрозы нападения самоедов они укрепили пункт острогом из палисада, отчего он был назван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Надинг-ваш</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 name="Рисунок 2" descr="Надымское городище"/>
          <p:cNvPicPr/>
          <p:nvPr/>
        </p:nvPicPr>
        <p:blipFill>
          <a:blip r:embed="rId2" cstate="print"/>
          <a:srcRect/>
          <a:stretch>
            <a:fillRect/>
          </a:stretch>
        </p:blipFill>
        <p:spPr bwMode="auto">
          <a:xfrm>
            <a:off x="2627784" y="404664"/>
            <a:ext cx="4248472" cy="2664296"/>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1475656" y="713602"/>
            <a:ext cx="7092280" cy="45243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Справка:</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Надымское</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 городище – исторический памятник 16-18 </a:t>
            </a: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вв</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 который находится на территории </a:t>
            </a: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Надымского</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 района Ямало-Ненецкого автономного округа. На берегу протоки, в тридцати двух километрах от устья реки Надым расположены остатки поселения четырехсотлетней давности. В 1916 году описание городища произвел сотрудник </a:t>
            </a: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Тобольского</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 музея Г. М. Дмитриев – Садовников. Позже, в 1976 году городище было обследовано ленинградским археологом А. П. </a:t>
            </a: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Хлобыстиным</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    С 1998 года на месте </a:t>
            </a: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Надымского</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 городища проводятся археологические раскопки, при которых найдены останки 14 человек, остатки одежды, обуви, лыж, клинкового оружия, украшения из кости, детали луков, стрелы, топоры, посуда из бересты, дерева, металла. Найдены также фрагменты обшивки </a:t>
            </a: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коча</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 игрушки, ритуальные предметы.</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6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(По материалам руководителя раскопок археолога О. В. </a:t>
            </a:r>
            <a:r>
              <a:rPr kumimoji="0" lang="ru-RU" sz="1600" b="0" i="1" u="none" strike="noStrike" cap="none" normalizeH="0" baseline="0" dirty="0" err="1" smtClean="0">
                <a:ln>
                  <a:noFill/>
                </a:ln>
                <a:solidFill>
                  <a:srgbClr val="1E0A01"/>
                </a:solidFill>
                <a:effectLst/>
                <a:latin typeface="Verdana" pitchFamily="34" charset="0"/>
                <a:ea typeface="Times New Roman" pitchFamily="18" charset="0"/>
                <a:cs typeface="Arial" pitchFamily="34" charset="0"/>
              </a:rPr>
              <a:t>Кардаш</a:t>
            </a:r>
            <a:r>
              <a:rPr kumimoji="0" lang="ru-RU" sz="1600" b="0" i="1" u="none" strike="noStrike" cap="none" normalizeH="0" baseline="0" dirty="0" smtClean="0">
                <a:ln>
                  <a:noFill/>
                </a:ln>
                <a:solidFill>
                  <a:srgbClr val="1E0A01"/>
                </a:solidFill>
                <a:effectLst/>
                <a:latin typeface="Verdana"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Часовня XIX века в районе р. Левый Ярудей"/>
          <p:cNvPicPr/>
          <p:nvPr/>
        </p:nvPicPr>
        <p:blipFill>
          <a:blip r:embed="rId2" cstate="print"/>
          <a:srcRect/>
          <a:stretch>
            <a:fillRect/>
          </a:stretch>
        </p:blipFill>
        <p:spPr bwMode="auto">
          <a:xfrm>
            <a:off x="1115616" y="1124744"/>
            <a:ext cx="2808312" cy="4248472"/>
          </a:xfrm>
          <a:prstGeom prst="rect">
            <a:avLst/>
          </a:prstGeom>
          <a:noFill/>
          <a:ln w="9525">
            <a:noFill/>
            <a:miter lim="800000"/>
            <a:headEnd/>
            <a:tailEnd/>
          </a:ln>
        </p:spPr>
      </p:pic>
      <p:sp>
        <p:nvSpPr>
          <p:cNvPr id="43009" name="Rectangle 1"/>
          <p:cNvSpPr>
            <a:spLocks noChangeArrowheads="1"/>
          </p:cNvSpPr>
          <p:nvPr/>
        </p:nvSpPr>
        <p:spPr bwMode="auto">
          <a:xfrm>
            <a:off x="2339752" y="332656"/>
            <a:ext cx="5004048"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Часовня XIX века</a:t>
            </a:r>
            <a:endParaRPr kumimoji="0" lang="ru-RU" sz="1800" b="0" i="0" u="none" strike="noStrike" cap="none" normalizeH="0" baseline="0" dirty="0" smtClean="0">
              <a:ln>
                <a:noFill/>
              </a:ln>
              <a:solidFill>
                <a:srgbClr val="FF0000"/>
              </a:solidFill>
              <a:effectLst/>
              <a:latin typeface="Arial" pitchFamily="34" charset="0"/>
              <a:cs typeface="Arial" pitchFamily="34" charset="0"/>
            </a:endParaRPr>
          </a:p>
        </p:txBody>
      </p:sp>
      <p:sp>
        <p:nvSpPr>
          <p:cNvPr id="43010" name="Rectangle 2"/>
          <p:cNvSpPr>
            <a:spLocks noChangeArrowheads="1"/>
          </p:cNvSpPr>
          <p:nvPr/>
        </p:nvSpPr>
        <p:spPr bwMode="auto">
          <a:xfrm>
            <a:off x="3311352" y="980728"/>
            <a:ext cx="5653136" cy="86409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Месторасположение объекта</a:t>
            </a:r>
            <a:r>
              <a:rPr lang="ru-RU" sz="900" dirty="0">
                <a:latin typeface="Arial" pitchFamily="34" charset="0"/>
                <a:cs typeface="Arial" pitchFamily="34" charset="0"/>
              </a:rPr>
              <a:t> </a:t>
            </a:r>
            <a:r>
              <a:rPr lang="ru-RU" sz="900" dirty="0" smtClean="0">
                <a:latin typeface="Arial" pitchFamily="34" charset="0"/>
                <a:cs typeface="Arial" pitchFamily="34"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ЯНАО,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Надымский</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район, </a:t>
            </a: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правый берег реки Левый </a:t>
            </a:r>
            <a:r>
              <a:rPr kumimoji="0" lang="ru-RU" sz="1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Ярудей</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Категория охраны:</a:t>
            </a:r>
            <a:r>
              <a:rPr kumimoji="0" lang="ru-RU" sz="16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памятник регионального значения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1" name="Rectangle 3"/>
          <p:cNvSpPr>
            <a:spLocks noChangeArrowheads="1"/>
          </p:cNvSpPr>
          <p:nvPr/>
        </p:nvSpPr>
        <p:spPr bwMode="auto">
          <a:xfrm>
            <a:off x="4067944" y="1948723"/>
            <a:ext cx="5076056"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Часовня представляет собой бревенчатое одноэтажное здание с двухскатной дощатой крышей. Вход в часовню сориентирован на восток. Имеется одно окно. Пол дощатый, в северо-западном углу выпилено отверстие для пня. Частично поврежден южный скат крыши и нижние венцы фасада. Внутри часовни были обнаружены надписи, оставленные миссионерами в начале XX века.</a:t>
            </a: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Единственная сохранившаяся в Ямало-Ненецком автономном округе деревянная православная часовня, построенная в XIX веке, является уникальным памятником истории становления православия на территории Ямало-Ненецкого автономного округа.</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2" name="Rectangle 4"/>
          <p:cNvSpPr>
            <a:spLocks noChangeArrowheads="1"/>
          </p:cNvSpPr>
          <p:nvPr/>
        </p:nvSpPr>
        <p:spPr bwMode="auto">
          <a:xfrm>
            <a:off x="1403648" y="5411450"/>
            <a:ext cx="7164288" cy="10772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Памятник был обнаружен 6 мая 2006.  Внутри часовни были обнаружены надписи, оставленные миссионерами в начале XX века. По материалам отчетов, представленных по результатам исследований, часовня была построена на месте, где был обнаружен кедр с природным крестом внутри.</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емориал &quot;Вечный огонь&quot;"/>
          <p:cNvPicPr/>
          <p:nvPr/>
        </p:nvPicPr>
        <p:blipFill>
          <a:blip r:embed="rId2" cstate="print"/>
          <a:srcRect/>
          <a:stretch>
            <a:fillRect/>
          </a:stretch>
        </p:blipFill>
        <p:spPr bwMode="auto">
          <a:xfrm>
            <a:off x="683568" y="1196752"/>
            <a:ext cx="3384376" cy="5112568"/>
          </a:xfrm>
          <a:prstGeom prst="rect">
            <a:avLst/>
          </a:prstGeom>
          <a:noFill/>
          <a:ln w="9525">
            <a:noFill/>
            <a:miter lim="800000"/>
            <a:headEnd/>
            <a:tailEnd/>
          </a:ln>
        </p:spPr>
      </p:pic>
      <p:sp>
        <p:nvSpPr>
          <p:cNvPr id="1025" name="Rectangle 1"/>
          <p:cNvSpPr>
            <a:spLocks noChangeArrowheads="1"/>
          </p:cNvSpPr>
          <p:nvPr/>
        </p:nvSpPr>
        <p:spPr bwMode="auto">
          <a:xfrm>
            <a:off x="4211960" y="1124744"/>
            <a:ext cx="4608512"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пересечении улиц Зверева и Комсомольская, по инициативе горкома комсомола (секретарем был Ковальчук Владимир Николаевич) был установлен обелиск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Памяти павших</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Его открытие состоялось 9 мая 1985 года, в честь 40-летия Победы.</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Стела состоит из трех железобетонных блоков. В 1995 году в основании обелиска установлена звезда в виде выпуклой пентаграммы, подведен газ и зажжен Вечный огонь. На левом фронтальном блоке закреплена надпись: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1941-1945 Слава героям, павшим в борьбе за свободу и независимость Родины</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 правом блоке: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1945-1985 Жизнью своею потомки обязаны вам, бессмертная слава героев умножится в славе потомков</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 колокольчики, их 98, символизируют души погибших.</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Проект памятника выполнен коллективом Ленинградского зонального научно-исследовательского института экспериментального проектирования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ЛенЗНИИЭП</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отделом архитектуры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Надымского</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горисполкома.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2010 году к 65-летнему юбилею Победы памятник был отреставрирован. Стела была облицована мрамором, надписи выполнены из позолоченного металла.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63688" y="188640"/>
            <a:ext cx="6120680" cy="923330"/>
          </a:xfrm>
          <a:prstGeom prst="rect">
            <a:avLst/>
          </a:prstGeom>
        </p:spPr>
        <p:txBody>
          <a:bodyPr wrap="square">
            <a:spAutoFit/>
          </a:bodyPr>
          <a:lstStyle/>
          <a:p>
            <a:pPr lvl="0" algn="ctr" fontAlgn="base">
              <a:spcBef>
                <a:spcPct val="0"/>
              </a:spcBef>
              <a:spcAft>
                <a:spcPct val="0"/>
              </a:spcAft>
            </a:pP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Мемориал </a:t>
            </a:r>
            <a:r>
              <a:rPr kumimoji="0" lang="ru-RU" b="1"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Вечный огонь</a:t>
            </a:r>
            <a:r>
              <a:rPr kumimoji="0" lang="ru-RU" b="1"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a:t>
            </a:r>
          </a:p>
          <a:p>
            <a:pPr lvl="0" algn="ctr" fontAlgn="base">
              <a:spcBef>
                <a:spcPct val="0"/>
              </a:spcBef>
              <a:spcAft>
                <a:spcPct val="0"/>
              </a:spcAft>
            </a:pP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погибшим землякам в Великой Отечественной войне 1941-1945 гг.</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2051720" y="6309320"/>
            <a:ext cx="4883901" cy="400110"/>
          </a:xfrm>
          <a:prstGeom prst="rect">
            <a:avLst/>
          </a:prstGeom>
        </p:spPr>
        <p:txBody>
          <a:bodyPr wrap="none">
            <a:spAutoFit/>
          </a:bodyPr>
          <a:lstStyle/>
          <a:p>
            <a:r>
              <a:rPr lang="ru-RU" dirty="0" smtClean="0"/>
              <a:t> </a:t>
            </a:r>
            <a:r>
              <a:rPr lang="ru-RU" sz="2000" dirty="0" smtClean="0">
                <a:solidFill>
                  <a:srgbClr val="FF0000"/>
                </a:solidFill>
              </a:rPr>
              <a:t>Православный Храм Рождества Христова.</a:t>
            </a:r>
            <a:endParaRPr lang="ru-RU" sz="2000" dirty="0">
              <a:solidFill>
                <a:srgbClr val="FF0000"/>
              </a:solidFill>
            </a:endParaRPr>
          </a:p>
        </p:txBody>
      </p:sp>
      <p:pic>
        <p:nvPicPr>
          <p:cNvPr id="1026" name="Picture 2" descr="http://img-fotki.yandex.ru/get/6202/5913159.2f/0_826b4_cf853cf8_L"/>
          <p:cNvPicPr>
            <a:picLocks noChangeAspect="1" noChangeArrowheads="1"/>
          </p:cNvPicPr>
          <p:nvPr/>
        </p:nvPicPr>
        <p:blipFill>
          <a:blip r:embed="rId2" cstate="print"/>
          <a:srcRect/>
          <a:stretch>
            <a:fillRect/>
          </a:stretch>
        </p:blipFill>
        <p:spPr bwMode="auto">
          <a:xfrm>
            <a:off x="5724128" y="764704"/>
            <a:ext cx="3248025" cy="4762500"/>
          </a:xfrm>
          <a:prstGeom prst="rect">
            <a:avLst/>
          </a:prstGeom>
          <a:noFill/>
        </p:spPr>
      </p:pic>
      <p:pic>
        <p:nvPicPr>
          <p:cNvPr id="1028" name="Picture 4" descr="http://img-fotki.yandex.ru/get/6103/5913159.2e/0_826b3_221ff41f_L"/>
          <p:cNvPicPr>
            <a:picLocks noChangeAspect="1" noChangeArrowheads="1"/>
          </p:cNvPicPr>
          <p:nvPr/>
        </p:nvPicPr>
        <p:blipFill>
          <a:blip r:embed="rId3" cstate="print"/>
          <a:srcRect/>
          <a:stretch>
            <a:fillRect/>
          </a:stretch>
        </p:blipFill>
        <p:spPr bwMode="auto">
          <a:xfrm>
            <a:off x="1259632" y="188640"/>
            <a:ext cx="4526819" cy="3096344"/>
          </a:xfrm>
          <a:prstGeom prst="rect">
            <a:avLst/>
          </a:prstGeom>
          <a:noFill/>
        </p:spPr>
      </p:pic>
      <p:pic>
        <p:nvPicPr>
          <p:cNvPr id="1030" name="Picture 6" descr="http://img-fotki.yandex.ru/get/6102/5913159.2f/0_826b5_86310eaa_L"/>
          <p:cNvPicPr>
            <a:picLocks noChangeAspect="1" noChangeArrowheads="1"/>
          </p:cNvPicPr>
          <p:nvPr/>
        </p:nvPicPr>
        <p:blipFill>
          <a:blip r:embed="rId4" cstate="print"/>
          <a:srcRect/>
          <a:stretch>
            <a:fillRect/>
          </a:stretch>
        </p:blipFill>
        <p:spPr bwMode="auto">
          <a:xfrm>
            <a:off x="1691680" y="3573016"/>
            <a:ext cx="4032448" cy="2854974"/>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Бюст Анатолию Звереву"/>
          <p:cNvPicPr/>
          <p:nvPr/>
        </p:nvPicPr>
        <p:blipFill>
          <a:blip r:embed="rId2" cstate="print"/>
          <a:srcRect/>
          <a:stretch>
            <a:fillRect/>
          </a:stretch>
        </p:blipFill>
        <p:spPr bwMode="auto">
          <a:xfrm>
            <a:off x="1331640" y="1484784"/>
            <a:ext cx="2880320" cy="4680520"/>
          </a:xfrm>
          <a:prstGeom prst="rect">
            <a:avLst/>
          </a:prstGeom>
          <a:noFill/>
          <a:ln w="9525">
            <a:noFill/>
            <a:miter lim="800000"/>
            <a:headEnd/>
            <a:tailEnd/>
          </a:ln>
        </p:spPr>
      </p:pic>
      <p:sp>
        <p:nvSpPr>
          <p:cNvPr id="27649" name="Rectangle 1"/>
          <p:cNvSpPr>
            <a:spLocks noChangeArrowheads="1"/>
          </p:cNvSpPr>
          <p:nvPr/>
        </p:nvSpPr>
        <p:spPr bwMode="auto">
          <a:xfrm>
            <a:off x="1331640" y="497868"/>
            <a:ext cx="5184576"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Бюст Анатолию Звереву</a:t>
            </a:r>
            <a:endParaRPr kumimoji="0" lang="ru-RU" sz="2400" b="0" i="0" u="none" strike="noStrike" cap="none" normalizeH="0" baseline="0" dirty="0" smtClean="0">
              <a:ln>
                <a:noFill/>
              </a:ln>
              <a:solidFill>
                <a:srgbClr val="FF0000"/>
              </a:solidFill>
              <a:effectLst/>
              <a:latin typeface="Arial" pitchFamily="34" charset="0"/>
              <a:cs typeface="Arial" pitchFamily="34" charset="0"/>
            </a:endParaRPr>
          </a:p>
        </p:txBody>
      </p:sp>
      <p:sp>
        <p:nvSpPr>
          <p:cNvPr id="27650" name="Rectangle 2"/>
          <p:cNvSpPr>
            <a:spLocks noChangeArrowheads="1"/>
          </p:cNvSpPr>
          <p:nvPr/>
        </p:nvSpPr>
        <p:spPr bwMode="auto">
          <a:xfrm>
            <a:off x="4572000" y="1412776"/>
            <a:ext cx="4067944" cy="477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 самом первом на Тюменском Севере высотном 9-этажном здании, построенном в 1976 году бригадой Героя социалистического труда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Гоцина</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Юрия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Панфидьевича</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1987 году установлен бюст Анатолию Звереву, герою Советского Союза, повторившему подвиг Александра Матросова в годы Великой Отечественной войны и закрывшему своим телом амбразуру вражеского дзота, и прикреплена мемориальная доска. Непосредственно перед бюстом была заложена капсула для потомков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Безъядерное будущее</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Позже, в 1994г., бюст был перенесен к зданию администрации города. Бюст выполнен из бронзы, авторы: скульптор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Нядонги</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Павел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Едайкович</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архитектор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Гумич</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Петр Семенович.</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Мемориальная доска Юрию Топчеву"/>
          <p:cNvPicPr/>
          <p:nvPr/>
        </p:nvPicPr>
        <p:blipFill>
          <a:blip r:embed="rId2" cstate="print"/>
          <a:srcRect/>
          <a:stretch>
            <a:fillRect/>
          </a:stretch>
        </p:blipFill>
        <p:spPr bwMode="auto">
          <a:xfrm>
            <a:off x="2195736" y="1196752"/>
            <a:ext cx="5265618" cy="2304256"/>
          </a:xfrm>
          <a:prstGeom prst="rect">
            <a:avLst/>
          </a:prstGeom>
          <a:noFill/>
          <a:ln w="9525">
            <a:noFill/>
            <a:miter lim="800000"/>
            <a:headEnd/>
            <a:tailEnd/>
          </a:ln>
        </p:spPr>
      </p:pic>
      <p:sp>
        <p:nvSpPr>
          <p:cNvPr id="28673" name="Rectangle 1"/>
          <p:cNvSpPr>
            <a:spLocks noChangeArrowheads="1"/>
          </p:cNvSpPr>
          <p:nvPr/>
        </p:nvSpPr>
        <p:spPr bwMode="auto">
          <a:xfrm>
            <a:off x="2555776" y="332656"/>
            <a:ext cx="4824536"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Мемориальная доска Юрию </a:t>
            </a:r>
            <a:r>
              <a:rPr kumimoji="0" lang="ru-RU"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Топчеву</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28674" name="Rectangle 2"/>
          <p:cNvSpPr>
            <a:spLocks noChangeArrowheads="1"/>
          </p:cNvSpPr>
          <p:nvPr/>
        </p:nvSpPr>
        <p:spPr bwMode="auto">
          <a:xfrm>
            <a:off x="1403648" y="3717032"/>
            <a:ext cx="7416824"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северной части города на одной из улиц в 3-а микрорайоне на доме №1 к 25-летию основания города установлена мемориальная доска Юрию Ивановичу </a:t>
            </a:r>
            <a:r>
              <a:rPr kumimoji="0" lang="ru-RU"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Топчеву</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главному инженеру ПО </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Надымгазпром</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 1970 по 1977 годы. Данной улице присвоено его имя.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Надпись на доске гласит: </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Улица им. Юрия </a:t>
            </a:r>
            <a:r>
              <a:rPr kumimoji="0" lang="ru-RU"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Топчева</a:t>
            </a:r>
            <a:r>
              <a:rPr kumimoji="0" lang="ru-RU"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Первопроходца, пионера освоения нефтегазовых месторождений Севера Тюменской области. Заслуженного работника нефтяной и газовой промышленности. Названа 12.08.1993 г.</a:t>
            </a:r>
            <a:r>
              <a:rPr kumimoji="0" lang="ru-RU" b="0" i="0" u="none" strike="noStrike" cap="none" normalizeH="0" baseline="0" dirty="0" smtClean="0">
                <a:ln>
                  <a:noFill/>
                </a:ln>
                <a:solidFill>
                  <a:srgbClr val="000000"/>
                </a:solidFill>
                <a:effectLst/>
                <a:latin typeface="Calibri"/>
                <a:ea typeface="Times New Roman" pitchFamily="18" charset="0"/>
                <a:cs typeface="Arial" pitchFamily="34" charset="0"/>
              </a:rPr>
              <a:t>»</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 Валерию Ремизову"/>
          <p:cNvPicPr/>
          <p:nvPr/>
        </p:nvPicPr>
        <p:blipFill>
          <a:blip r:embed="rId2" cstate="print"/>
          <a:srcRect/>
          <a:stretch>
            <a:fillRect/>
          </a:stretch>
        </p:blipFill>
        <p:spPr bwMode="auto">
          <a:xfrm>
            <a:off x="1475656" y="1268760"/>
            <a:ext cx="2664296" cy="4608512"/>
          </a:xfrm>
          <a:prstGeom prst="rect">
            <a:avLst/>
          </a:prstGeom>
          <a:noFill/>
          <a:ln w="9525">
            <a:noFill/>
            <a:miter lim="800000"/>
            <a:headEnd/>
            <a:tailEnd/>
          </a:ln>
        </p:spPr>
      </p:pic>
      <p:sp>
        <p:nvSpPr>
          <p:cNvPr id="29697" name="Rectangle 1"/>
          <p:cNvSpPr>
            <a:spLocks noChangeArrowheads="1"/>
          </p:cNvSpPr>
          <p:nvPr/>
        </p:nvSpPr>
        <p:spPr bwMode="auto">
          <a:xfrm>
            <a:off x="1547664" y="188640"/>
            <a:ext cx="7236296"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Валерию Ремизову в г. Надыме, памятный знак </a:t>
            </a: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В.В. Ремизов</a:t>
            </a: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(мемориальная глыба из натурального камня (мрамор))</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29698" name="Rectangle 2"/>
          <p:cNvSpPr>
            <a:spLocks noChangeArrowheads="1"/>
          </p:cNvSpPr>
          <p:nvPr/>
        </p:nvSpPr>
        <p:spPr bwMode="auto">
          <a:xfrm>
            <a:off x="4355976" y="1052736"/>
            <a:ext cx="439248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октябре 2005 года состоялось открытие памятника Ремизову Валерию Владимировичу, возглавлявшему производственное объединение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Надымгазпром</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 1986 года по 1993 год, в годы перестройки.</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Он отстоял право предприятия на самостоятельное существование. Свой профессиональный путь начал со слесаря 4-го разряда в 1972 году в поселке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Пангоды</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 ГП-2, имея при этом высшее образование и предложение остаться в Надыме в должности заместителя начальника ремонтного участка. С 1993 года был членом правления РАО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Газпром</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Его именем назван сквер, который находится по улице Комсомольской.</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Памятник выполнен архитектором Андреем Родионовым, скульптором Александром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Цигаль</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СПО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ПромГражданСтрой</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Бюст первопроходцу Ремезову"/>
          <p:cNvPicPr>
            <a:picLocks noChangeAspect="1" noChangeArrowheads="1"/>
          </p:cNvPicPr>
          <p:nvPr/>
        </p:nvPicPr>
        <p:blipFill>
          <a:blip r:embed="rId2" cstate="print"/>
          <a:srcRect/>
          <a:stretch>
            <a:fillRect/>
          </a:stretch>
        </p:blipFill>
        <p:spPr bwMode="auto">
          <a:xfrm>
            <a:off x="1475655" y="764704"/>
            <a:ext cx="3053139" cy="4320480"/>
          </a:xfrm>
          <a:prstGeom prst="rect">
            <a:avLst/>
          </a:prstGeom>
          <a:noFill/>
        </p:spPr>
      </p:pic>
      <p:sp>
        <p:nvSpPr>
          <p:cNvPr id="3" name="Прямоугольник 2"/>
          <p:cNvSpPr/>
          <p:nvPr/>
        </p:nvSpPr>
        <p:spPr>
          <a:xfrm>
            <a:off x="4932040" y="1196752"/>
            <a:ext cx="3600400" cy="3477875"/>
          </a:xfrm>
          <a:prstGeom prst="rect">
            <a:avLst/>
          </a:prstGeom>
        </p:spPr>
        <p:txBody>
          <a:bodyPr wrap="square">
            <a:spAutoFit/>
          </a:bodyPr>
          <a:lstStyle/>
          <a:p>
            <a:r>
              <a:rPr lang="ru-RU" sz="2000" b="1" i="1" dirty="0" smtClean="0"/>
              <a:t>Памятник основателю </a:t>
            </a:r>
            <a:r>
              <a:rPr lang="ru-RU" sz="2000" b="1" i="1" dirty="0" err="1" smtClean="0"/>
              <a:t>Пангод</a:t>
            </a:r>
            <a:endParaRPr lang="ru-RU" sz="2000" dirty="0" smtClean="0"/>
          </a:p>
          <a:p>
            <a:r>
              <a:rPr lang="ru-RU" sz="2000" b="1" i="1" dirty="0" smtClean="0"/>
              <a:t>Посвящается Валерию Владимировичу</a:t>
            </a:r>
            <a:endParaRPr lang="ru-RU" sz="2000" dirty="0" smtClean="0"/>
          </a:p>
          <a:p>
            <a:r>
              <a:rPr lang="ru-RU" sz="2000" b="1" i="1" dirty="0" smtClean="0"/>
              <a:t>РЕМЕЗОВУ:</a:t>
            </a:r>
            <a:br>
              <a:rPr lang="ru-RU" sz="2000" b="1" i="1" dirty="0" smtClean="0"/>
            </a:br>
            <a:r>
              <a:rPr lang="ru-RU" sz="2000" b="1" i="1" dirty="0" smtClean="0"/>
              <a:t>- Он стал без тени превосходства</a:t>
            </a:r>
            <a:br>
              <a:rPr lang="ru-RU" sz="2000" b="1" i="1" dirty="0" smtClean="0"/>
            </a:br>
            <a:r>
              <a:rPr lang="ru-RU" sz="2000" b="1" i="1" dirty="0" smtClean="0"/>
              <a:t>Над лесом, тундрою, рекой -</a:t>
            </a:r>
            <a:br>
              <a:rPr lang="ru-RU" sz="2000" b="1" i="1" dirty="0" smtClean="0"/>
            </a:br>
            <a:r>
              <a:rPr lang="ru-RU" sz="2000" b="1" i="1" dirty="0" smtClean="0"/>
              <a:t>Высокой жертвенной строкой</a:t>
            </a:r>
            <a:br>
              <a:rPr lang="ru-RU" sz="2000" b="1" i="1" dirty="0" smtClean="0"/>
            </a:br>
            <a:r>
              <a:rPr lang="ru-RU" sz="2000" b="1" i="1" dirty="0" smtClean="0"/>
              <a:t>Российского первопроходца...</a:t>
            </a:r>
            <a:endParaRPr lang="ru-RU" sz="2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 Сабиту Оруджеву"/>
          <p:cNvPicPr/>
          <p:nvPr/>
        </p:nvPicPr>
        <p:blipFill>
          <a:blip r:embed="rId2" cstate="print"/>
          <a:srcRect/>
          <a:stretch>
            <a:fillRect/>
          </a:stretch>
        </p:blipFill>
        <p:spPr bwMode="auto">
          <a:xfrm>
            <a:off x="5004048" y="1412776"/>
            <a:ext cx="3762485" cy="2664296"/>
          </a:xfrm>
          <a:prstGeom prst="rect">
            <a:avLst/>
          </a:prstGeom>
          <a:noFill/>
          <a:ln w="9525">
            <a:noFill/>
            <a:miter lim="800000"/>
            <a:headEnd/>
            <a:tailEnd/>
          </a:ln>
        </p:spPr>
      </p:pic>
      <p:sp>
        <p:nvSpPr>
          <p:cNvPr id="30721" name="Rectangle 1"/>
          <p:cNvSpPr>
            <a:spLocks noChangeArrowheads="1"/>
          </p:cNvSpPr>
          <p:nvPr/>
        </p:nvSpPr>
        <p:spPr bwMode="auto">
          <a:xfrm>
            <a:off x="1187624" y="278795"/>
            <a:ext cx="748883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a:t>
            </a:r>
            <a:r>
              <a:rPr kumimoji="0" lang="ru-RU"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Сабиту</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a:t>
            </a:r>
            <a:r>
              <a:rPr kumimoji="0" lang="ru-RU"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Оруджеву</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мемориальная доска </a:t>
            </a:r>
            <a:r>
              <a:rPr kumimoji="0" lang="ru-RU"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Оруджеву</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 С.А.</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0722" name="Rectangle 2"/>
          <p:cNvSpPr>
            <a:spLocks noChangeArrowheads="1"/>
          </p:cNvSpPr>
          <p:nvPr/>
        </p:nvSpPr>
        <p:spPr bwMode="auto">
          <a:xfrm>
            <a:off x="1187624" y="908720"/>
            <a:ext cx="3672408"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Вдоль озера Янтарного расположена набережная. С 1986 года по ходатайству производственного объединения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Надымгазпром</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она носит имя министра газовой промышленности, Героя социалистического труда, лауреата Ленинской и Государственной премий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Сабита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Атаевича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Оруджева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7 сентября 1986 года, в День работников нефтяной и газовой промышленности, была установлена мемориальная доска, а в день 30-летия города и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Надымгазпрома</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2002 году состоялось торжественное открытие памятника, который был спроектирован Игорем Константиновичем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Мачкевским</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Анатолием Пантелеевичем Малковым и гравировщиком Шитовым.</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1403648" y="5157192"/>
            <a:ext cx="6840760" cy="1077218"/>
          </a:xfrm>
          <a:prstGeom prst="rect">
            <a:avLst/>
          </a:prstGeom>
        </p:spPr>
        <p:txBody>
          <a:bodyPr wrap="square">
            <a:spAutoFit/>
          </a:bodyPr>
          <a:lstStyle/>
          <a:p>
            <a:pPr lvl="0" eaLnBrk="0" fontAlgn="base" hangingPunct="0">
              <a:spcBef>
                <a:spcPct val="0"/>
              </a:spcBef>
              <a:spcAft>
                <a:spcPct val="0"/>
              </a:spcAf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Композиция состоит из трех элементов: первый представляет собой бушующее море, чайки и нефтяную вышку, что означает укрощение природной стихии; второй элемент символизирует полуостров Ямал и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третим</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элементом является собственно бюст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Оруджева</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 «Бюст Владиславу Стрижову»"/>
          <p:cNvPicPr/>
          <p:nvPr/>
        </p:nvPicPr>
        <p:blipFill>
          <a:blip r:embed="rId2" cstate="print"/>
          <a:srcRect/>
          <a:stretch>
            <a:fillRect/>
          </a:stretch>
        </p:blipFill>
        <p:spPr bwMode="auto">
          <a:xfrm>
            <a:off x="1187624" y="1412776"/>
            <a:ext cx="3384376" cy="3689648"/>
          </a:xfrm>
          <a:prstGeom prst="rect">
            <a:avLst/>
          </a:prstGeom>
          <a:noFill/>
          <a:ln w="9525">
            <a:noFill/>
            <a:miter lim="800000"/>
            <a:headEnd/>
            <a:tailEnd/>
          </a:ln>
        </p:spPr>
      </p:pic>
      <p:sp>
        <p:nvSpPr>
          <p:cNvPr id="31745" name="Rectangle 1"/>
          <p:cNvSpPr>
            <a:spLocks noChangeArrowheads="1"/>
          </p:cNvSpPr>
          <p:nvPr/>
        </p:nvSpPr>
        <p:spPr bwMode="auto">
          <a:xfrm>
            <a:off x="611560" y="548680"/>
            <a:ext cx="4392488" cy="5847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a:t>
            </a: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r>
              <a:rPr kumimoji="0" lang="ru-RU" sz="1600"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Бюст Владиславу </a:t>
            </a:r>
            <a:r>
              <a:rPr kumimoji="0" lang="ru-RU" sz="1600" b="1" i="0" u="none" strike="noStrike" cap="none" normalizeH="0" baseline="0" dirty="0" err="1" smtClean="0">
                <a:ln>
                  <a:noFill/>
                </a:ln>
                <a:solidFill>
                  <a:srgbClr val="FF0000"/>
                </a:solidFill>
                <a:effectLst/>
                <a:latin typeface="Arial" pitchFamily="34" charset="0"/>
                <a:ea typeface="Times New Roman" pitchFamily="18" charset="0"/>
                <a:cs typeface="Arial" pitchFamily="34" charset="0"/>
              </a:rPr>
              <a:t>Стрижову</a:t>
            </a:r>
            <a:r>
              <a:rPr kumimoji="0" lang="ru-RU" sz="1600" b="1" i="0" u="none" strike="noStrike" cap="none" normalizeH="0" baseline="0" dirty="0" smtClean="0">
                <a:ln>
                  <a:noFill/>
                </a:ln>
                <a:solidFill>
                  <a:srgbClr val="FF0000"/>
                </a:solidFill>
                <a:effectLst/>
                <a:latin typeface="Calibri"/>
                <a:ea typeface="Times New Roman" pitchFamily="18" charset="0"/>
                <a:cs typeface="Arial" pitchFamily="34" charset="0"/>
              </a:rPr>
              <a:t>»</a:t>
            </a:r>
            <a:endParaRPr kumimoji="0" lang="ru-RU" sz="1600" b="0" i="0" u="none" strike="noStrike" cap="none" normalizeH="0" baseline="0" dirty="0" smtClean="0">
              <a:ln>
                <a:noFill/>
              </a:ln>
              <a:solidFill>
                <a:srgbClr val="FF0000"/>
              </a:solidFill>
              <a:effectLst/>
              <a:latin typeface="Arial" pitchFamily="34" charset="0"/>
              <a:cs typeface="Arial" pitchFamily="34" charset="0"/>
            </a:endParaRPr>
          </a:p>
        </p:txBody>
      </p:sp>
      <p:sp>
        <p:nvSpPr>
          <p:cNvPr id="31746" name="Rectangle 2"/>
          <p:cNvSpPr>
            <a:spLocks noChangeArrowheads="1"/>
          </p:cNvSpPr>
          <p:nvPr/>
        </p:nvSpPr>
        <p:spPr bwMode="auto">
          <a:xfrm>
            <a:off x="4716016" y="620107"/>
            <a:ext cx="4176464"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Напротив торгового центра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НИГО</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в сторону озера Янтарного расположен бульвар имени Владислава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Стрижова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Это бульвар знаменитого первопроходца газовой индустрии Ямала, первого генерального директора производственного объединения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Надымгазпром</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 1971 по 1986 гг.</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К 25-летию города постановлением мэра города Надыма и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Надымского</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района от 31 марта 1995 года №163 улица Вокзальная была переименована в бульвар В.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Стрижова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на котором установлен памятник. Московскими архитекторами и художниками Владимиром Федоровичем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Науменко</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Игорем Константиновичем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Мачкевским</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 Анатолием Пантелеевичем Малковым был выполнен проект оформления бульвара.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Памятник на бульваре В. </a:t>
            </a:r>
            <a:r>
              <a:rPr kumimoji="0" lang="ru-RU" sz="14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Стрижова</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был открыт 4 сентября 1997 года. Расположен он в центре бульвара, выполнен в граните и бронзе. На постаменте начертаны слова: </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Он пришел в эти края, как ураган, не разрушая, а созидая, оставляя за собой освоенные месторождения, города, поселки</a:t>
            </a:r>
            <a:r>
              <a:rPr kumimoji="0" lang="ru-RU" sz="14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4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Памятник покорителям Севера"/>
          <p:cNvPicPr/>
          <p:nvPr/>
        </p:nvPicPr>
        <p:blipFill>
          <a:blip r:embed="rId2" cstate="print"/>
          <a:srcRect/>
          <a:stretch>
            <a:fillRect/>
          </a:stretch>
        </p:blipFill>
        <p:spPr bwMode="auto">
          <a:xfrm>
            <a:off x="5076056" y="1196752"/>
            <a:ext cx="3874055" cy="4392488"/>
          </a:xfrm>
          <a:prstGeom prst="rect">
            <a:avLst/>
          </a:prstGeom>
          <a:noFill/>
          <a:ln w="9525">
            <a:noFill/>
            <a:miter lim="800000"/>
            <a:headEnd/>
            <a:tailEnd/>
          </a:ln>
        </p:spPr>
      </p:pic>
      <p:sp>
        <p:nvSpPr>
          <p:cNvPr id="32769" name="Rectangle 1"/>
          <p:cNvSpPr>
            <a:spLocks noChangeArrowheads="1"/>
          </p:cNvSpPr>
          <p:nvPr/>
        </p:nvSpPr>
        <p:spPr bwMode="auto">
          <a:xfrm>
            <a:off x="2195736" y="263406"/>
            <a:ext cx="4536504"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b="1" i="0" u="none" strike="noStrike" cap="none" normalizeH="0" baseline="0" dirty="0" smtClean="0">
                <a:ln>
                  <a:noFill/>
                </a:ln>
                <a:solidFill>
                  <a:srgbClr val="FF0000"/>
                </a:solidFill>
                <a:effectLst/>
                <a:latin typeface="Arial" pitchFamily="34" charset="0"/>
                <a:ea typeface="Times New Roman" pitchFamily="18" charset="0"/>
                <a:cs typeface="Arial" pitchFamily="34" charset="0"/>
              </a:rPr>
              <a:t>Памятник покорителям Севера</a:t>
            </a:r>
            <a:endParaRPr kumimoji="0" lang="ru-RU" b="0" i="0" u="none" strike="noStrike" cap="none" normalizeH="0" baseline="0" dirty="0" smtClean="0">
              <a:ln>
                <a:noFill/>
              </a:ln>
              <a:solidFill>
                <a:srgbClr val="FF0000"/>
              </a:solidFill>
              <a:effectLst/>
              <a:latin typeface="Arial" pitchFamily="34" charset="0"/>
              <a:cs typeface="Arial" pitchFamily="34" charset="0"/>
            </a:endParaRPr>
          </a:p>
        </p:txBody>
      </p:sp>
      <p:sp>
        <p:nvSpPr>
          <p:cNvPr id="32770" name="Rectangle 2"/>
          <p:cNvSpPr>
            <a:spLocks noChangeArrowheads="1"/>
          </p:cNvSpPr>
          <p:nvPr/>
        </p:nvSpPr>
        <p:spPr bwMode="auto">
          <a:xfrm>
            <a:off x="1043608" y="1484784"/>
            <a:ext cx="4067944"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Памятник покорителям Севера открыт перед ДК газовиков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Прометей</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Его открытие произошло 4 сентября 1997 года в честь 25-летия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Надымгазпрома</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первенца промышленного освоения газового края.</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Памятник представляет собой колонну с шагающим по земному шару медведем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символом Медвежьего месторождения, ниже отображено, чем богат наш край. Вся композиция выполнена из кованой меди. Скульптор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t>
            </a:r>
            <a:r>
              <a:rPr kumimoji="0" lang="ru-RU" sz="16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Мачкевский</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И.К., архитектор </a:t>
            </a:r>
            <a:r>
              <a:rPr kumimoji="0" lang="ru-RU" sz="1600" b="0" i="0" u="none" strike="noStrike" cap="none" normalizeH="0" baseline="0" dirty="0" smtClean="0">
                <a:ln>
                  <a:noFill/>
                </a:ln>
                <a:solidFill>
                  <a:srgbClr val="000000"/>
                </a:solidFill>
                <a:effectLst/>
                <a:latin typeface="Calibri"/>
                <a:ea typeface="Times New Roman" pitchFamily="18" charset="0"/>
                <a:cs typeface="Arial" pitchFamily="34" charset="0"/>
              </a:rPr>
              <a:t>–</a:t>
            </a:r>
            <a:r>
              <a:rPr kumimoji="0" lang="ru-RU" sz="16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Малков А.П.</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a:r>
            <a:br>
              <a:rPr kumimoji="0" lang="ru-RU" sz="9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b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олнцестояние">
  <a:themeElements>
    <a:clrScheme name="Солнцестояние">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Солнцестояние">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37</TotalTime>
  <Words>1729</Words>
  <Application>Microsoft Office PowerPoint</Application>
  <PresentationFormat>Экран (4:3)</PresentationFormat>
  <Paragraphs>75</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Солнцестояние</vt:lpstr>
      <vt:lpstr>Памятники культуры Надымского района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Памятники культуры Надымского района</dc:title>
  <dc:creator>ТИМЯШЕВЫ</dc:creator>
  <cp:lastModifiedBy>ТИМЯШЕВЫ</cp:lastModifiedBy>
  <cp:revision>7</cp:revision>
  <dcterms:created xsi:type="dcterms:W3CDTF">2012-12-17T13:33:09Z</dcterms:created>
  <dcterms:modified xsi:type="dcterms:W3CDTF">2013-01-12T15:56:32Z</dcterms:modified>
</cp:coreProperties>
</file>