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3" autoAdjust="0"/>
    <p:restoredTop sz="94633" autoAdjust="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51000" b="-5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wheel spokes="8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957532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Урок по алгебре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в 9 классе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ПРОГРЕССИИ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58118" cy="2543196"/>
          </a:xfrm>
        </p:spPr>
        <p:txBody>
          <a:bodyPr>
            <a:normAutofit/>
          </a:bodyPr>
          <a:lstStyle/>
          <a:p>
            <a:pPr algn="r"/>
            <a:r>
              <a:rPr lang="ru-RU" sz="1800" i="1" dirty="0" smtClean="0">
                <a:solidFill>
                  <a:srgbClr val="7030A0"/>
                </a:solidFill>
              </a:rPr>
              <a:t>Автор работы </a:t>
            </a:r>
          </a:p>
          <a:p>
            <a:pPr algn="r"/>
            <a:r>
              <a:rPr lang="ru-RU" sz="1800" i="1" dirty="0" smtClean="0">
                <a:solidFill>
                  <a:srgbClr val="7030A0"/>
                </a:solidFill>
              </a:rPr>
              <a:t>Кирина Ирина Васильевна</a:t>
            </a:r>
          </a:p>
          <a:p>
            <a:pPr algn="r"/>
            <a:r>
              <a:rPr lang="ru-RU" sz="1800" i="1" dirty="0" smtClean="0">
                <a:solidFill>
                  <a:srgbClr val="7030A0"/>
                </a:solidFill>
              </a:rPr>
              <a:t>Учитель математики</a:t>
            </a:r>
          </a:p>
          <a:p>
            <a:pPr algn="r"/>
            <a:r>
              <a:rPr lang="ru-RU" sz="1800" i="1" dirty="0" smtClean="0">
                <a:solidFill>
                  <a:srgbClr val="7030A0"/>
                </a:solidFill>
              </a:rPr>
              <a:t>МБОУ гимназии №1</a:t>
            </a:r>
          </a:p>
          <a:p>
            <a:pPr algn="r"/>
            <a:r>
              <a:rPr lang="ru-RU" sz="1800" i="1" dirty="0" smtClean="0">
                <a:solidFill>
                  <a:srgbClr val="7030A0"/>
                </a:solidFill>
              </a:rPr>
              <a:t>Г. Липецка</a:t>
            </a:r>
            <a:endParaRPr lang="ru-RU" sz="1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14279" y="1600200"/>
          <a:ext cx="4281522" cy="190023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11646"/>
                <a:gridCol w="611646"/>
                <a:gridCol w="611646"/>
                <a:gridCol w="611646"/>
                <a:gridCol w="611646"/>
                <a:gridCol w="611646"/>
                <a:gridCol w="611646"/>
              </a:tblGrid>
              <a:tr h="950119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Е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Ф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Э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С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Р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Й</a:t>
                      </a:r>
                      <a:endParaRPr lang="ru-RU" sz="3600" dirty="0"/>
                    </a:p>
                  </a:txBody>
                  <a:tcPr/>
                </a:tc>
              </a:tr>
              <a:tr h="95011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-9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8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3438" y="1571612"/>
          <a:ext cx="4038601" cy="192882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76943"/>
                <a:gridCol w="576943"/>
                <a:gridCol w="576943"/>
                <a:gridCol w="576943"/>
                <a:gridCol w="576943"/>
                <a:gridCol w="576943"/>
                <a:gridCol w="576943"/>
              </a:tblGrid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Й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Р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Е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Э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С</a:t>
                      </a:r>
                      <a:endParaRPr lang="ru-RU" sz="3600" dirty="0"/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-9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13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Домашнее задание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Домашняя контрольная работа </a:t>
            </a:r>
            <a:r>
              <a:rPr lang="ru-RU" b="1" dirty="0" err="1" smtClean="0"/>
              <a:t>стр</a:t>
            </a:r>
            <a:r>
              <a:rPr lang="ru-RU" b="1" dirty="0" smtClean="0"/>
              <a:t> 118  вариант 1. №4, 7, 9</a:t>
            </a:r>
            <a:endParaRPr lang="ru-RU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7772400" cy="3500462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/>
              <a:t>0,2 ; 0,7 ; 1,2 ;  … </a:t>
            </a:r>
            <a:br>
              <a:rPr lang="ru-RU" sz="4000" dirty="0" smtClean="0"/>
            </a:br>
            <a:r>
              <a:rPr lang="ru-RU" sz="4000" dirty="0" smtClean="0"/>
              <a:t>1,1 ; 2,2 ; 4,4 ;  …</a:t>
            </a:r>
            <a:br>
              <a:rPr lang="ru-RU" sz="4000" dirty="0" smtClean="0"/>
            </a:br>
            <a:r>
              <a:rPr lang="ru-RU" sz="4000" dirty="0" smtClean="0"/>
              <a:t>1,3 ; 2 ; 3,3 ; 4 ; …</a:t>
            </a:r>
            <a:br>
              <a:rPr lang="ru-RU" sz="4000" dirty="0" smtClean="0"/>
            </a:br>
            <a:r>
              <a:rPr lang="ru-RU" sz="4000" dirty="0" smtClean="0"/>
              <a:t>1 ; 4 ; 9 ; 16 ; …</a:t>
            </a:r>
            <a:br>
              <a:rPr lang="ru-RU" sz="4000" dirty="0" smtClean="0"/>
            </a:br>
            <a:r>
              <a:rPr lang="ru-RU" sz="4000" dirty="0" smtClean="0"/>
              <a:t>5 ; 5 ;5 ; 5 ; …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071942"/>
            <a:ext cx="6915176" cy="156685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4143380"/>
          <a:ext cx="8358246" cy="203121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28694"/>
                <a:gridCol w="928694"/>
                <a:gridCol w="928694"/>
                <a:gridCol w="928694"/>
                <a:gridCol w="928694"/>
                <a:gridCol w="928694"/>
                <a:gridCol w="928694"/>
                <a:gridCol w="928694"/>
                <a:gridCol w="928694"/>
              </a:tblGrid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1,7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2,2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8,8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17,6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5,3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</a:t>
                      </a:r>
                      <a:endParaRPr lang="ru-RU" sz="3200" dirty="0"/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о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и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г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р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е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р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/>
                        <a:t>п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я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с</a:t>
                      </a:r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392909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800080"/>
                </a:solidFill>
              </a:rPr>
              <a:t>Прогрессия</a:t>
            </a:r>
            <a:r>
              <a:rPr lang="ru-RU" sz="6000" dirty="0" smtClean="0">
                <a:solidFill>
                  <a:srgbClr val="800080"/>
                </a:solidFill>
              </a:rPr>
              <a:t/>
            </a:r>
            <a:br>
              <a:rPr lang="ru-RU" sz="6000" dirty="0" smtClean="0">
                <a:solidFill>
                  <a:srgbClr val="800080"/>
                </a:solidFill>
              </a:rPr>
            </a:br>
            <a:endParaRPr lang="ru-RU" sz="6000" dirty="0">
              <a:solidFill>
                <a:srgbClr val="80008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/>
          <a:lstStyle/>
          <a:p>
            <a:pPr algn="l"/>
            <a:r>
              <a:rPr lang="ru-RU" dirty="0" smtClean="0"/>
              <a:t>0,2 ; 0,7 ; 1,2 ;  … </a:t>
            </a:r>
            <a:br>
              <a:rPr lang="ru-RU" dirty="0" smtClean="0"/>
            </a:br>
            <a:r>
              <a:rPr lang="ru-RU" dirty="0" smtClean="0"/>
              <a:t>1,1 ; 2,2 ; 4,4 ;  …</a:t>
            </a:r>
            <a:br>
              <a:rPr lang="ru-RU" dirty="0" smtClean="0"/>
            </a:br>
            <a:r>
              <a:rPr lang="ru-RU" dirty="0" smtClean="0"/>
              <a:t>1,3 ; 2 ; 3,3 ; 4 ; …</a:t>
            </a:r>
            <a:br>
              <a:rPr lang="ru-RU" dirty="0" smtClean="0"/>
            </a:br>
            <a:r>
              <a:rPr lang="ru-RU" dirty="0" smtClean="0"/>
              <a:t>1 ; 4 ; 9 ; 16 ; …</a:t>
            </a:r>
            <a:br>
              <a:rPr lang="ru-RU" dirty="0" smtClean="0"/>
            </a:br>
            <a:r>
              <a:rPr lang="ru-RU" dirty="0" smtClean="0"/>
              <a:t>5 ; 5 ;5 ; 5 ; …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5214973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/>
              <a:t>А</a:t>
            </a:r>
            <a:r>
              <a:rPr lang="en-US" sz="4000" baseline="-25000" dirty="0"/>
              <a:t>1</a:t>
            </a:r>
            <a:r>
              <a:rPr lang="en-US" sz="4000" dirty="0"/>
              <a:t>=7, d=11, a</a:t>
            </a:r>
            <a:r>
              <a:rPr lang="en-US" sz="4000" baseline="-25000" dirty="0"/>
              <a:t>3</a:t>
            </a:r>
            <a:r>
              <a:rPr lang="en-US" sz="4000" dirty="0"/>
              <a:t>= ?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А</a:t>
            </a:r>
            <a:r>
              <a:rPr lang="en-US" sz="4000" baseline="-25000" dirty="0"/>
              <a:t>1</a:t>
            </a:r>
            <a:r>
              <a:rPr lang="en-US" sz="4000" dirty="0"/>
              <a:t>=5, </a:t>
            </a:r>
            <a:r>
              <a:rPr lang="ru-RU" sz="4000" dirty="0"/>
              <a:t>а</a:t>
            </a:r>
            <a:r>
              <a:rPr lang="en-US" sz="4000" baseline="-25000" dirty="0"/>
              <a:t>2</a:t>
            </a:r>
            <a:r>
              <a:rPr lang="en-US" sz="4000" dirty="0"/>
              <a:t>=11, a</a:t>
            </a:r>
            <a:r>
              <a:rPr lang="en-US" sz="4000" baseline="-25000" dirty="0"/>
              <a:t>4</a:t>
            </a:r>
            <a:r>
              <a:rPr lang="en-US" sz="4000" dirty="0"/>
              <a:t>= ?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/>
              <a:t>B</a:t>
            </a:r>
            <a:r>
              <a:rPr lang="en-US" sz="4000" baseline="-25000" dirty="0"/>
              <a:t>1</a:t>
            </a:r>
            <a:r>
              <a:rPr lang="en-US" sz="4000" dirty="0"/>
              <a:t>=3, q=11, b</a:t>
            </a:r>
            <a:r>
              <a:rPr lang="en-US" sz="4000" baseline="-25000" dirty="0"/>
              <a:t>2</a:t>
            </a:r>
            <a:r>
              <a:rPr lang="en-US" sz="4000" dirty="0"/>
              <a:t>= ?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А</a:t>
            </a:r>
            <a:r>
              <a:rPr lang="en-US" sz="4000" baseline="-25000" dirty="0"/>
              <a:t>1</a:t>
            </a:r>
            <a:r>
              <a:rPr lang="en-US" sz="4000" dirty="0"/>
              <a:t>=5, a</a:t>
            </a:r>
            <a:r>
              <a:rPr lang="en-US" sz="4000" baseline="-25000" dirty="0"/>
              <a:t>6</a:t>
            </a:r>
            <a:r>
              <a:rPr lang="en-US" sz="4000" dirty="0"/>
              <a:t>=11, S</a:t>
            </a:r>
            <a:r>
              <a:rPr lang="en-US" sz="4000" baseline="-25000" dirty="0"/>
              <a:t>6</a:t>
            </a:r>
            <a:r>
              <a:rPr lang="en-US" sz="4000" dirty="0"/>
              <a:t>= ?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/>
              <a:t>B</a:t>
            </a:r>
            <a:r>
              <a:rPr lang="en-US" sz="4000" baseline="-25000" dirty="0"/>
              <a:t>1</a:t>
            </a:r>
            <a:r>
              <a:rPr lang="en-US" sz="4000" dirty="0"/>
              <a:t>=2, b</a:t>
            </a:r>
            <a:r>
              <a:rPr lang="en-US" sz="4000" baseline="-25000" dirty="0"/>
              <a:t>4</a:t>
            </a:r>
            <a:r>
              <a:rPr lang="en-US" sz="4000" dirty="0"/>
              <a:t>=-2, q= ?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/>
              <a:t>B</a:t>
            </a:r>
            <a:r>
              <a:rPr lang="ru-RU" sz="4000" baseline="-25000" dirty="0"/>
              <a:t>1</a:t>
            </a:r>
            <a:r>
              <a:rPr lang="ru-RU" sz="4000" dirty="0"/>
              <a:t>=</a:t>
            </a:r>
            <a:r>
              <a:rPr lang="en-US" sz="4000" dirty="0"/>
              <a:t>1</a:t>
            </a:r>
            <a:r>
              <a:rPr lang="ru-RU" sz="4000" dirty="0"/>
              <a:t>, </a:t>
            </a:r>
            <a:r>
              <a:rPr lang="en-US" sz="4000" dirty="0"/>
              <a:t>q=3, S</a:t>
            </a:r>
            <a:r>
              <a:rPr lang="en-US" sz="4000" baseline="-25000" dirty="0"/>
              <a:t>3</a:t>
            </a:r>
            <a:r>
              <a:rPr lang="en-US" sz="4000" dirty="0"/>
              <a:t>= ?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72140"/>
            <a:ext cx="6400800" cy="92869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143536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В благоприятных условиях бактерии размножаются так, что на протяжении одной минуты одна из них делится на две. Записать колонию, рожденную одной бактерией за 7 минут.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5214974"/>
          </a:xfrm>
        </p:spPr>
        <p:txBody>
          <a:bodyPr>
            <a:normAutofit/>
          </a:bodyPr>
          <a:lstStyle/>
          <a:p>
            <a:r>
              <a:rPr lang="ru-RU" sz="4800" smtClean="0"/>
              <a:t>Банк даёт </a:t>
            </a:r>
            <a:r>
              <a:rPr lang="ru-RU" sz="4800" smtClean="0"/>
              <a:t>своим </a:t>
            </a: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>в</a:t>
            </a:r>
            <a:r>
              <a:rPr lang="ru-RU" sz="4800" smtClean="0"/>
              <a:t>кладчикам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12 % годовых. Чему станет равен вклад 1000 рублей через 2 года? </a:t>
            </a:r>
            <a:endParaRPr lang="ru-RU" sz="4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5869006"/>
          </a:xfrm>
        </p:spPr>
        <p:txBody>
          <a:bodyPr/>
          <a:lstStyle/>
          <a:p>
            <a:pPr algn="l"/>
            <a:r>
              <a:rPr lang="ru-RU" sz="2400" dirty="0" smtClean="0"/>
              <a:t>Задача из древнегреческого папируса </a:t>
            </a:r>
            <a:r>
              <a:rPr lang="ru-RU" sz="2400" dirty="0" err="1" smtClean="0"/>
              <a:t>Ахмеса</a:t>
            </a:r>
            <a:r>
              <a:rPr lang="ru-RU" sz="2400" dirty="0" smtClean="0"/>
              <a:t>(2000 лет до н.э.)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…разделили 10 мер ячменя между 10 людьми так, чтобы разность мер ячменя, полученного каждым человеком и его соседом равнялась 1/8 меры 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Узнай автора строк: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4911741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/>
              <a:t>« </a:t>
            </a:r>
            <a:r>
              <a:rPr lang="ru-RU" b="1" dirty="0"/>
              <a:t>Что есть больше всего на свете? – Пространство. </a:t>
            </a:r>
            <a:endParaRPr lang="ru-RU" dirty="0"/>
          </a:p>
          <a:p>
            <a:r>
              <a:rPr lang="ru-RU" b="1" dirty="0"/>
              <a:t> Что быстрее всего ? – Ум.</a:t>
            </a:r>
            <a:endParaRPr lang="ru-RU" dirty="0"/>
          </a:p>
          <a:p>
            <a:r>
              <a:rPr lang="ru-RU" b="1" dirty="0"/>
              <a:t>Что мудрее</a:t>
            </a:r>
            <a:r>
              <a:rPr lang="ru-RU" dirty="0"/>
              <a:t> </a:t>
            </a:r>
            <a:r>
              <a:rPr lang="ru-RU" b="1" dirty="0"/>
              <a:t>всего? – Время.</a:t>
            </a:r>
            <a:endParaRPr lang="ru-RU" dirty="0"/>
          </a:p>
          <a:p>
            <a:r>
              <a:rPr lang="ru-RU" b="1" dirty="0"/>
              <a:t>Что приятнее всего? – Достичь желанного.</a:t>
            </a:r>
            <a:r>
              <a:rPr lang="ru-RU" dirty="0"/>
              <a:t> »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«</a:t>
            </a:r>
            <a:r>
              <a:rPr lang="ru-RU" b="1" dirty="0"/>
              <a:t> Именно математика в первую очередь защищает нас от обмана чувств… Эта наука дает надежнейшие правила . Кто им следует, тому не опасен обман чувств»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бочки">
  <a:themeElements>
    <a:clrScheme name="рамка2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рамка23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мка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кирина</Template>
  <TotalTime>303</TotalTime>
  <Words>214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бабочки</vt:lpstr>
      <vt:lpstr>Урок по алгебре  в 9 классе ПРОГРЕССИИ</vt:lpstr>
      <vt:lpstr>0,2 ; 0,7 ; 1,2 ;  …  1,1 ; 2,2 ; 4,4 ;  … 1,3 ; 2 ; 3,3 ; 4 ; … 1 ; 4 ; 9 ; 16 ; … 5 ; 5 ;5 ; 5 ; …</vt:lpstr>
      <vt:lpstr>Прогрессия </vt:lpstr>
      <vt:lpstr>0,2 ; 0,7 ; 1,2 ;  …  1,1 ; 2,2 ; 4,4 ;  … 1,3 ; 2 ; 3,3 ; 4 ; … 1 ; 4 ; 9 ; 16 ; … 5 ; 5 ;5 ; 5 ; …</vt:lpstr>
      <vt:lpstr>А1=7, d=11, a3= ? А1=5, а2=11, a4= ? B1=3, q=11, b2= ? А1=5, a6=11, S6= ? B1=2, b4=-2, q= ? B1=1, q=3, S3= ? </vt:lpstr>
      <vt:lpstr> В благоприятных условиях бактерии размножаются так, что на протяжении одной минуты одна из них делится на две. Записать колонию, рожденную одной бактерией за 7 минут. </vt:lpstr>
      <vt:lpstr>Банк даёт своим  вкладчикам  12 % годовых. Чему станет равен вклад 1000 рублей через 2 года? </vt:lpstr>
      <vt:lpstr>Задача из древнегреческого папируса Ахмеса(2000 лет до н.э.)   …разделили 10 мер ячменя между 10 людьми так, чтобы разность мер ячменя, полученного каждым человеком и его соседом равнялась 1/8 меры .</vt:lpstr>
      <vt:lpstr>Узнай автора строк:</vt:lpstr>
      <vt:lpstr>ответы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0,2 ; 0,7 ; 1,2 ;  …  1,1 ; 2,2 ; 4,4 ;  … 1,3 ; 2 ; 3,3 ; 4 ; … 1 ; 4 ; 9 ; 16 ; … 5 ; 5 ;5 ; 5 ; …</dc:title>
  <cp:lastModifiedBy>User</cp:lastModifiedBy>
  <cp:revision>36</cp:revision>
  <dcterms:modified xsi:type="dcterms:W3CDTF">2012-12-05T17:51:34Z</dcterms:modified>
</cp:coreProperties>
</file>