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84" r:id="rId4"/>
    <p:sldId id="285" r:id="rId5"/>
    <p:sldId id="286" r:id="rId6"/>
    <p:sldId id="287" r:id="rId7"/>
    <p:sldId id="258" r:id="rId8"/>
    <p:sldId id="283" r:id="rId9"/>
    <p:sldId id="270" r:id="rId10"/>
    <p:sldId id="257" r:id="rId11"/>
    <p:sldId id="261" r:id="rId12"/>
    <p:sldId id="267" r:id="rId13"/>
    <p:sldId id="271" r:id="rId14"/>
    <p:sldId id="281" r:id="rId15"/>
    <p:sldId id="272" r:id="rId16"/>
    <p:sldId id="278" r:id="rId17"/>
    <p:sldId id="264" r:id="rId18"/>
    <p:sldId id="282" r:id="rId19"/>
    <p:sldId id="265" r:id="rId20"/>
    <p:sldId id="273" r:id="rId21"/>
    <p:sldId id="279" r:id="rId22"/>
    <p:sldId id="266" r:id="rId23"/>
    <p:sldId id="275" r:id="rId24"/>
    <p:sldId id="274" r:id="rId25"/>
    <p:sldId id="277" r:id="rId26"/>
    <p:sldId id="262" r:id="rId27"/>
    <p:sldId id="280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08763-A203-40AF-A2F2-9A3E0192527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3C4824-6CA2-486F-9E47-C05B78DAB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Влияние  СМИ  и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компьтера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на  здоровье подростков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нтернет и подрост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im5-tub-ru.yandex.net/i?id=313123513-46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3771887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Страдает физическое здоровье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Сидячее </a:t>
            </a:r>
            <a:r>
              <a:rPr lang="ru-RU" dirty="0"/>
              <a:t>положение в течение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длительного </a:t>
            </a:r>
            <a:r>
              <a:rPr lang="ru-RU" dirty="0"/>
              <a:t>времени;</a:t>
            </a:r>
          </a:p>
          <a:p>
            <a:r>
              <a:rPr lang="ru-RU" dirty="0"/>
              <a:t> Воздействие электромагнитного излучения монитора;</a:t>
            </a:r>
          </a:p>
          <a:p>
            <a:r>
              <a:rPr lang="ru-RU" dirty="0"/>
              <a:t> Утомление глаз, нагрузка на зрение;</a:t>
            </a:r>
          </a:p>
          <a:p>
            <a:r>
              <a:rPr lang="ru-RU" dirty="0"/>
              <a:t> Перегрузка суставов кистей;</a:t>
            </a:r>
          </a:p>
          <a:p>
            <a:r>
              <a:rPr lang="ru-RU" dirty="0"/>
              <a:t> Стресс при потере информации. </a:t>
            </a:r>
            <a:endParaRPr lang="ru-RU" dirty="0" smtClean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tvoymalush.ru/images/stories/vospitanie/tv-int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6293" y="4929198"/>
            <a:ext cx="2017707" cy="168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ти и компьюте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857232"/>
            <a:ext cx="26146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Болезни, связанные с компьютером. Остеохондроз. Остеохондроз. Мигрень. Мигрень. Повышенное \ пониженное давление. Повышенное \ пониженное давление. 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9286908" cy="7179519"/>
          </a:xfrm>
          <a:prstGeom prst="rect">
            <a:avLst/>
          </a:prstGeom>
          <a:noFill/>
        </p:spPr>
      </p:pic>
      <p:pic>
        <p:nvPicPr>
          <p:cNvPr id="7" name="Рисунок 6" descr="Дети и компьюте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9284" y="3786190"/>
            <a:ext cx="35147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А чё ещё для счастья надо ?!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721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на душевное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/>
              <a:t>1. Игры тормозят развитие воображения, образного мышления: картинки, движущиеся объекты, натуральное изображение препятствуют полету фантазии ребенок программируется на то, чтобы играть и выигрывать, но не мечтать!» </a:t>
            </a:r>
          </a:p>
          <a:p>
            <a:pPr fontAlgn="base"/>
            <a:r>
              <a:rPr lang="ru-RU" dirty="0"/>
              <a:t>2. Игры способствуют поверхностному, безответственному отношению к жизни, к поступкам.</a:t>
            </a:r>
          </a:p>
          <a:p>
            <a:pPr fontAlgn="base"/>
            <a:r>
              <a:rPr lang="ru-RU" dirty="0"/>
              <a:t>3. Игры препятствуют исследовательской деятельности детей, они усваивают операции, которые необходимо произвести, но не задают вопроса: «почему», не рассматривают причинно-следственные связи.</a:t>
            </a:r>
          </a:p>
          <a:p>
            <a:pPr fontAlgn="base"/>
            <a:r>
              <a:rPr lang="ru-RU" dirty="0"/>
              <a:t>4. Многие игры учат насилию и жестокости, способствуют развитию феномена десенсибилизации, о чем подробно говорилось выше, а также представлению о том, что насилие может быть единственным путем к успеху.</a:t>
            </a:r>
          </a:p>
          <a:p>
            <a:r>
              <a:rPr lang="ru-RU" dirty="0"/>
              <a:t>5. Увлечение компьютерными играми способствует развитию компьютерной зависимости, бегства от </a:t>
            </a:r>
            <a:r>
              <a:rPr lang="ru-RU" dirty="0" smtClean="0"/>
              <a:t>действительности.</a:t>
            </a:r>
          </a:p>
          <a:p>
            <a:r>
              <a:rPr lang="ru-RU" dirty="0"/>
              <a:t>6. Компьютерные игры при их чрезмерном использовании препятствуют нормальной адаптации ребенка в реальной жизни, в частности, он хуже справляется с неожиданными ситуациями, трудностями, поскольку не учитывает необратимости последствий своих поступков. </a:t>
            </a:r>
          </a:p>
          <a:p>
            <a:endParaRPr lang="ru-RU" dirty="0"/>
          </a:p>
        </p:txBody>
      </p:sp>
      <p:pic>
        <p:nvPicPr>
          <p:cNvPr id="6" name="Picture 2" descr="Спящий реж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465832"/>
            <a:ext cx="1857356" cy="139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и и компьютер. Угарные демотиваторы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 5 типов </a:t>
            </a:r>
            <a:r>
              <a:rPr lang="ru-RU" dirty="0" err="1"/>
              <a:t>Интернет-зависимости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053282" cy="4525963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ru-RU" i="1" dirty="0"/>
              <a:t>бесконечный </a:t>
            </a:r>
            <a:r>
              <a:rPr lang="ru-RU" i="1" dirty="0" err="1"/>
              <a:t>веб-серфинг</a:t>
            </a:r>
            <a:r>
              <a:rPr lang="ru-RU" i="1" dirty="0"/>
              <a:t> — постоянные «путешествия» по Интернету с целью поиска информации.</a:t>
            </a:r>
            <a:endParaRPr lang="ru-RU" dirty="0"/>
          </a:p>
          <a:p>
            <a:pPr lvl="0" fontAlgn="base"/>
            <a:r>
              <a:rPr lang="ru-RU" i="1" dirty="0"/>
              <a:t>пристрастие к виртуальному общению и виртуальным знакомствам, характеризуется большими объёмами переписки, постоянным участием в чатах, форумах, избыточностью знакомых и друзей из Интернета.</a:t>
            </a:r>
            <a:endParaRPr lang="ru-RU" dirty="0"/>
          </a:p>
          <a:p>
            <a:pPr lvl="0" fontAlgn="base"/>
            <a:r>
              <a:rPr lang="ru-RU" i="1" dirty="0"/>
              <a:t>игровая зависимость — навязчивое увлечение сетевыми играми.</a:t>
            </a:r>
            <a:endParaRPr lang="ru-RU" dirty="0"/>
          </a:p>
          <a:p>
            <a:pPr lvl="0" fontAlgn="base"/>
            <a:r>
              <a:rPr lang="ru-RU" i="1" dirty="0"/>
              <a:t>навязчивая финансовая потребность — игра по сети в азартные игры, ненужные покупки в </a:t>
            </a:r>
            <a:r>
              <a:rPr lang="ru-RU" i="1" dirty="0" err="1"/>
              <a:t>интернет-магазинах</a:t>
            </a:r>
            <a:r>
              <a:rPr lang="ru-RU" i="1" dirty="0"/>
              <a:t>.</a:t>
            </a:r>
            <a:endParaRPr lang="ru-RU" dirty="0"/>
          </a:p>
          <a:p>
            <a:r>
              <a:rPr lang="ru-RU" i="1" dirty="0" err="1"/>
              <a:t>киберсексуальная</a:t>
            </a:r>
            <a:r>
              <a:rPr lang="ru-RU" i="1" dirty="0"/>
              <a:t> зависимость — навязчивое влечение к посещению </a:t>
            </a:r>
            <a:r>
              <a:rPr lang="ru-RU" i="1" dirty="0" err="1"/>
              <a:t>порносайтов</a:t>
            </a:r>
            <a:endParaRPr lang="ru-RU" dirty="0"/>
          </a:p>
        </p:txBody>
      </p:sp>
      <p:pic>
        <p:nvPicPr>
          <p:cNvPr id="4" name="Рисунок 3" descr="http://www.redov.ru/medicina/kompyuter_ubiica/i_03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6445" y="1214422"/>
            <a:ext cx="2027555" cy="424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сихану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Признаки зависимости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Если ребенок ест, пьет чай, готовит уроки у компьютера.</a:t>
            </a:r>
          </a:p>
          <a:p>
            <a:r>
              <a:rPr lang="ru-RU" dirty="0"/>
              <a:t> Провел хотя бы одну ночь у компьютера.</a:t>
            </a:r>
          </a:p>
          <a:p>
            <a:r>
              <a:rPr lang="ru-RU" dirty="0"/>
              <a:t> Прогулял школу – сидел за компьютером.</a:t>
            </a:r>
          </a:p>
          <a:p>
            <a:r>
              <a:rPr lang="ru-RU" dirty="0" smtClean="0"/>
              <a:t>Приходит </a:t>
            </a:r>
            <a:r>
              <a:rPr lang="ru-RU" dirty="0"/>
              <a:t>домой, и сразу к компьютеру.</a:t>
            </a:r>
          </a:p>
          <a:p>
            <a:r>
              <a:rPr lang="ru-RU" dirty="0"/>
              <a:t> Забыл поесть, почистить зубы (раньше такого не наблюдалось).</a:t>
            </a:r>
          </a:p>
          <a:p>
            <a:endParaRPr lang="ru-RU" dirty="0"/>
          </a:p>
        </p:txBody>
      </p:sp>
      <p:pic>
        <p:nvPicPr>
          <p:cNvPr id="22530" name="Picture 2" descr="Влияние компьютера на организм подростка. Работу выполнил: ученик 8 класса А МОУ лицея №14 Сухненко Антон Руководитель: Александрова Надежда Васильевна."/>
          <p:cNvPicPr>
            <a:picLocks noChangeAspect="1" noChangeArrowheads="1"/>
          </p:cNvPicPr>
          <p:nvPr/>
        </p:nvPicPr>
        <p:blipFill>
          <a:blip r:embed="rId2"/>
          <a:srcRect l="6250" t="36459" r="46875" b="14583"/>
          <a:stretch>
            <a:fillRect/>
          </a:stretch>
        </p:blipFill>
        <p:spPr bwMode="auto">
          <a:xfrm>
            <a:off x="6215074" y="0"/>
            <a:ext cx="2928926" cy="229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g51.odnoklassniki.ru/getImage?photoId=474910600414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4143380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Первая стадия — интерес</a:t>
            </a:r>
            <a:r>
              <a:rPr lang="ru-RU" dirty="0"/>
              <a:t>.</a:t>
            </a:r>
          </a:p>
          <a:p>
            <a:r>
              <a:rPr lang="ru-RU" dirty="0"/>
              <a:t> Друзья посоветовали, как отвлечься от проблем, «убить время», развлечься.</a:t>
            </a:r>
          </a:p>
          <a:p>
            <a:r>
              <a:rPr lang="ru-RU" u="sng" dirty="0"/>
              <a:t>Вторая стадия — втягивание</a:t>
            </a:r>
            <a:r>
              <a:rPr lang="ru-RU" dirty="0"/>
              <a:t>.</a:t>
            </a:r>
          </a:p>
          <a:p>
            <a:r>
              <a:rPr lang="ru-RU" dirty="0"/>
              <a:t>Воздержание сопровождается настоящими «ломками»: и скучно, и грустно, и дела не идут на ум.</a:t>
            </a:r>
          </a:p>
          <a:p>
            <a:r>
              <a:rPr lang="ru-RU" u="sng" dirty="0"/>
              <a:t>Третья стадия — полная </a:t>
            </a:r>
            <a:r>
              <a:rPr lang="ru-RU" u="sng" dirty="0" smtClean="0"/>
              <a:t>зависимость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Мания игры в cs Страшная сила!!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"/>
            <a:ext cx="4429124" cy="2786058"/>
          </a:xfrm>
          <a:prstGeom prst="rect">
            <a:avLst/>
          </a:prstGeom>
          <a:noFill/>
        </p:spPr>
      </p:pic>
      <p:pic>
        <p:nvPicPr>
          <p:cNvPr id="5" name="Рисунок 4" descr="http://i.u-mama.ru/files/i/img/news/00000001_3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44" cy="268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285728"/>
            <a:ext cx="6059488" cy="311150"/>
          </a:xfrm>
        </p:spPr>
        <p:txBody>
          <a:bodyPr>
            <a:noAutofit/>
          </a:bodyPr>
          <a:lstStyle/>
          <a:p>
            <a:r>
              <a:rPr lang="ru-RU" sz="4000" b="1" dirty="0"/>
              <a:t>С</a:t>
            </a:r>
            <a:r>
              <a:rPr lang="ru-RU" sz="4000" dirty="0"/>
              <a:t>МИ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 СМИ представляют собой учреждения, созданные для открытой, публичной передачи с помощью специального технического инструментария различных сведений любым лицам. Главная отличительная черта: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 публичность, т. е. неограниченный круг потребителей</a:t>
            </a:r>
            <a:r>
              <a:rPr lang="ru-RU" sz="2400" dirty="0">
                <a:latin typeface="Times New Roman" pitchFamily="18" charset="0"/>
              </a:rPr>
              <a:t>; </a:t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667000" y="5013325"/>
            <a:ext cx="166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kumimoji="0" lang="ru-RU">
              <a:latin typeface="Arial" charset="0"/>
            </a:endParaRPr>
          </a:p>
          <a:p>
            <a:pPr algn="ctr"/>
            <a:r>
              <a:rPr kumimoji="0" lang="ru-RU" b="1">
                <a:latin typeface="Arial" charset="0"/>
              </a:rPr>
              <a:t>видеозапись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211638" y="328453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b="1">
                <a:solidFill>
                  <a:schemeClr val="tx2"/>
                </a:solidFill>
                <a:latin typeface="Arial" charset="0"/>
              </a:rPr>
              <a:t>СМИ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1835150" y="3500438"/>
            <a:ext cx="23050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076825" y="3500438"/>
            <a:ext cx="17272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932363" y="3716338"/>
            <a:ext cx="8636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4140200" y="3789363"/>
            <a:ext cx="3603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555875" y="3789363"/>
            <a:ext cx="15843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716463" y="3789363"/>
            <a:ext cx="3603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042988" y="4005263"/>
            <a:ext cx="96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b="1">
                <a:latin typeface="Arial" charset="0"/>
              </a:rPr>
              <a:t>пресса</a:t>
            </a:r>
            <a:r>
              <a:rPr kumimoji="0" lang="ru-RU">
                <a:latin typeface="Arial" charset="0"/>
              </a:rPr>
              <a:t/>
            </a:r>
            <a:br>
              <a:rPr kumimoji="0" lang="ru-RU">
                <a:latin typeface="Arial" charset="0"/>
              </a:rPr>
            </a:br>
            <a:endParaRPr kumimoji="0" lang="ru-RU">
              <a:latin typeface="Arial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011863" y="4005263"/>
            <a:ext cx="288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b="1">
                <a:latin typeface="Arial" charset="0"/>
              </a:rPr>
              <a:t>массовые справочники</a:t>
            </a:r>
            <a:br>
              <a:rPr kumimoji="0" lang="ru-RU" b="1">
                <a:latin typeface="Arial" charset="0"/>
              </a:rPr>
            </a:br>
            <a:endParaRPr kumimoji="0" lang="ru-RU" b="1">
              <a:latin typeface="Arial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608638" y="4740275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b="1">
                <a:latin typeface="Arial" charset="0"/>
              </a:rPr>
              <a:t>радио</a:t>
            </a:r>
            <a:r>
              <a:rPr kumimoji="0" lang="ru-RU">
                <a:latin typeface="Arial" charset="0"/>
              </a:rPr>
              <a:t/>
            </a:r>
            <a:br>
              <a:rPr kumimoji="0" lang="ru-RU">
                <a:latin typeface="Arial" charset="0"/>
              </a:rPr>
            </a:br>
            <a:endParaRPr kumimoji="0" lang="ru-RU">
              <a:latin typeface="Arial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103438" y="4678363"/>
            <a:ext cx="164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>
                <a:latin typeface="Arial" charset="0"/>
              </a:rPr>
              <a:t>т</a:t>
            </a:r>
            <a:r>
              <a:rPr kumimoji="0" lang="ru-RU" b="1">
                <a:latin typeface="Arial" charset="0"/>
              </a:rPr>
              <a:t>елевидение</a:t>
            </a:r>
            <a:r>
              <a:rPr kumimoji="0" lang="ru-RU">
                <a:latin typeface="Arial" charset="0"/>
              </a:rPr>
              <a:t/>
            </a:r>
            <a:br>
              <a:rPr kumimoji="0" lang="ru-RU">
                <a:latin typeface="Arial" charset="0"/>
              </a:rPr>
            </a:br>
            <a:endParaRPr kumimoji="0" lang="ru-RU">
              <a:latin typeface="Arial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00563" y="5300663"/>
            <a:ext cx="2487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b="1">
                <a:latin typeface="Arial" charset="0"/>
              </a:rPr>
              <a:t>кино- и звукозапись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u="sng" dirty="0"/>
              <a:t>Стадия легкой увлеченности</a:t>
            </a:r>
            <a:r>
              <a:rPr lang="ru-RU" sz="4400" dirty="0"/>
              <a:t>. Человек один или несколько раз поиграл в игру и она начинает все больше его </a:t>
            </a:r>
            <a:r>
              <a:rPr lang="ru-RU" sz="4400" dirty="0" smtClean="0"/>
              <a:t>привлекать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2</a:t>
            </a:r>
            <a:r>
              <a:rPr lang="ru-RU" sz="4400" b="1" u="sng" dirty="0"/>
              <a:t>. Стадия увлеченности</a:t>
            </a:r>
            <a:r>
              <a:rPr lang="ru-RU" sz="4400" dirty="0"/>
              <a:t>. Отличие этой стадии от предыдущей в том, что игра уже носит постоянный характер. Так, например, если вдруг компьютер не доступен для игры, то могут начаться его поиски.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3</a:t>
            </a:r>
            <a:r>
              <a:rPr lang="ru-RU" sz="4400" b="1" u="sng" dirty="0"/>
              <a:t>. Стадия зависимости</a:t>
            </a:r>
            <a:r>
              <a:rPr lang="ru-RU" sz="4400" dirty="0"/>
              <a:t>. Потребность в игре опускается на нижний уровень в пирамиде потребностей, происходят изменения в "ценностно-смысловой сфере личности". Сама зависимость может проявляется в двух формах: социализированной (поддерживается контакт с обществом, в основном, с "игровыми </a:t>
            </a:r>
            <a:r>
              <a:rPr lang="ru-RU" sz="4400" dirty="0" err="1"/>
              <a:t>виртоманами</a:t>
            </a:r>
            <a:r>
              <a:rPr lang="ru-RU" sz="4400" dirty="0"/>
              <a:t>", а игровая мотивация носит соревновательный характер) и индивидуализированной (нарушается взаимодействие с окружающим миром, потребность в игре на одном уровне с базовыми физиологическими потребностями).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4. </a:t>
            </a:r>
            <a:r>
              <a:rPr lang="ru-RU" sz="4400" b="1" u="sng" dirty="0"/>
              <a:t>Стадия привязанности</a:t>
            </a:r>
            <a:r>
              <a:rPr lang="ru-RU" sz="4400" dirty="0"/>
              <a:t>. На этой стадии человек не может оторваться от психологической привязанности к компьютерным играм, хотя и "держит дистанцию" с компьютером. Если человек проходит все три предыдущие стадии, то на этой стадии, скорее всего, он будет находиться продолжительное время.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ыйду на воздух, разве можно сидеть дома в такую погоду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"...воздействие компьютерных игр, блокирует процесс позитивного личностного развития, делает ребенка безнравственным, черствым, жестоким и эгоистичным</a:t>
            </a:r>
            <a:r>
              <a:rPr lang="ru-RU" dirty="0" smtClean="0"/>
              <a:t>.»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"...обнаружен высокий уровень автоматических, нерегулируемых сознанием действий, что может быть интерпретировано не только как социальная незрелость личности, но и как "роботизация внутреннего мира".";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"...злоупотребление компьютерными играми увеличивает склонность к проявлению агрессии, снижает возможности социальной кооперации и способствует превращению играющего в механического исполнителя чужой воли.";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мальчики-игроки более склонны к деструктивным играм, чем игроки-девочки. Однако, склонность к проявлению открытой агрессии у девочек... и мальчиков статистически значительно не различается.</a:t>
            </a:r>
          </a:p>
          <a:p>
            <a:endParaRPr lang="ru-RU" dirty="0"/>
          </a:p>
        </p:txBody>
      </p:sp>
      <p:pic>
        <p:nvPicPr>
          <p:cNvPr id="23554" name="Picture 2" descr="Смотреть следующую картин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907262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/>
              <a:t>Умные </a:t>
            </a:r>
            <a:r>
              <a:rPr lang="ru-RU" sz="4900" b="1" i="1" dirty="0"/>
              <a:t>пользуются компьютером, чтобы сберечь время, а дурные, чтобы потратить его на игры</a:t>
            </a:r>
            <a:br>
              <a:rPr lang="ru-RU" sz="4900" b="1" i="1" dirty="0"/>
            </a:br>
            <a:r>
              <a:rPr lang="ru-RU" sz="4900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Влияние интернета на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495" y="3272790"/>
            <a:ext cx="5564505" cy="358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-     </a:t>
            </a:r>
            <a:r>
              <a:rPr lang="ru-RU" b="1" dirty="0" smtClean="0"/>
              <a:t>Необходимо </a:t>
            </a:r>
            <a:r>
              <a:rPr lang="ru-RU" b="1" dirty="0"/>
              <a:t>ограничивать время, которое ребенок проводит за компьютером в зависимости от возраста: 6-7 лет — 10 минут, 8-11 — 15-20 минут, старшеклассники — 25-30 минут. Затем смена деятельности. И, конечно, никаких игр после еды, перед сном и т.д.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"</a:t>
            </a:r>
            <a:r>
              <a:rPr lang="ru-RU" b="1" dirty="0"/>
              <a:t>Закон расстояния". Для игровых приставок — не менее 2 метров, для компьютеров — 30-40 см. (расстояние от глаз до компьютера не должно быть менее 50 см.). Стол и стул, в свою очередь, должны соответствовать росту, что является профилактикой утомления, зрительных расстройств и нарушения осанки.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-Исключение </a:t>
            </a:r>
            <a:r>
              <a:rPr lang="ru-RU" b="1" dirty="0"/>
              <a:t>игр с жестоким сюжетом, культовыми ритуальными обрядами и т.п.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Выполнение </a:t>
            </a:r>
            <a:r>
              <a:rPr lang="ru-RU" b="1" dirty="0"/>
              <a:t>упражнений для глаз.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Спящий реж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8680" y="5010136"/>
            <a:ext cx="2465320" cy="184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25728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Итоговые рекомендации для правильного применения игровых программ с целью воспитания и развития школьника: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· Прежде всего, выбирайте жанр игры в соответствии с темпераментом и склонностями ребёнка: одним детям лучше подходят спокойные, размеренные игры, другим – активные, динамические.</a:t>
            </a:r>
          </a:p>
          <a:p>
            <a:r>
              <a:rPr lang="ru-RU" dirty="0" smtClean="0"/>
              <a:t>· Разрешайте дольше играть в игры с исследовательским содержанием, чем с развлекательным. Если ребёнок проявляет инициативу, пытается разрешить возникшую проблему, анализирует сложившуюся ситуацию и делает из неё выводы – такая игра, несомненно, содержит элементы исследования.</a:t>
            </a:r>
          </a:p>
          <a:p>
            <a:r>
              <a:rPr lang="ru-RU" dirty="0" smtClean="0"/>
              <a:t>· Продолжительность игры выбирайте в соответствии с возрастом ребёнка и характером игры. Ритм и продолжительность игры должны быть сбалансированы: если ритм игры напряжён, то игра не должна быть продолжительной.</a:t>
            </a:r>
          </a:p>
          <a:p>
            <a:r>
              <a:rPr lang="ru-RU" dirty="0" smtClean="0"/>
              <a:t>· Не прерывайте игру ребёнка до завершения эпизода – малыш должен покидать компьютер с сознанием успешно выполненного дела.</a:t>
            </a:r>
          </a:p>
          <a:p>
            <a:r>
              <a:rPr lang="ru-RU" dirty="0" smtClean="0"/>
              <a:t>· Постарайтесь, чтобы ребёнок усвоил главный принцип продолжительности игровых сеансов – нельзя играть в игры в ущерб жизненно важным занятиям, таким как сон, еда, отдых, физкультура, игры на свежем воздухе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549275"/>
            <a:ext cx="6000792" cy="509430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</a:rPr>
              <a:t>   </a:t>
            </a:r>
            <a:r>
              <a:rPr lang="ru-RU" sz="3600" b="1" i="1" dirty="0">
                <a:latin typeface="Times New Roman" pitchFamily="18" charset="0"/>
              </a:rPr>
              <a:t>«Пришла пора объединить усилия тех, кто ощущает острую тревогу за подрастающее поколение. Если мы немедленно, сообща не примемся за кропотливый труд наставников и учителей молодежи, если не найдем новые действенные подходы к воспитанию, мы можем потерять страну»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19250" y="5568950"/>
            <a:ext cx="63220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kumimoji="0" lang="ru-RU" sz="20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ru-RU" sz="2000" dirty="0" smtClean="0"/>
              <a:t>Святейший </a:t>
            </a:r>
            <a:r>
              <a:rPr kumimoji="0" lang="ru-RU" sz="2000" dirty="0"/>
              <a:t>Патриарх Московский и Всея Руси Алексий </a:t>
            </a:r>
            <a:r>
              <a:rPr kumimoji="0" lang="en-US" sz="2000" dirty="0"/>
              <a:t>II</a:t>
            </a:r>
            <a:endParaRPr kumimoji="0" lang="ru-RU" sz="20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60350"/>
            <a:ext cx="23288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гарные демотиваторы"/>
          <p:cNvPicPr>
            <a:picLocks noGrp="1"/>
          </p:cNvPicPr>
          <p:nvPr>
            <p:ph idx="1"/>
          </p:nvPr>
        </p:nvPicPr>
        <p:blipFill>
          <a:blip r:embed="rId2"/>
          <a:srcRect l="3072" r="4773" b="25814"/>
          <a:stretch>
            <a:fillRect/>
          </a:stretch>
        </p:blipFill>
        <p:spPr bwMode="auto">
          <a:xfrm>
            <a:off x="2571736" y="0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571876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Ребенок интересуется у мамы</a:t>
            </a:r>
            <a:r>
              <a:rPr lang="ru-RU" sz="3600" dirty="0" smtClean="0"/>
              <a:t>: « </a:t>
            </a:r>
            <a:r>
              <a:rPr lang="ru-RU" sz="3600" b="1" dirty="0" smtClean="0"/>
              <a:t>Во что она играла в детстве?»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Мама ответила: </a:t>
            </a:r>
            <a:r>
              <a:rPr lang="ru-RU" sz="3600" b="1" dirty="0" smtClean="0"/>
              <a:t>« В «казаки-разбойники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2800" dirty="0" smtClean="0"/>
              <a:t>Мелкий спрашивает</a:t>
            </a:r>
            <a:r>
              <a:rPr lang="ru-RU" sz="3600" dirty="0" smtClean="0"/>
              <a:t>: «</a:t>
            </a:r>
            <a:r>
              <a:rPr lang="ru-RU" sz="3600" b="1" dirty="0" smtClean="0"/>
              <a:t>А где скачать можно</a:t>
            </a:r>
            <a:r>
              <a:rPr lang="ru-RU" sz="3600" dirty="0" smtClean="0"/>
              <a:t>?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oychildren.ru/kartinki/vlijanie_kompjutera_na_rebe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00102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semejny.ru/wp-content/uploads/2011/06/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33851" cy="4214842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TUuu4Qqr11XXebXb5joEPtFk7ANtJA5FAuxhJTKgXo05oHuKb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43372" cy="3925303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attach/c/2/83/144/83144110_3571750_mediainfluencek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929066"/>
            <a:ext cx="5623553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ытие определяет сознание. Карл Марк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62" name="AutoShape 2" descr="data:image/jpeg;base64,/9j/4AAQSkZJRgABAQAAAQABAAD/2wCEAAkGBhQSEBUQEBQWFRQUFBQUFBQXFBUVFBUUFBQXFRYUFBQXHCYeFxojGRQVHy8gIycpLCwtFR4xNTAqNScrLCkBCQoKDgwOGg8PGiwlHiQpKSosNSksLCwsKjAqLCwpLCwsLCosLCkuLCksKiwsLCwsNCwsKSwsLCwsLCksLCwsLP/AABEIAMIBAwMBIgACEQEDEQH/xAAbAAACAgMBAAAAAAAAAAAAAAAEBQMGAAIHAf/EAEUQAAIBAgMGAwUGAwQJBQEAAAECAwARBBIhBQYTMUFRImGBMlJxkaEHFCNCcoJikrEzU3PBFSRDY5OiwtHwg6Oys/EX/8QAGwEAAgMBAQEAAAAAAAAAAAAAAwQCBQYBAAf/xAA2EQABAwIEAwcCBQMFAAAAAAABAAIDBBESITFBBRNRImFxgZHR8KGxBkLB4fEUFTIjM1Jikv/aAAwDAQACEQMRAD8AvrNUTNWM9Qs9XICzhK9Z6jZq1Zq1JogCESti1eXrytgK6uL0VIK1ArYColSWwratL1maoqV1vevDWuatXkAFyQB3JsPnXrL11vXlZWV5cXl68Jr0itSKkFxeE1qXrxqid6kokqXPWrTUK89DS4quEgKGJGSYigpsVQk2MpfPjKA6ReDSUXPjfOl0+NoabEUHJLS7n3R2xgImTFVF95oJ5qj49DupGwTJZqIjalcMlMsNXQEu+QBGxCjIkoaKRRzvbMEzZWyB25KXtlDG4sCb6juKaQxUVrbpOV5bqNVtElGRpWsUdEotGDUg5916ErypQte1KyhYqV5qhaagXxlKMbG2YyRO9zqU4rKL90vdRy5FbHuut2CwtFwLq9bI1xsTZWIy1geq1hNoxXtiMXiMOf8AeR4dR6SGEofRjVlw+72HlXMm0ZXv1WfCAf8AJEKVdVMbkQU62hkdmHC3j+y3VqlU0O+4F9VxWKI7/eX/AOmwoPGbvphyvExWLXPcKeLLIt1ANjdXAPxGtjbkaH/VtOxRv6B43CbisLUnw0OKVc6yLMOfDkCo9uyzIqi/6k16laIw+01kBtdWU5XRhZ0a18rr001uLgjUEjWjseHmyWlidELnRGtLURnpVtHbKxlVIYs9woVSb28/ZHqfhehcNtJ5DZeCp7SYgo38vDP9aIXMbk4oLY5ZBdjck/49R4lc62BAIIZSRmAYcrr1HQjqCeXOhX2fil14Gcd4pY3P8rFCfQUMm0bNkYMj+46tG/orgEjzFxXQY35ArjhNF2nNIR2GkQnJ4oJOeVGBQgfmjV1KMv6QCL62NTjDv0xSD9eGzfMpKn9BQE6rKmVvirD2kYcnQ9GH/ml6qO0N43QESkB0JR7csy6ZgOzCzDyYUtJGY98lZU8rJxm0XV9OKeJ1ScxsJDljmjzBC/SN0YkxseniYHlcGwJTmuYDeUshSQMVcWIJAuPIkgX5EEG4IFWLZW9UsiBTCXZQFd7stza4Ygx2BIsedrk2rjJLZEqFRBbtNHzzVklkoKaegP8ASsp9rDsvnxYT9MwNazz1MyKucDf91tNiqAlxdRzy0JI1Ac9Sa0LeXEUM8teMa0IoRKKLBRu1DStRTLQ0qVwBRdKAgpHrRWqWSKogleUMV0bhqbwg2sou5IVF952IVF9WIpThau24GzONiuIfYgF/jK4IUftQsf8A1FomLC26BHAZ5ms238FcsNsCOPBDCP4lKFHJHtl/bc+ZYlvK9Und7EmTDRO5uxQZj3YeEn1Iv61c989tDDQO41Kr4V6s50RR5lio9apOyIODDHFe5RFUnuQPEfnevUgJJTPH3NbGwb3+lv4TtBRCLSs7QOYRRLnkIva9lVT+aRgDYaGwtc205Eg9BLHIkc+Q8VXKOisoDJYsjqzNbRrhr65W0Gl2XPaHYd1UQ0cr4ubbsosJWVJasrq7y1Qzjj3rz7550oOIr1Z60HLCjySnC4w963wuBE8qxRwJLK1yAUSwUWzO7keFRca6m5AAJNqUpL/27kk6AAdTV53I2dJhccy4lQrYiBOFrcgwvIzxk8s+WRWsCdFPum1dXSthZlbEdE/w+jdLLnfCNfZR4jZ+Jwioi5CMyxxw4d3jbM5JtGpyqdbsfZsAzHkaB2tszGwESTq7xXF1bEmdEN9PE9jEb21YMl+bJzq37YYJjcNM5tGryIxPJWljyRux6C90v3lFOMeyscjC6sCrKeRBFiCOxBIrPmZx1t6BadtOxn+N/U/qqXsW87XYskenDsZI3Onizrppfoe3LqfN5dlyRFZV8beyjgAFwTf7tNbS5/2b6eOym2bxj4ImNVUH2PB6J4R9BVvjjGIwzRvyZSp7jzHYjmD0IFGddtnBes14LSucTY5ZEvoyMAdRcEHUXBqu7TZo+RJjOgBN8p55TfmD0v2t2p9tTCtG+Y6CQsSByEysVnUdgXBcfrPalO0EzROP4SR+pdV+oFXWBtRBiGtvqsxGX0dThJyv6jr4qHY290sLWRyo93mh/b0/bb1roezd5UxUfDlVW5ZkYBh5MLixHn/Q1x8w63HXX5032DjWWQZeYOnn3X4Hl8j0qkab5Fagi2i6Fidim/4Lsik6qfGQP92zag/qzChpt2IdL5QzNoWYF2e3djdmt628qf4CUPGrDkQD6EXobGtHhllxUlgiR3vzIGZna3mzMo88q9hRC87oTYmNJLRa6r77hxXzFFJPUgE/M61qu6eQlomkiY2BKMSDa9gyNdSBc9OpqTdr7SYcVNwJEaF2PgDkeMdLHv5fK9dETZ6le9QxjVELL5FcvG0WV+DKVLW8Mig5HtqRY+y4GpW501GnL2SWid/8HwYkggXNLJMOCvK0mcuDc9FW4+AsdDSDZWNeSJWkXKxGoHLle48rHl0Nx0ruK+So66Hkdtuh+eiNeoWSpxWxUAXPxr2FIf1AQnDrOHRaJcA2tcA27XHKthBUhGgSVdskAYq0bDUzEFaSRaG3O2na/S9EwJbnlxSPFBV9plW/K7AX+dDyRi1+ddU3RweGMalEVswAkZlUyGQDxCQkXzA9OQ6aWpZ9ou5cUMf33DIIwGUTRqLIyuwUSBBorBit7DUE31ApUSAmxC0v9uc2PE11z80XP4TyCgsSQFUc2YmyqPMkgetds3T2OMHhArWz2LSN7ztqxHl0HkoqqfZ9uiRIMVOtmF+Eh5pcWLsPfIJAHQE9TYWTfXFSiBkgHjayJqBYtpmuewu37ahI65sE9RU/KbjdqVSN5NsjE4rneKFjl7PKNC3wTUD+K56Co8M7ytwoBduTMRdY79/ebsvqbDmXsP7P5GtxmCILAJGTew6GQgW/aL/xVfcBseLDoAqgBRoALAUbnCNuGP1SZ4cambnVGmw90v2Fu0sCZjzPiYk3ZmPNmPU/9gBYACgto7U4mLWJBdYYmeRuitKyrEvxKpKbdgKm2ht152MWEANjZpTcxR97kW4jD3FP6itKMbspIZMOqE8UtJLNIbZ5VyFDxSOYMjxkDkMllAAoMVzIPFPVuFtM/YAJyJKyhg9ZVrhWK5y5cy16q1NIleKtaG6exZIzY+JWLEwSyaRxzxO57Krglj5L7X7a6vvKsZjEjZWTwkHmCfylCObXOhXXXSuRKK1SJYjxEUArckKLXT/aIO2ZCy6e9VNX0bpjzGnQaKxoa5sQ5bhqdVdcZvSCMqqGW2XxksrLyPO5cEdTz86a7F2irDIqhGXKcoN1KtfKyeXhYWsLEHyJpe0pgXOXkdQRyIOoI9KO2Jivx4fPiRn4FRIPkYj8zWdWhumOJ8LyD3ZZB6Zsy/8AKy0z3W2kWcx3Ngt/I5jYX/lb50g2ziMs+IH+8X5/d4b1NuPLmd3942H6V8P9Qx9ae1YEHRyOxeyeP95jDqp4xKZ1zKHMMTBrghhqzX58zprVI2hC8btDMuRxzF7izXsyt+ZTY2PkRoQQOiYyHKzkfmIe/mVC2+SD50o3qwoxGEL6caAFlPVo+cifIZv2eZosEzovA6pSrpmzC/5hp7LmGGbwp+hR6gWP1FPdg7MLzeBvMmynKRbSx5/Wx51XopAr6+ySTcalSdToNSCddORJroW6djlkGsSgniDlnOnL3QM127nyJABkmmvDxcK3bOw2VFQdAAPQWonH7IWRAsgDLmVsp5EowdbjqMyg28qkwguRTCeLMLa+hIPzGtQcc0QBUfebYMeKligmGjtYONJEbI5BRuniC6dbUx3L288eIfZeLkV5ohdJAf7aPmGI/K4Fsy+uoN603nVojHKLsEdSGNiQQQQraXsSLAm+ra20pLu/u7Hio5toyuY3WeV1lUkMoDEIwPlYcvgbjSlamcRAG175ZKbBfJR7fxiy7Xy8TXD4cyQjpLI5DFP1cJWt3LD4ESHYMrmRomiEfFkyXzs2Vmzi4FgNHHXtTvZW6sGJjxBNknLRhH/NmSJGzR66+y3LnY+irdXHSlBFFG0j6EgWAWyKniZiFGqHmfhUqefmOc05W+qDPAyRoDxdTQbqznnKo+EB/wA5azE7qy+xxr5uf4I0Qc+TddB61YMJvIvsMpWQFlKG2YMpsb9LfxcrEWvcXMTacaXZ2BJ59deiqOduw58+5pu5SwoqcfkHoqnNsiZRfiRkDneFh/ST/KoY8HiAPEsRv0DOhHl7Da+tXWHGRuwZ9APZTTQ+81uZ7DkPM6gtpYLa2FzYXsLnsPOu4yEJ3DaV35B9f0VBMEvWFv2tG30zA/Sh5pMvth0/XG6D+Zhb610IYaNvZIoXEYUjlUxKUq/gtOf8bjz91R9nY/hSrNEwPiRXym4dCwBDW5kAkg8wfIkHrO08FxsM8fUoQD2Yaqf5gDXLt6Nk2tIqZnVlk8K3ciNhIwFtT4VNdS2PjVdLgggi6kHQqdQR5Ea0tUEFwIVlQwGBhYXXF8u5Zs3CZV10vWT4dSfFRM04UVXH22JHYJqqmxfoXB1Vfet1PIHTUg2XTybSzZR4RSPF4Zpf7dvD/dqSEI7OdC/w0X+E0k2zv8q+DDASsNC97RA/qFy58l08xVVxeOlxJ/HkZl/u1vHF8Cqm7j9RNMR0735jRI1FfDBk43PQK17Q3wij/AwiiaRfDlQgRR/4kg8Kge6Lt5Uu2dAwdppn4k0ls7clAW+WONfyotzYczck6mgcHGFAVQFA5AAAD4AcqZw1ZQUzY89SshxLiklSMAyb9/FMg9ZUa15R1U3VJmjqILTCeGhSlW4KtmvyWoFSCta1aWuEgL2ZU2Ea8SX5qGj/AOExjH0UUZu6t8RDf++P/wBE16XYB7xP5TyD+ZUf/rNO9jEQXxEnswRSTN8bZEHr+IPSsbKLPIHUrbxOxMaeoCg21MXln4YLO88iLlUsfwxwy4A5hViLelebE2ksdgmgFgPgNKum4+7gWAYkgZ5Y0tbXwkBmf9UjfiN2uo/LcpN9N3LFp4RaRdWUf7QDmbe+Pry52ojJtiuuYn2GPFjBpbtCIKjq+XKVObOmdLdSy3Fx6i3O9D7l7eV0Ck063iwPFjyhQwN845Bh7pPYk6+QItrRTkbKAXNsNsTDZi5HEW/hJkurdb5AoAHSxLedWfZe0bEKNALAAaAAcgB0pc+6ckjk5yl+kYUAejA3PnpRDbtTwjMrs3ohB+KnKR6PUm2GVlG3RXDZaWN4yLe4dF/aR7HpceXWmkO0kLZG8DHkrWF/0nk/7Sa5om9zwMBKrL0vlfL63Gn1HnTiXe2CWPWUWtqodLH49frQnMvoiBysm8mJjSM57WIIIPIjsao26G0MQ8OJwyjNh5DIkbyarG5ZszRx5TxDchraKGvqOVJcRjYHWZWeZgoj4aLPMw8TNnbUta1l05a10vcTZOWMMOII1GWNXWBRbmSojUNzJ9rU31vS8rWuGE7FEb1SPA7KXDTwpNiQHRBIMojjKouaLiO87lFFpJAebNrYaGm8RRIcPNgi3Blcr7LTHUOc6KoNjmT2i2WxOh0sV9ouwsNLhJJMTErFI2Kvb8VLAnwMNeetuXlSfdje1JdnPiMPF4MFDdkdGiQssRuIpLkHKoYWtfxDUXBoeEXv1UlT9s4iQbQn4MUp1TMzsjNmKBiCc+RfazZQRbOfCOVTRcc65UU+9JIzt/KigD4Bqnjvckm7MzM7cizMbs1umvToLDpUymreKnsBcrHVPGZS4iIADbLP2WqNOBrMi98sI/q7t/SmDQyf6OaWVy8ssUrxXVFMcbKTGAFAAYjKxNr3IH5RSfbT/gOt9XGQa29uynXpoTr8OpApvtPbZkfJGM5sNBbhItiLBtMw872NvDexFVXF38sBjPE5rS/hfm1OKWc3GgyHnawQGHL2DJPNqAQc68iL9VosbQnHKdz+pISPogP1pJgsH+HleSQCFmjZVcrYR6DMyhSRkytfT2qZwkWspvlOU6kkGwOpOp0IPqKu4mslaHW1WSqZ6qmkczmEkEg62y8fZbYvGTtlN4mKsGUtGw8Sm4J8RB18vhYgGi9m71nDoVeLhDUhkJlgQnsos6JfW1rC51FC1lq6+jjf3L0PG6mM9qzh86IqTemOQZsVjoOH/dwuFL+RCu8j/pW1+RBpZtXarYkZI0MWGAsEIyPKBoMyj+zjt+Tmeth4TMMOt72F+9tfnWpQXy9bXPkOl+1DjomsN3G6an44+VuGNuHqb39ktGG6WqaLDUwXDVKmGpwhUTqhQwxUdCleJDRUUNQJslbl5UgFZUoSsoWJMYFXcdDalE7WpttKeq5isYDexBtzsQbfHtT4mwjNWDWYn5LJJ6DmxlOti7lYnGWcARRHUSODdh3jjFiw8yVHYmrV/wDynDRreQyyt1LOUX0WPL9SarZq8XsFewcOcRd2S57sjbkcbOs2bK7KwIsQGAynN2BAXXX2a23m3uWSP7th9QzK8rgEZ2XSONFIDZF01IBZtbDqz2hsXZjScFGZTexdXkyA3sbu5K6d+VbbmbjImJfEFuLGh/1ckEZrj+0IPa5A72zdqqzd77hXDWFrMJKt/wBkm8xVBs7FG0iAmK/5o+Zj82S/qtvdNXva+yhIt151ynb+75LCSMlXUhlZTZlYahlI5EVY92ftOCgQ7Q8DDTjqDw285FGsR89V815V6SMtzGiM1wIsVXds7AkwsrTxKchN3QDVT1ZQOann5fDk02TvTmSza6V0Jo4cSgeNldTydGDKfgy6VTdrbmx5yy3Qn8yEC/xUgqfleuslsLOXHM3CBj3oXMV/MpAOlueoPr5dQad4bF8Raq2192jHGZ0kZzHqylAPw/zm4OuX2vgp70x3bxNwAaOCHC4QzcHND7w7JuM/IAjMeyk2Zjboo8XwBqjbVwWSR0gdbhmVpFN0ZlOU6Ws/Ln9a7BtLBjJe1xbUdx2rkQw/DZ4v7tig/SLFPmhU1y5clauV0LMTErWPERvnCh9LNlOjKealW16A6X1Aroe6n2nLBEI5YpzbkOC5t5XGn1tVVWpAal/TByrm8VkaMwCrVvJv62MThwRPCDzkkZQ1uuWNCb/uI+BpQcZKyCOSaSRBbwM3guvIlFAU2IvqNDyoBDW+FWSVc8Qsh9l2inkzWNrgRpbL5lr+Vqm4QUzcUn1Qw+t4g4si+mQ8yUchqYN1OgGt+gHc1DhMLKxygJI3uo+WT48GYIw9Ca3khu6RSho1Zhn4iPGMi3ZhdwB4suTn+ejCtgLC9rr2F+9Ing1WJmxPYRcgX1HqMkm25G5yuyA8QKIo2W4JYgrnUAnQBSVALMzZbZUNPcDsvNdJHe62ZkUtGDmGjsw8cl7EXJt4SMq2sGOPwXGaGVLNwpg/SzKVaN7HlcByR+nzpftCFosXEIiVjkEkZsVCo/hdT4hbKcp8NwL9rknGySvqXZnM3+ei+qxQRUEXYbdrQPT7a/M0VNufAAJDAhsG5qDfNbVr+0dNCe571X4NlywZ5Ij+HxDGEbM0QKscqOx8UDZWQKRdLW72HQlmZL4bE5TdLrItwOgyuCNNSLMNDcctLqZ8dHHh8RDIGtOh1HsmRVyqrD+IAC/UqB117DK+B1w46ZeI2SNa6CspHSNYHAHMW2+4I67apZDLmF7EHkysLMjDmrDuPkQQRcEGtxUm2MC+HxGRrmyRBja5KuPw2NubK6yRdyMhpcdoXlEGV42a+rqBewvlQgkZyNbHUC5tyvs6atZI0YiA7S3f3eK+aV/CJYJHGMEx2xB1sgD1PUWIPgiySTlTp7TcwvkB1by6degJeHwwUWHr1JPUk9TQ0U49iFc9tDY2jU9cz63N+YGY9+9FxYBm/tHJ/hW6J62OZvVreVNYt1TSZCxyH1Pl9r2CxioOW4ze6NW/lFz9KMiwpPSj8Bs4KLKoA7AAD5CmUeDoL5rIsdHzBfNJ0wdSjD03+61G8NLmW6dFJgCXcGsosisrmJe5YXL5JVknijk/s3c5+mbKjMIyezEa9wpFdTwG7mGaNc0MTWsR+GmltRbT6VyDYXDmxAjlOmUuFuRdlKjMLdQrNY8xc12fY2HjiS6ySMLaBnzAfC4v8yaSnkL33Ww4dEI4APFNYLXqsb/45lhEaGzTOIgRzAKs7keeRGHxIpyceq3d2VFHNmYKo+JOgrmX2nfaZhCgiwrcadJFdZE/soytwbsf7S6s62Gni56UAWBzVgcxks2Hu+gezgH48qu0MAAsBXEl+1aYarFHm7+M/TN/nSfbG/mMxIyyTMEP5E8C+oX2vW9MvlbshNjO665vHvvg8NdXkDv/AHcdna/Ym+VfU38q5htvf8yt+FEsY6Eku3+Q+lVImtkjJ5UEyuRMDRqmMG8GIV88crxt1aNjET8THa/rT6DffaBABxmI/wCIx+p1qvYXC0ygTtUA0uKWlmtkE2l2ziJRlmnmcEWIaWTKQeYK3sRVz3P2lmRQT4kORvO3st6rb1vVEhSm+xsbwZVYnwtZH8gT4W9GPyY03G3DmkmTnHZx1Xbojni9K5VvThcmKzdJFI/fGb/VW/8Abrou72MzLlNVv7QdmnIXUXKESL55PaA+Klh61JnZcm52c2MtVPWpFFawrexGoIuD3B5GiY4qtGsWQe6y8w2C40sMB9mWSz+cSK0kg9VTL++rvjGu2VeQ0/8Ayqtsfw47D36idR8TCWH0RqtkC/ia96xP4geTUhmwAW//AA2xopMY1JN/JeNhLraRQy9iL28x2PmKkhx7QWzMWhJAuxJeMk2GZjq6X0ufELi5IJKuMWqhASQBoLkgC5NgNepJAqpbU2uuWWIIzBs0KsLFGlZcuQ2NwLtbMRbQi97Xq4w+N1hor24dnurJJGpOYUg2viVja9/HzGVDI6nWzhAD9RbnTDCYgKBmYAaC5IAJ9e9GwywtrmzjrkVpB6lAQPWmGtL8wmnuEYLXb9UBupvB97njw2IS8kaSgllYCSJkZdVcBiDcXBHU+V1OLc4eaXC2LlGuhJ14VsySM55ZfZLcyUJGtEb9by4eLCiMjKxdOExMYKuHH4i+LMLC9yByuDztQ+ED5i7+IuB43lzuUUeGxy6gXPX8xN9aPMWiLPM3uD91VcPpHQzuwHsm9wb3z0+2+3VIcDvcMZOnFlMjyZ1TJJIrxxIrsJH4eVc1wNGuTm6cjNimOJ2fKWYZoRKeVmeXDliJH08OYpfKPe520rbaWOgixAigjT73IuVSqAZVc3LOR0AXNbmbedRS4PgrLhYybyRwwgnmWmMiOx88uZz8DXDKZHtwg3NrXz3tf7JnBHTxua4iwDr2yAyv7+qsGGUZVyiwsLACwAtoAOlN8BhqVtiVQhQCzkXWNbZrcrm+ir/ExA+J0o6Ceca3hH8GV2t5cTOL/wAg+Fa6prooey52a+RcM4LVVxMzGdnqcr+F9VYsPDRax1RNr70ygFY5FEoByRQqJGZ7eEOXvZb2vovXWrjHtFWRXUghlVgRexDAEEX15GkY6hs5ODZaKegfQsaZQBfz0RElhS7Ez15iMbSyfE001pVJUVTdAt2n1rKAMtZRMKreeuGviWBDKSCDcEGxB7gjlVz3a+0iOBP9YSeWQC1+IGU/AMwCX8gf8qqK4O9Tpsy/SqYF11t21DYxZeb773S7RmV3UJGgIjjBuFB5kn8zGw1sOQ0FVv7sati7E8qMi2D5UVrHlcdxJjVSVwLHpU8eyGNXuHYA7UUuxrdPpR207jqlX8YbsqJHsPvRSbKt0q5f6LHaoZNn0UUyXPEy/dVtMJbpUyYfyps2EtUfAo7YbLhqMSGSKjIdnO6M4jdo1uruFLKLDxA21NgdbXt1tW0cFdH+zyMPgIByOQ3/AF52zn4581emcYgLDVMUkQnJudOiS7j7YOiMbslhf3kPsP53AsfMGrrt3D54sw6VRt5djNg8UJoR4CbhRyuxu8PkGIzJ0DDLoLA3TYG00xEHhNwRpQSQbOCs2E5sdqPl/P3XN4cLw3eHopzJ/hsTlH7SGX4KO9FrHR28uC4cmcDVCdOpQ2zqO50DDzUDrUSLcXGoOoPQg8iKtIHYm26LKcUiMUuIaOz890HiyUCzqCWgdZgBzYJcOo8zGXHrVrGIBZZEN1YBlYcirC4I+IIpLhcLLKX4MYYRkBiXVLsVDZFuNSFZSb2HiGtBbJ2gMO5wkwMaZ7RFxlMLN4vu8nQA3zI18pBsCbCs1x+mE1pY8y3Iju/Zab8NVEkLeVMLNdm0/p57K77U2keGiKqniZh475TlAOTTqRc/BG0NVeLAl2eEKyRyXYg3cq+l8kuosdGBPiBB0FxZrtKZVgPFXMt1Fr28RYBTmuMlmIOa4tzoPAY5YzZ5B0Ni+dlXl43sNL9WHqazjHlzQtvEwAn55LaPYmUTSTjiZFChnuxyWDyuobRWIY3y6fhj4BnvFtFxGqIbZnVS3OwZgt1HInXS+n9CfDIZYWjfwsVZCwsQbgjOo9b2Pw86rO3lLwmKQFI1GUTKrMj5LAEnUxqCBfNoSLBiL3bcLtyUAbOz128VWN/tmKcBxIlLBJUeWW9y2jR2zHV7Fxy8K8h1Ao+zNr45UZcM02RVBYKpYKnQ6g5RofrXZdl46DFYdoiyEZTHKispyaWNrdOoPLlROExGHhP+sreaMEqV0DJa2b/DOhPunTpei0cgLTE8ZjqlnQY34muN+7+Vyr7MyZMc80pLMIycxJJJYjUk+QPzq8bLwUuKxzulliQsvFNicwHDPDS1mIAcXOg4jaNyqtbr4IviZpYTkSbEFUYD8iLI75OlgcgB5DsbWrpuzo0gjyIAABYDyH/n1qMsmCoxt2HovRUomhMcmYJIPf8At915iVhwkbMOgLOxOZ2IHNmOrN0HoB2qvyYxhxYv9tLYhdbBnjUM1wNI10W/+7PUgVrtTGGXELF+SPLLL5te8UfzGc/pXvRX3urCjoxPGZJNyPQe6zPG+PO4dUCnpgDhaQegJ00/4jbvUeH2Xmf8cARBSOEk0hRiSNStlAUAEZeRzajTV8cdpYchoAOVqS/eK3je9XUMEcLbMCwlZxSqrX45jc92QHgNExfE3rUKTXkEN6Z4XCXohcAgshc85oMYSsqxJs7SsoPNCfHD3dFxLD7K8qYw7Jp1FghRceFqbKcBJy1xKUR7N8qJTZ4pqmG8qnXBUwI2hK82R+iULg62+7U6XA1scHU7tCIIpDqq++GFCzYYVYJ8IKWzRURoBXLuYc0jmwwof7uO1OJYqijwrPfhxySZTZskbOFNr2JAtexBtz1GlTOFgu4p+Evk7LASe5ApDTbdbbH3OXhyaQyPmR+iSOfFG3YM3iB7sR2oQSqGyMcre44KP/I4B+lENACCrAEEWIIuCD0IPMUOSJszLApiCskpJbkeIOS6LtbZqYmEggEEWIrnKPJszEXe5gdrF+iseRftc9eRNjoSabbA26+E8DEvB0GrPEPLq6eXtDpcaCybQVJ47qFZWHKwZWUjkRyIIqnex8LrH+VrYKiKqbjjPuFW9vbQSQCQGq3gtporGNjlWzOhPLKLl1HkLEjyuOlWFdlvCCsLZY/7sxRyAG2XRiM1spI1J00vbShot2mlEaSFmSJsyKVjCKbk6ALe1ze1+gHKisqSw3AUKqjZUsLH/wAJxuqhEQUizNmkcdmkObKf0rlX9lL98MOpngzKG4qzQyKRcNGiiRcw65Wvb/FNPJsbFhIwXJLNfKijNI7Doi9fMmwHUiqicXI03GxIsSuSJQ2cRqzZilwAWc2W565BbQGhxXL8Z0vmdvhQ65zWQGFmbiLNA18vDXyyXkWCmiGXDz/h2twZ040YHuq1w6jyuRU2DOIQFViwaqeeQSqD3ugFj86l/wBJwi+aWMW5guoItzuCbivV2qh9jO/mkUrr/MqkfWizUVC44ngDzt+qz9PxXjAHLjxG3/W5+ygGHkVgISisBmZI0MaFOXDzMzFc1jaxUDLe2gqy7L2qsij3fZsRYqRoUZfykcrUnw2PRyQp8QsWRlZHA6Eo4DAedqGxqMjceAjPpnQmyTAaAMfyuByf0NxyTrOHsfGHwaj0KtuEfiSWCcw8QBsdyLFp8LDL7eqsGO3Rjl8YUZujDR181kHiX0NKJNgYmKMxyLDiYwfAswClVsLZXCsB2tl6aEDwhhu3vMs3sE3U2dG0dGBsQw+IOo0NtDTXeDaAyc7AC5PYDmazps1p2I2X0XDzHDQg7joqpgoXz8R1QLEvDWKInJErZWYi6jO1ghNgoC8rkm+m05zCY8YfGsqNGFHvN+LDYjSxCEFj3BvbQOt3MOWAuLFyXYdi5vb0Fh+2o/tJw+XDxxxqWZpogqgC9wGbT9qn0qEPbdnpex+fVLTyujYeXqLkeOyqGGmKg5jdmJd27u3MjsBoAOgUCio8RelRw8kbBZkZGNso0bPc2ATITmNzaw115aimEitALzpkAF2vJEXUe88asSotr38q1UcrABYi2y+Xz8PqpHvc5ji7U5eaYwkmmuEw1R7PwBNj8qfYfDhedMvkDQqWNmI3W2DwVOsNEqjWlYxwA0qNseTSL5S7RWMc8cOmZVg+/LWVXuMayh2R/wC5PSmPCUXFg6MjgohIquzIquGi3KFjwtTrh6JWOtrUEvKtWUzWobg1DKooqR6W4vEWqbAShzObGELi5KVS1PNJehXp9jbBUD5OY66hdatH2e41DC+G5SQySFgebJNK8iSjuCGy37oRVYIqJoDnWWN2jlS+SVLZgDzUg3DqbaqwIP1oNVAZWWGoVvwuubSS3focj3K/7c2GsgsVDDsQGHyOlVWTc5QfCmX/AA3kjHyjYD6UTht9sUoyywwTfxrI8BPmYykgB+DV7LvbiG9mGKPzaR5v+UJH/WqoU8wOQWqfxKiLbueLfNkJDuKCfE0luxmlI+RarRsjZCwoI09kch0HkB0Hl51XsPtvEmSNC0bZ2C5REykjmxB4htlW51B5eYq3RJZbmhyte02fqmaSaGZmOHTwstjhV7VFigqITy0pHtLe0QMQ4NvKqztLfl8Wxw+FXKcpLPJayqCBcKpJY3I00+NDAJNgjySNjaXuNgFCmJzzzsTmIZVzHmPArFB2UZhp3JPMk1IXvoeR5g9fiKjweDWKPICTqSzH2mZjdmbzJqN5wOdWzDgYGlfPaqUVE7pG6E5KQYdByzL5LJIg9AjAVG6INc0gPfjz3/8AnSnaO3VXrVel3heZ+FApdj0UXJ/7DzpKWSEZ4R6BWdLFXy2DJH/+j7q24ja6AhZnLKp8MunGgJ0zBgPGnvAgm3PNyrTFTT8UwookYKGzIRkKn2SST4L20U69sw1qvYndTFcMO8iKxZFEYuxu7BQMw06368jXSt2t30hiWNRZV5nqzW1ZvM29NByAqkkrAw/6G+23j81W4g4K6pYBxAXLbWd+a3Q9fPMKLYGxVhVXcAyKpu9uZdmd7dhmdvnUe0sRxpOHzUWL/DmE9evkD3FFbfx+W0UPtMDrzCgc3YdQLgAdSR5kD7G2f8edyTqSTzYnqaqJHEm5Oa0rnNjbgYLZW8ArRu/h9cxpPvFPxcZGg1EYaQ/qb8JPoZvlTmXHLh4SzEAAEknkABcmqHNtFi7a5ZZQzkaZow2SGFWHS3EDHzDVJo7IYECIXfjOyYzYkX4w52ZYW/u4icryrf8APKVIB6It+pBVYqeR1MUeVEYEM2YlgG9ohbasb+0Tz1N6jxc+bKF0U2ZR2jACxr6IE+tDNISwiUkFtWYc1QEZiOxNwo8zfpXTikeGt8vdMSSR0kDppjtcn9B9k42VKIZ444tAyPxIx7IRQMkmXkpzWW/XMedtHr4y9IMJEiX4ahcxux5liORZjqx+Jo5Gq8hjLGBpN18c4rXtr6p00bMDTbLw3NtyjhNeiIaCjo6EUdVZFkQKyvQte1xSR6pW4FYTWherS11f5NW+atHkqNpKheSphiBJPZeTy0pxUlzRszUulGtORNsqCrmLskLIaGY0U61Ay0wl2FRCtwK2C1uq1y6kXKN3CjMxAA6k2HzNZG0jnLDGTf8AO90Qedj429Ft5ipEcRzRzMpZFDq1gWZC+W0qqNWtlKm2tpDbqC5w282BTUYiNm9xM0kl+3DQFr+lVtTUva7C0LScK4ZTVEfNkdfqNLeO/wBkdsDYQhBkc55WFmci1he+RF/It+mpPMkmoMbvSNRCjSAaZlKBSR7pdhmHmNOxNLdobVkxN1ymKD3CfxZfKTKbRp/CCSethdTERagR05f2pExXcbZTWhpADb0HcLIHa+OMwt9zlJ7tJh0X1ZZGPyU0u2Xsrg53fLne1wt8qKOSKTqdSSSeZ6CwFOpZrCk+Nxtqny2RG4VVLxSprW8t1gO7f1JWuNx4XlVT2tt619a32ptA61StoTkmkpZi42Ct+HcPac3KQ4iTESBFuS7BQO5JsB8zXXN2d2Uw0eRBdiPG/Vj5dlHQf51xvZ+OaGVZUtmRgwvqLjXUV1vZO/cCYczyTBpCmkKoQQ9vZykk8/zE2t2609cyR9mt03X0DhboYQ5x1Gngm+DwrSyo35Fmcj4Ro8QPq5Y/ALVpxgyRgCk+6CA4WB76cGI37koCT870027teMJ4iFVebE2HzpC1gfQK2xFzgdtSqwHvNLm9oFPjw8gyn4ZzL63p1Bj0jQuxAAGpJsB8TVR2pi2lIaOIWW9md3ikN/dKjMg5aHU21ApVLHK1uK+UDkEZ3f0lkPg+KAHzpfC05l1lR1PGaKNzrSB2e1z+31Tbbm33xUnCiuqIQXYjW41FwfzdQp5aMw0VSMpVHUDkUlUam5k8MqksdSSYjqdSbUGkoVQiDKo5AVqy5tD5dbEEG4II1BBAN68H2cLZAfLlZJ/GJX1bJ3f4NOTe7Q+dkbjpgjhibRhAb9AoAtbv8PhUmy8OReR9GexI91R7KfEAknzZqFw+z7spZnfL7AYjKtuRAUDUdCb26Wp3BAe1P0wF7he/EPHxWtEMNwzU33PsFNEKNiFQw4UmmMGFq5GixbXC62gSjolrSOK1FRJXUUDEVsFrKnCV5XEzy1sz1Ez14zVGTV2Gosk116zVoa2tXoSp6JY3coHShZoaZ8KtWw9SD7IMlOXBJHSoWjpxNg6DkwpFFEgKRdE9myByVsFqYwmsEdcLkO5WoWt7nvWE2qJ5KGXKNluXoeWavGkqB6E56K1nVQYqXSk2MJIp08N6HfZ96UeCVYQyNYqZjMGTQB3eLHlXQBsi/SjMNsPsKVMB1KtBxblizVzzD7lXp5gNyVFrrV7j2PlFyAK0ksOVKzuZELkpSfi9Q7K9knwGBmw6mOGcLHqVRouJkJ1IRs6m19bG9r1A2EObiTyNK45M1gF/w4x4U+PPzpnK1Byw351lKipe9xtkPqpni1ZNHypJTh6fP1QU2I7UC8Vzremv3T4VsuF+FBa62iE2ZrNEpTBeRouDA+VMo8LRcWGp2GJ0hzQpKpC4fCWo+KCpY4aMhw1X8MOEJAvdIclpBBRkcdSRwUQkNNJuOFRxx0THHWyRVOqV5PxxLUJXtSWrK8muWlhrBWVlXgVcthUi17WVEojVItbWrKyoFNNWjihpBXlZXAgy6IaQUJPyr2sorVUTboN6hasrK45LNWlZWVlQRVIBW6isrK6huReGUX5U8gQBdAPlXtZSc+isaAapbtI60mnr2srO1myUm/3ihzWpr2sqneuhR1ulZWV6PVdKIjFToKysq9p0u9F4cUfEKysqyTNPoiEFTpWVlcVoxSLUgrKyvJxi2rKysry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data:image/jpeg;base64,/9j/4AAQSkZJRgABAQAAAQABAAD/2wCEAAkGBhQSEBUQEBQWFRQUFBQUFBQXFBUVFBUUFBQXFRYUFBQXHCYeFxojGRQVHy8gIycpLCwtFR4xNTAqNScrLCkBCQoKDgwOGg8PGiwlHiQpKSosNSksLCwsKjAqLCwpLCwsLCosLCkuLCksKiwsLCwsNCwsKSwsLCwsLCksLCwsLP/AABEIAMIBAwMBIgACEQEDEQH/xAAbAAACAgMBAAAAAAAAAAAAAAAEBQMGAAIHAf/EAEUQAAIBAgMGAwUGAwQJBQEAAAECAwARBBIhBQYTMUFRImGBMlJxkaEHFCNCcoJikrEzU3PBFSRDY5OiwtHwg6Oys/EX/8QAGwEAAgMBAQEAAAAAAAAAAAAAAwQCBQYBAAf/xAA2EQABAwIEAwcCBQMFAAAAAAABAAIDBBESITFBBRNRImFxgZHR8KGxBkLB4fEUFTIjM1Jikv/aAAwDAQACEQMRAD8AvrNUTNWM9Qs9XICzhK9Z6jZq1Zq1JogCESti1eXrytgK6uL0VIK1ArYColSWwratL1maoqV1vevDWuatXkAFyQB3JsPnXrL11vXlZWV5cXl68Jr0itSKkFxeE1qXrxqid6kokqXPWrTUK89DS4quEgKGJGSYigpsVQk2MpfPjKA6ReDSUXPjfOl0+NoabEUHJLS7n3R2xgImTFVF95oJ5qj49DupGwTJZqIjalcMlMsNXQEu+QBGxCjIkoaKRRzvbMEzZWyB25KXtlDG4sCb6juKaQxUVrbpOV5bqNVtElGRpWsUdEotGDUg5916ErypQte1KyhYqV5qhaagXxlKMbG2YyRO9zqU4rKL90vdRy5FbHuut2CwtFwLq9bI1xsTZWIy1geq1hNoxXtiMXiMOf8AeR4dR6SGEofRjVlw+72HlXMm0ZXv1WfCAf8AJEKVdVMbkQU62hkdmHC3j+y3VqlU0O+4F9VxWKI7/eX/AOmwoPGbvphyvExWLXPcKeLLIt1ANjdXAPxGtjbkaH/VtOxRv6B43CbisLUnw0OKVc6yLMOfDkCo9uyzIqi/6k16laIw+01kBtdWU5XRhZ0a18rr001uLgjUEjWjseHmyWlidELnRGtLURnpVtHbKxlVIYs9woVSb28/ZHqfhehcNtJ5DZeCp7SYgo38vDP9aIXMbk4oLY5ZBdjck/49R4lc62BAIIZSRmAYcrr1HQjqCeXOhX2fil14Gcd4pY3P8rFCfQUMm0bNkYMj+46tG/orgEjzFxXQY35ArjhNF2nNIR2GkQnJ4oJOeVGBQgfmjV1KMv6QCL62NTjDv0xSD9eGzfMpKn9BQE6rKmVvirD2kYcnQ9GH/ml6qO0N43QESkB0JR7csy6ZgOzCzDyYUtJGY98lZU8rJxm0XV9OKeJ1ScxsJDljmjzBC/SN0YkxseniYHlcGwJTmuYDeUshSQMVcWIJAuPIkgX5EEG4IFWLZW9UsiBTCXZQFd7stza4Ygx2BIsedrk2rjJLZEqFRBbtNHzzVklkoKaegP8ASsp9rDsvnxYT9MwNazz1MyKucDf91tNiqAlxdRzy0JI1Ac9Sa0LeXEUM8teMa0IoRKKLBRu1DStRTLQ0qVwBRdKAgpHrRWqWSKogleUMV0bhqbwg2sou5IVF952IVF9WIpThau24GzONiuIfYgF/jK4IUftQsf8A1FomLC26BHAZ5ms238FcsNsCOPBDCP4lKFHJHtl/bc+ZYlvK9Und7EmTDRO5uxQZj3YeEn1Iv61c989tDDQO41Kr4V6s50RR5lio9apOyIODDHFe5RFUnuQPEfnevUgJJTPH3NbGwb3+lv4TtBRCLSs7QOYRRLnkIva9lVT+aRgDYaGwtc205Eg9BLHIkc+Q8VXKOisoDJYsjqzNbRrhr65W0Gl2XPaHYd1UQ0cr4ubbsosJWVJasrq7y1Qzjj3rz7550oOIr1Z60HLCjySnC4w963wuBE8qxRwJLK1yAUSwUWzO7keFRca6m5AAJNqUpL/27kk6AAdTV53I2dJhccy4lQrYiBOFrcgwvIzxk8s+WRWsCdFPum1dXSthZlbEdE/w+jdLLnfCNfZR4jZ+Jwioi5CMyxxw4d3jbM5JtGpyqdbsfZsAzHkaB2tszGwESTq7xXF1bEmdEN9PE9jEb21YMl+bJzq37YYJjcNM5tGryIxPJWljyRux6C90v3lFOMeyscjC6sCrKeRBFiCOxBIrPmZx1t6BadtOxn+N/U/qqXsW87XYskenDsZI3Onizrppfoe3LqfN5dlyRFZV8beyjgAFwTf7tNbS5/2b6eOym2bxj4ImNVUH2PB6J4R9BVvjjGIwzRvyZSp7jzHYjmD0IFGddtnBes14LSucTY5ZEvoyMAdRcEHUXBqu7TZo+RJjOgBN8p55TfmD0v2t2p9tTCtG+Y6CQsSByEysVnUdgXBcfrPalO0EzROP4SR+pdV+oFXWBtRBiGtvqsxGX0dThJyv6jr4qHY290sLWRyo93mh/b0/bb1roezd5UxUfDlVW5ZkYBh5MLixHn/Q1x8w63HXX5032DjWWQZeYOnn3X4Hl8j0qkab5Fagi2i6Fidim/4Lsik6qfGQP92zag/qzChpt2IdL5QzNoWYF2e3djdmt628qf4CUPGrDkQD6EXobGtHhllxUlgiR3vzIGZna3mzMo88q9hRC87oTYmNJLRa6r77hxXzFFJPUgE/M61qu6eQlomkiY2BKMSDa9gyNdSBc9OpqTdr7SYcVNwJEaF2PgDkeMdLHv5fK9dETZ6le9QxjVELL5FcvG0WV+DKVLW8Mig5HtqRY+y4GpW501GnL2SWid/8HwYkggXNLJMOCvK0mcuDc9FW4+AsdDSDZWNeSJWkXKxGoHLle48rHl0Nx0ruK+So66Hkdtuh+eiNeoWSpxWxUAXPxr2FIf1AQnDrOHRaJcA2tcA27XHKthBUhGgSVdskAYq0bDUzEFaSRaG3O2na/S9EwJbnlxSPFBV9plW/K7AX+dDyRi1+ddU3RweGMalEVswAkZlUyGQDxCQkXzA9OQ6aWpZ9ou5cUMf33DIIwGUTRqLIyuwUSBBorBit7DUE31ApUSAmxC0v9uc2PE11z80XP4TyCgsSQFUc2YmyqPMkgetds3T2OMHhArWz2LSN7ztqxHl0HkoqqfZ9uiRIMVOtmF+Eh5pcWLsPfIJAHQE9TYWTfXFSiBkgHjayJqBYtpmuewu37ahI65sE9RU/KbjdqVSN5NsjE4rneKFjl7PKNC3wTUD+K56Co8M7ytwoBduTMRdY79/ebsvqbDmXsP7P5GtxmCILAJGTew6GQgW/aL/xVfcBseLDoAqgBRoALAUbnCNuGP1SZ4cambnVGmw90v2Fu0sCZjzPiYk3ZmPNmPU/9gBYACgto7U4mLWJBdYYmeRuitKyrEvxKpKbdgKm2ht152MWEANjZpTcxR97kW4jD3FP6itKMbspIZMOqE8UtJLNIbZ5VyFDxSOYMjxkDkMllAAoMVzIPFPVuFtM/YAJyJKyhg9ZVrhWK5y5cy16q1NIleKtaG6exZIzY+JWLEwSyaRxzxO57Krglj5L7X7a6vvKsZjEjZWTwkHmCfylCObXOhXXXSuRKK1SJYjxEUArckKLXT/aIO2ZCy6e9VNX0bpjzGnQaKxoa5sQ5bhqdVdcZvSCMqqGW2XxksrLyPO5cEdTz86a7F2irDIqhGXKcoN1KtfKyeXhYWsLEHyJpe0pgXOXkdQRyIOoI9KO2Jivx4fPiRn4FRIPkYj8zWdWhumOJ8LyD3ZZB6Zsy/8AKy0z3W2kWcx3Ngt/I5jYX/lb50g2ziMs+IH+8X5/d4b1NuPLmd3942H6V8P9Qx9ae1YEHRyOxeyeP95jDqp4xKZ1zKHMMTBrghhqzX58zprVI2hC8btDMuRxzF7izXsyt+ZTY2PkRoQQOiYyHKzkfmIe/mVC2+SD50o3qwoxGEL6caAFlPVo+cifIZv2eZosEzovA6pSrpmzC/5hp7LmGGbwp+hR6gWP1FPdg7MLzeBvMmynKRbSx5/Wx51XopAr6+ySTcalSdToNSCddORJroW6djlkGsSgniDlnOnL3QM127nyJABkmmvDxcK3bOw2VFQdAAPQWonH7IWRAsgDLmVsp5EowdbjqMyg28qkwguRTCeLMLa+hIPzGtQcc0QBUfebYMeKligmGjtYONJEbI5BRuniC6dbUx3L288eIfZeLkV5ohdJAf7aPmGI/K4Fsy+uoN603nVojHKLsEdSGNiQQQQraXsSLAm+ra20pLu/u7Hio5toyuY3WeV1lUkMoDEIwPlYcvgbjSlamcRAG175ZKbBfJR7fxiy7Xy8TXD4cyQjpLI5DFP1cJWt3LD4ESHYMrmRomiEfFkyXzs2Vmzi4FgNHHXtTvZW6sGJjxBNknLRhH/NmSJGzR66+y3LnY+irdXHSlBFFG0j6EgWAWyKniZiFGqHmfhUqefmOc05W+qDPAyRoDxdTQbqznnKo+EB/wA5azE7qy+xxr5uf4I0Qc+TddB61YMJvIvsMpWQFlKG2YMpsb9LfxcrEWvcXMTacaXZ2BJ59deiqOduw58+5pu5SwoqcfkHoqnNsiZRfiRkDneFh/ST/KoY8HiAPEsRv0DOhHl7Da+tXWHGRuwZ9APZTTQ+81uZ7DkPM6gtpYLa2FzYXsLnsPOu4yEJ3DaV35B9f0VBMEvWFv2tG30zA/Sh5pMvth0/XG6D+Zhb610IYaNvZIoXEYUjlUxKUq/gtOf8bjz91R9nY/hSrNEwPiRXym4dCwBDW5kAkg8wfIkHrO08FxsM8fUoQD2Yaqf5gDXLt6Nk2tIqZnVlk8K3ciNhIwFtT4VNdS2PjVdLgggi6kHQqdQR5Ea0tUEFwIVlQwGBhYXXF8u5Zs3CZV10vWT4dSfFRM04UVXH22JHYJqqmxfoXB1Vfet1PIHTUg2XTybSzZR4RSPF4Zpf7dvD/dqSEI7OdC/w0X+E0k2zv8q+DDASsNC97RA/qFy58l08xVVxeOlxJ/HkZl/u1vHF8Cqm7j9RNMR0735jRI1FfDBk43PQK17Q3wij/AwiiaRfDlQgRR/4kg8Kge6Lt5Uu2dAwdppn4k0ls7clAW+WONfyotzYczck6mgcHGFAVQFA5AAAD4AcqZw1ZQUzY89SshxLiklSMAyb9/FMg9ZUa15R1U3VJmjqILTCeGhSlW4KtmvyWoFSCta1aWuEgL2ZU2Ea8SX5qGj/AOExjH0UUZu6t8RDf++P/wBE16XYB7xP5TyD+ZUf/rNO9jEQXxEnswRSTN8bZEHr+IPSsbKLPIHUrbxOxMaeoCg21MXln4YLO88iLlUsfwxwy4A5hViLelebE2ksdgmgFgPgNKum4+7gWAYkgZ5Y0tbXwkBmf9UjfiN2uo/LcpN9N3LFp4RaRdWUf7QDmbe+Pry52ojJtiuuYn2GPFjBpbtCIKjq+XKVObOmdLdSy3Fx6i3O9D7l7eV0Ck063iwPFjyhQwN845Bh7pPYk6+QItrRTkbKAXNsNsTDZi5HEW/hJkurdb5AoAHSxLedWfZe0bEKNALAAaAAcgB0pc+6ckjk5yl+kYUAejA3PnpRDbtTwjMrs3ohB+KnKR6PUm2GVlG3RXDZaWN4yLe4dF/aR7HpceXWmkO0kLZG8DHkrWF/0nk/7Sa5om9zwMBKrL0vlfL63Gn1HnTiXe2CWPWUWtqodLH49frQnMvoiBysm8mJjSM57WIIIPIjsao26G0MQ8OJwyjNh5DIkbyarG5ZszRx5TxDchraKGvqOVJcRjYHWZWeZgoj4aLPMw8TNnbUta1l05a10vcTZOWMMOII1GWNXWBRbmSojUNzJ9rU31vS8rWuGE7FEb1SPA7KXDTwpNiQHRBIMojjKouaLiO87lFFpJAebNrYaGm8RRIcPNgi3Blcr7LTHUOc6KoNjmT2i2WxOh0sV9ouwsNLhJJMTErFI2Kvb8VLAnwMNeetuXlSfdje1JdnPiMPF4MFDdkdGiQssRuIpLkHKoYWtfxDUXBoeEXv1UlT9s4iQbQn4MUp1TMzsjNmKBiCc+RfazZQRbOfCOVTRcc65UU+9JIzt/KigD4Bqnjvckm7MzM7cizMbs1umvToLDpUymreKnsBcrHVPGZS4iIADbLP2WqNOBrMi98sI/q7t/SmDQyf6OaWVy8ssUrxXVFMcbKTGAFAAYjKxNr3IH5RSfbT/gOt9XGQa29uynXpoTr8OpApvtPbZkfJGM5sNBbhItiLBtMw872NvDexFVXF38sBjPE5rS/hfm1OKWc3GgyHnawQGHL2DJPNqAQc68iL9VosbQnHKdz+pISPogP1pJgsH+HleSQCFmjZVcrYR6DMyhSRkytfT2qZwkWspvlOU6kkGwOpOp0IPqKu4mslaHW1WSqZ6qmkczmEkEg62y8fZbYvGTtlN4mKsGUtGw8Sm4J8RB18vhYgGi9m71nDoVeLhDUhkJlgQnsos6JfW1rC51FC1lq6+jjf3L0PG6mM9qzh86IqTemOQZsVjoOH/dwuFL+RCu8j/pW1+RBpZtXarYkZI0MWGAsEIyPKBoMyj+zjt+Tmeth4TMMOt72F+9tfnWpQXy9bXPkOl+1DjomsN3G6an44+VuGNuHqb39ktGG6WqaLDUwXDVKmGpwhUTqhQwxUdCleJDRUUNQJslbl5UgFZUoSsoWJMYFXcdDalE7WpttKeq5isYDexBtzsQbfHtT4mwjNWDWYn5LJJ6DmxlOti7lYnGWcARRHUSODdh3jjFiw8yVHYmrV/wDynDRreQyyt1LOUX0WPL9SarZq8XsFewcOcRd2S57sjbkcbOs2bK7KwIsQGAynN2BAXXX2a23m3uWSP7th9QzK8rgEZ2XSONFIDZF01IBZtbDqz2hsXZjScFGZTexdXkyA3sbu5K6d+VbbmbjImJfEFuLGh/1ckEZrj+0IPa5A72zdqqzd77hXDWFrMJKt/wBkm8xVBs7FG0iAmK/5o+Zj82S/qtvdNXva+yhIt151ynb+75LCSMlXUhlZTZlYahlI5EVY92ftOCgQ7Q8DDTjqDw285FGsR89V815V6SMtzGiM1wIsVXds7AkwsrTxKchN3QDVT1ZQOann5fDk02TvTmSza6V0Jo4cSgeNldTydGDKfgy6VTdrbmx5yy3Qn8yEC/xUgqfleuslsLOXHM3CBj3oXMV/MpAOlueoPr5dQad4bF8Raq2192jHGZ0kZzHqylAPw/zm4OuX2vgp70x3bxNwAaOCHC4QzcHND7w7JuM/IAjMeyk2Zjboo8XwBqjbVwWSR0gdbhmVpFN0ZlOU6Ws/Ln9a7BtLBjJe1xbUdx2rkQw/DZ4v7tig/SLFPmhU1y5clauV0LMTErWPERvnCh9LNlOjKealW16A6X1Aroe6n2nLBEI5YpzbkOC5t5XGn1tVVWpAal/TByrm8VkaMwCrVvJv62MThwRPCDzkkZQ1uuWNCb/uI+BpQcZKyCOSaSRBbwM3guvIlFAU2IvqNDyoBDW+FWSVc8Qsh9l2inkzWNrgRpbL5lr+Vqm4QUzcUn1Qw+t4g4si+mQ8yUchqYN1OgGt+gHc1DhMLKxygJI3uo+WT48GYIw9Ca3khu6RSho1Zhn4iPGMi3ZhdwB4suTn+ejCtgLC9rr2F+9Ing1WJmxPYRcgX1HqMkm25G5yuyA8QKIo2W4JYgrnUAnQBSVALMzZbZUNPcDsvNdJHe62ZkUtGDmGjsw8cl7EXJt4SMq2sGOPwXGaGVLNwpg/SzKVaN7HlcByR+nzpftCFosXEIiVjkEkZsVCo/hdT4hbKcp8NwL9rknGySvqXZnM3+ei+qxQRUEXYbdrQPT7a/M0VNufAAJDAhsG5qDfNbVr+0dNCe571X4NlywZ5Ij+HxDGEbM0QKscqOx8UDZWQKRdLW72HQlmZL4bE5TdLrItwOgyuCNNSLMNDcctLqZ8dHHh8RDIGtOh1HsmRVyqrD+IAC/UqB117DK+B1w46ZeI2SNa6CspHSNYHAHMW2+4I67apZDLmF7EHkysLMjDmrDuPkQQRcEGtxUm2MC+HxGRrmyRBja5KuPw2NubK6yRdyMhpcdoXlEGV42a+rqBewvlQgkZyNbHUC5tyvs6atZI0YiA7S3f3eK+aV/CJYJHGMEx2xB1sgD1PUWIPgiySTlTp7TcwvkB1by6degJeHwwUWHr1JPUk9TQ0U49iFc9tDY2jU9cz63N+YGY9+9FxYBm/tHJ/hW6J62OZvVreVNYt1TSZCxyH1Pl9r2CxioOW4ze6NW/lFz9KMiwpPSj8Bs4KLKoA7AAD5CmUeDoL5rIsdHzBfNJ0wdSjD03+61G8NLmW6dFJgCXcGsosisrmJe5YXL5JVknijk/s3c5+mbKjMIyezEa9wpFdTwG7mGaNc0MTWsR+GmltRbT6VyDYXDmxAjlOmUuFuRdlKjMLdQrNY8xc12fY2HjiS6ySMLaBnzAfC4v8yaSnkL33Ww4dEI4APFNYLXqsb/45lhEaGzTOIgRzAKs7keeRGHxIpyceq3d2VFHNmYKo+JOgrmX2nfaZhCgiwrcadJFdZE/soytwbsf7S6s62Gni56UAWBzVgcxks2Hu+gezgH48qu0MAAsBXEl+1aYarFHm7+M/TN/nSfbG/mMxIyyTMEP5E8C+oX2vW9MvlbshNjO665vHvvg8NdXkDv/AHcdna/Ym+VfU38q5htvf8yt+FEsY6Eku3+Q+lVImtkjJ5UEyuRMDRqmMG8GIV88crxt1aNjET8THa/rT6DffaBABxmI/wCIx+p1qvYXC0ygTtUA0uKWlmtkE2l2ziJRlmnmcEWIaWTKQeYK3sRVz3P2lmRQT4kORvO3st6rb1vVEhSm+xsbwZVYnwtZH8gT4W9GPyY03G3DmkmTnHZx1Xbojni9K5VvThcmKzdJFI/fGb/VW/8Abrou72MzLlNVv7QdmnIXUXKESL55PaA+Klh61JnZcm52c2MtVPWpFFawrexGoIuD3B5GiY4qtGsWQe6y8w2C40sMB9mWSz+cSK0kg9VTL++rvjGu2VeQ0/8Ayqtsfw47D36idR8TCWH0RqtkC/ia96xP4geTUhmwAW//AA2xopMY1JN/JeNhLraRQy9iL28x2PmKkhx7QWzMWhJAuxJeMk2GZjq6X0ufELi5IJKuMWqhASQBoLkgC5NgNepJAqpbU2uuWWIIzBs0KsLFGlZcuQ2NwLtbMRbQi97Xq4w+N1hor24dnurJJGpOYUg2viVja9/HzGVDI6nWzhAD9RbnTDCYgKBmYAaC5IAJ9e9GwywtrmzjrkVpB6lAQPWmGtL8wmnuEYLXb9UBupvB97njw2IS8kaSgllYCSJkZdVcBiDcXBHU+V1OLc4eaXC2LlGuhJ14VsySM55ZfZLcyUJGtEb9by4eLCiMjKxdOExMYKuHH4i+LMLC9yByuDztQ+ED5i7+IuB43lzuUUeGxy6gXPX8xN9aPMWiLPM3uD91VcPpHQzuwHsm9wb3z0+2+3VIcDvcMZOnFlMjyZ1TJJIrxxIrsJH4eVc1wNGuTm6cjNimOJ2fKWYZoRKeVmeXDliJH08OYpfKPe520rbaWOgixAigjT73IuVSqAZVc3LOR0AXNbmbedRS4PgrLhYybyRwwgnmWmMiOx88uZz8DXDKZHtwg3NrXz3tf7JnBHTxua4iwDr2yAyv7+qsGGUZVyiwsLACwAtoAOlN8BhqVtiVQhQCzkXWNbZrcrm+ir/ExA+J0o6Ceca3hH8GV2t5cTOL/wAg+Fa6prooey52a+RcM4LVVxMzGdnqcr+F9VYsPDRax1RNr70ygFY5FEoByRQqJGZ7eEOXvZb2vovXWrjHtFWRXUghlVgRexDAEEX15GkY6hs5ODZaKegfQsaZQBfz0RElhS7Ez15iMbSyfE001pVJUVTdAt2n1rKAMtZRMKreeuGviWBDKSCDcEGxB7gjlVz3a+0iOBP9YSeWQC1+IGU/AMwCX8gf8qqK4O9Tpsy/SqYF11t21DYxZeb773S7RmV3UJGgIjjBuFB5kn8zGw1sOQ0FVv7sati7E8qMi2D5UVrHlcdxJjVSVwLHpU8eyGNXuHYA7UUuxrdPpR207jqlX8YbsqJHsPvRSbKt0q5f6LHaoZNn0UUyXPEy/dVtMJbpUyYfyps2EtUfAo7YbLhqMSGSKjIdnO6M4jdo1uruFLKLDxA21NgdbXt1tW0cFdH+zyMPgIByOQ3/AF52zn4581emcYgLDVMUkQnJudOiS7j7YOiMbslhf3kPsP53AsfMGrrt3D54sw6VRt5djNg8UJoR4CbhRyuxu8PkGIzJ0DDLoLA3TYG00xEHhNwRpQSQbOCs2E5sdqPl/P3XN4cLw3eHopzJ/hsTlH7SGX4KO9FrHR28uC4cmcDVCdOpQ2zqO50DDzUDrUSLcXGoOoPQg8iKtIHYm26LKcUiMUuIaOz890HiyUCzqCWgdZgBzYJcOo8zGXHrVrGIBZZEN1YBlYcirC4I+IIpLhcLLKX4MYYRkBiXVLsVDZFuNSFZSb2HiGtBbJ2gMO5wkwMaZ7RFxlMLN4vu8nQA3zI18pBsCbCs1x+mE1pY8y3Iju/Zab8NVEkLeVMLNdm0/p57K77U2keGiKqniZh475TlAOTTqRc/BG0NVeLAl2eEKyRyXYg3cq+l8kuosdGBPiBB0FxZrtKZVgPFXMt1Fr28RYBTmuMlmIOa4tzoPAY5YzZ5B0Ni+dlXl43sNL9WHqazjHlzQtvEwAn55LaPYmUTSTjiZFChnuxyWDyuobRWIY3y6fhj4BnvFtFxGqIbZnVS3OwZgt1HInXS+n9CfDIZYWjfwsVZCwsQbgjOo9b2Pw86rO3lLwmKQFI1GUTKrMj5LAEnUxqCBfNoSLBiL3bcLtyUAbOz128VWN/tmKcBxIlLBJUeWW9y2jR2zHV7Fxy8K8h1Ao+zNr45UZcM02RVBYKpYKnQ6g5RofrXZdl46DFYdoiyEZTHKispyaWNrdOoPLlROExGHhP+sreaMEqV0DJa2b/DOhPunTpei0cgLTE8ZjqlnQY34muN+7+Vyr7MyZMc80pLMIycxJJJYjUk+QPzq8bLwUuKxzulliQsvFNicwHDPDS1mIAcXOg4jaNyqtbr4IviZpYTkSbEFUYD8iLI75OlgcgB5DsbWrpuzo0gjyIAABYDyH/n1qMsmCoxt2HovRUomhMcmYJIPf8At915iVhwkbMOgLOxOZ2IHNmOrN0HoB2qvyYxhxYv9tLYhdbBnjUM1wNI10W/+7PUgVrtTGGXELF+SPLLL5te8UfzGc/pXvRX3urCjoxPGZJNyPQe6zPG+PO4dUCnpgDhaQegJ00/4jbvUeH2Xmf8cARBSOEk0hRiSNStlAUAEZeRzajTV8cdpYchoAOVqS/eK3je9XUMEcLbMCwlZxSqrX45jc92QHgNExfE3rUKTXkEN6Z4XCXohcAgshc85oMYSsqxJs7SsoPNCfHD3dFxLD7K8qYw7Jp1FghRceFqbKcBJy1xKUR7N8qJTZ4pqmG8qnXBUwI2hK82R+iULg62+7U6XA1scHU7tCIIpDqq++GFCzYYVYJ8IKWzRURoBXLuYc0jmwwof7uO1OJYqijwrPfhxySZTZskbOFNr2JAtexBtz1GlTOFgu4p+Evk7LASe5ApDTbdbbH3OXhyaQyPmR+iSOfFG3YM3iB7sR2oQSqGyMcre44KP/I4B+lENACCrAEEWIIuCD0IPMUOSJszLApiCskpJbkeIOS6LtbZqYmEggEEWIrnKPJszEXe5gdrF+iseRftc9eRNjoSabbA26+E8DEvB0GrPEPLq6eXtDpcaCybQVJ47qFZWHKwZWUjkRyIIqnex8LrH+VrYKiKqbjjPuFW9vbQSQCQGq3gtporGNjlWzOhPLKLl1HkLEjyuOlWFdlvCCsLZY/7sxRyAG2XRiM1spI1J00vbShot2mlEaSFmSJsyKVjCKbk6ALe1ze1+gHKisqSw3AUKqjZUsLH/wAJxuqhEQUizNmkcdmkObKf0rlX9lL98MOpngzKG4qzQyKRcNGiiRcw65Wvb/FNPJsbFhIwXJLNfKijNI7Doi9fMmwHUiqicXI03GxIsSuSJQ2cRqzZilwAWc2W565BbQGhxXL8Z0vmdvhQ65zWQGFmbiLNA18vDXyyXkWCmiGXDz/h2twZ040YHuq1w6jyuRU2DOIQFViwaqeeQSqD3ugFj86l/wBJwi+aWMW5guoItzuCbivV2qh9jO/mkUrr/MqkfWizUVC44ngDzt+qz9PxXjAHLjxG3/W5+ygGHkVgISisBmZI0MaFOXDzMzFc1jaxUDLe2gqy7L2qsij3fZsRYqRoUZfykcrUnw2PRyQp8QsWRlZHA6Eo4DAedqGxqMjceAjPpnQmyTAaAMfyuByf0NxyTrOHsfGHwaj0KtuEfiSWCcw8QBsdyLFp8LDL7eqsGO3Rjl8YUZujDR181kHiX0NKJNgYmKMxyLDiYwfAswClVsLZXCsB2tl6aEDwhhu3vMs3sE3U2dG0dGBsQw+IOo0NtDTXeDaAyc7AC5PYDmazps1p2I2X0XDzHDQg7joqpgoXz8R1QLEvDWKInJErZWYi6jO1ghNgoC8rkm+m05zCY8YfGsqNGFHvN+LDYjSxCEFj3BvbQOt3MOWAuLFyXYdi5vb0Fh+2o/tJw+XDxxxqWZpogqgC9wGbT9qn0qEPbdnpex+fVLTyujYeXqLkeOyqGGmKg5jdmJd27u3MjsBoAOgUCio8RelRw8kbBZkZGNso0bPc2ATITmNzaw115aimEitALzpkAF2vJEXUe88asSotr38q1UcrABYi2y+Xz8PqpHvc5ji7U5eaYwkmmuEw1R7PwBNj8qfYfDhedMvkDQqWNmI3W2DwVOsNEqjWlYxwA0qNseTSL5S7RWMc8cOmZVg+/LWVXuMayh2R/wC5PSmPCUXFg6MjgohIquzIquGi3KFjwtTrh6JWOtrUEvKtWUzWobg1DKooqR6W4vEWqbAShzObGELi5KVS1PNJehXp9jbBUD5OY66hdatH2e41DC+G5SQySFgebJNK8iSjuCGy37oRVYIqJoDnWWN2jlS+SVLZgDzUg3DqbaqwIP1oNVAZWWGoVvwuubSS3focj3K/7c2GsgsVDDsQGHyOlVWTc5QfCmX/AA3kjHyjYD6UTht9sUoyywwTfxrI8BPmYykgB+DV7LvbiG9mGKPzaR5v+UJH/WqoU8wOQWqfxKiLbueLfNkJDuKCfE0luxmlI+RarRsjZCwoI09kch0HkB0Hl51XsPtvEmSNC0bZ2C5REykjmxB4htlW51B5eYq3RJZbmhyte02fqmaSaGZmOHTwstjhV7VFigqITy0pHtLe0QMQ4NvKqztLfl8Wxw+FXKcpLPJayqCBcKpJY3I00+NDAJNgjySNjaXuNgFCmJzzzsTmIZVzHmPArFB2UZhp3JPMk1IXvoeR5g9fiKjweDWKPICTqSzH2mZjdmbzJqN5wOdWzDgYGlfPaqUVE7pG6E5KQYdByzL5LJIg9AjAVG6INc0gPfjz3/8AnSnaO3VXrVel3heZ+FApdj0UXJ/7DzpKWSEZ4R6BWdLFXy2DJH/+j7q24ja6AhZnLKp8MunGgJ0zBgPGnvAgm3PNyrTFTT8UwookYKGzIRkKn2SST4L20U69sw1qvYndTFcMO8iKxZFEYuxu7BQMw06368jXSt2t30hiWNRZV5nqzW1ZvM29NByAqkkrAw/6G+23j81W4g4K6pYBxAXLbWd+a3Q9fPMKLYGxVhVXcAyKpu9uZdmd7dhmdvnUe0sRxpOHzUWL/DmE9evkD3FFbfx+W0UPtMDrzCgc3YdQLgAdSR5kD7G2f8edyTqSTzYnqaqJHEm5Oa0rnNjbgYLZW8ArRu/h9cxpPvFPxcZGg1EYaQ/qb8JPoZvlTmXHLh4SzEAAEknkABcmqHNtFi7a5ZZQzkaZow2SGFWHS3EDHzDVJo7IYECIXfjOyYzYkX4w52ZYW/u4icryrf8APKVIB6It+pBVYqeR1MUeVEYEM2YlgG9ohbasb+0Tz1N6jxc+bKF0U2ZR2jACxr6IE+tDNISwiUkFtWYc1QEZiOxNwo8zfpXTikeGt8vdMSSR0kDppjtcn9B9k42VKIZ444tAyPxIx7IRQMkmXkpzWW/XMedtHr4y9IMJEiX4ahcxux5liORZjqx+Jo5Gq8hjLGBpN18c4rXtr6p00bMDTbLw3NtyjhNeiIaCjo6EUdVZFkQKyvQte1xSR6pW4FYTWherS11f5NW+atHkqNpKheSphiBJPZeTy0pxUlzRszUulGtORNsqCrmLskLIaGY0U61Ay0wl2FRCtwK2C1uq1y6kXKN3CjMxAA6k2HzNZG0jnLDGTf8AO90Qedj429Ft5ipEcRzRzMpZFDq1gWZC+W0qqNWtlKm2tpDbqC5w282BTUYiNm9xM0kl+3DQFr+lVtTUva7C0LScK4ZTVEfNkdfqNLeO/wBkdsDYQhBkc55WFmci1he+RF/It+mpPMkmoMbvSNRCjSAaZlKBSR7pdhmHmNOxNLdobVkxN1ymKD3CfxZfKTKbRp/CCSethdTERagR05f2pExXcbZTWhpADb0HcLIHa+OMwt9zlJ7tJh0X1ZZGPyU0u2Xsrg53fLne1wt8qKOSKTqdSSSeZ6CwFOpZrCk+Nxtqny2RG4VVLxSprW8t1gO7f1JWuNx4XlVT2tt619a32ptA61StoTkmkpZi42Ct+HcPac3KQ4iTESBFuS7BQO5JsB8zXXN2d2Uw0eRBdiPG/Vj5dlHQf51xvZ+OaGVZUtmRgwvqLjXUV1vZO/cCYczyTBpCmkKoQQ9vZykk8/zE2t2609cyR9mt03X0DhboYQ5x1Gngm+DwrSyo35Fmcj4Ro8QPq5Y/ALVpxgyRgCk+6CA4WB76cGI37koCT870027teMJ4iFVebE2HzpC1gfQK2xFzgdtSqwHvNLm9oFPjw8gyn4ZzL63p1Bj0jQuxAAGpJsB8TVR2pi2lIaOIWW9md3ikN/dKjMg5aHU21ApVLHK1uK+UDkEZ3f0lkPg+KAHzpfC05l1lR1PGaKNzrSB2e1z+31Tbbm33xUnCiuqIQXYjW41FwfzdQp5aMw0VSMpVHUDkUlUam5k8MqksdSSYjqdSbUGkoVQiDKo5AVqy5tD5dbEEG4II1BBAN68H2cLZAfLlZJ/GJX1bJ3f4NOTe7Q+dkbjpgjhibRhAb9AoAtbv8PhUmy8OReR9GexI91R7KfEAknzZqFw+z7spZnfL7AYjKtuRAUDUdCb26Wp3BAe1P0wF7he/EPHxWtEMNwzU33PsFNEKNiFQw4UmmMGFq5GixbXC62gSjolrSOK1FRJXUUDEVsFrKnCV5XEzy1sz1Ez14zVGTV2Gosk116zVoa2tXoSp6JY3coHShZoaZ8KtWw9SD7IMlOXBJHSoWjpxNg6DkwpFFEgKRdE9myByVsFqYwmsEdcLkO5WoWt7nvWE2qJ5KGXKNluXoeWavGkqB6E56K1nVQYqXSk2MJIp08N6HfZ96UeCVYQyNYqZjMGTQB3eLHlXQBsi/SjMNsPsKVMB1KtBxblizVzzD7lXp5gNyVFrrV7j2PlFyAK0ksOVKzuZELkpSfi9Q7K9knwGBmw6mOGcLHqVRouJkJ1IRs6m19bG9r1A2EObiTyNK45M1gF/w4x4U+PPzpnK1Byw351lKipe9xtkPqpni1ZNHypJTh6fP1QU2I7UC8Vzremv3T4VsuF+FBa62iE2ZrNEpTBeRouDA+VMo8LRcWGp2GJ0hzQpKpC4fCWo+KCpY4aMhw1X8MOEJAvdIclpBBRkcdSRwUQkNNJuOFRxx0THHWyRVOqV5PxxLUJXtSWrK8muWlhrBWVlXgVcthUi17WVEojVItbWrKyoFNNWjihpBXlZXAgy6IaQUJPyr2sorVUTboN6hasrK45LNWlZWVlQRVIBW6isrK6huReGUX5U8gQBdAPlXtZSc+isaAapbtI60mnr2srO1myUm/3ihzWpr2sqneuhR1ulZWV6PVdKIjFToKysq9p0u9F4cUfEKysqyTNPoiEFTpWVlcVoxSLUgrKyvJxi2rKysry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data:image/jpeg;base64,/9j/4AAQSkZJRgABAQAAAQABAAD/2wCEAAkGBhQSEBUQEBQWFRQUFBQUFBQXFBUVFBUUFBQXFRYUFBQXHCYeFxojGRQVHy8gIycpLCwtFR4xNTAqNScrLCkBCQoKDgwOGg8PGiwlHiQpKSosNSksLCwsKjAqLCwpLCwsLCosLCkuLCksKiwsLCwsNCwsKSwsLCwsLCksLCwsLP/AABEIAMIBAwMBIgACEQEDEQH/xAAbAAACAgMBAAAAAAAAAAAAAAAEBQMGAAIHAf/EAEUQAAIBAgMGAwUGAwQJBQEAAAECAwARBBIhBQYTMUFRImGBMlJxkaEHFCNCcoJikrEzU3PBFSRDY5OiwtHwg6Oys/EX/8QAGwEAAgMBAQEAAAAAAAAAAAAAAwQCBQYBAAf/xAA2EQABAwIEAwcCBQMFAAAAAAABAAIDBBESITFBBRNRImFxgZHR8KGxBkLB4fEUFTIjM1Jikv/aAAwDAQACEQMRAD8AvrNUTNWM9Qs9XICzhK9Z6jZq1Zq1JogCESti1eXrytgK6uL0VIK1ArYColSWwratL1maoqV1vevDWuatXkAFyQB3JsPnXrL11vXlZWV5cXl68Jr0itSKkFxeE1qXrxqid6kokqXPWrTUK89DS4quEgKGJGSYigpsVQk2MpfPjKA6ReDSUXPjfOl0+NoabEUHJLS7n3R2xgImTFVF95oJ5qj49DupGwTJZqIjalcMlMsNXQEu+QBGxCjIkoaKRRzvbMEzZWyB25KXtlDG4sCb6juKaQxUVrbpOV5bqNVtElGRpWsUdEotGDUg5916ErypQte1KyhYqV5qhaagXxlKMbG2YyRO9zqU4rKL90vdRy5FbHuut2CwtFwLq9bI1xsTZWIy1geq1hNoxXtiMXiMOf8AeR4dR6SGEofRjVlw+72HlXMm0ZXv1WfCAf8AJEKVdVMbkQU62hkdmHC3j+y3VqlU0O+4F9VxWKI7/eX/AOmwoPGbvphyvExWLXPcKeLLIt1ANjdXAPxGtjbkaH/VtOxRv6B43CbisLUnw0OKVc6yLMOfDkCo9uyzIqi/6k16laIw+01kBtdWU5XRhZ0a18rr001uLgjUEjWjseHmyWlidELnRGtLURnpVtHbKxlVIYs9woVSb28/ZHqfhehcNtJ5DZeCp7SYgo38vDP9aIXMbk4oLY5ZBdjck/49R4lc62BAIIZSRmAYcrr1HQjqCeXOhX2fil14Gcd4pY3P8rFCfQUMm0bNkYMj+46tG/orgEjzFxXQY35ArjhNF2nNIR2GkQnJ4oJOeVGBQgfmjV1KMv6QCL62NTjDv0xSD9eGzfMpKn9BQE6rKmVvirD2kYcnQ9GH/ml6qO0N43QESkB0JR7csy6ZgOzCzDyYUtJGY98lZU8rJxm0XV9OKeJ1ScxsJDljmjzBC/SN0YkxseniYHlcGwJTmuYDeUshSQMVcWIJAuPIkgX5EEG4IFWLZW9UsiBTCXZQFd7stza4Ygx2BIsedrk2rjJLZEqFRBbtNHzzVklkoKaegP8ASsp9rDsvnxYT9MwNazz1MyKucDf91tNiqAlxdRzy0JI1Ac9Sa0LeXEUM8teMa0IoRKKLBRu1DStRTLQ0qVwBRdKAgpHrRWqWSKogleUMV0bhqbwg2sou5IVF952IVF9WIpThau24GzONiuIfYgF/jK4IUftQsf8A1FomLC26BHAZ5ms238FcsNsCOPBDCP4lKFHJHtl/bc+ZYlvK9Und7EmTDRO5uxQZj3YeEn1Iv61c989tDDQO41Kr4V6s50RR5lio9apOyIODDHFe5RFUnuQPEfnevUgJJTPH3NbGwb3+lv4TtBRCLSs7QOYRRLnkIva9lVT+aRgDYaGwtc205Eg9BLHIkc+Q8VXKOisoDJYsjqzNbRrhr65W0Gl2XPaHYd1UQ0cr4ubbsosJWVJasrq7y1Qzjj3rz7550oOIr1Z60HLCjySnC4w963wuBE8qxRwJLK1yAUSwUWzO7keFRca6m5AAJNqUpL/27kk6AAdTV53I2dJhccy4lQrYiBOFrcgwvIzxk8s+WRWsCdFPum1dXSthZlbEdE/w+jdLLnfCNfZR4jZ+Jwioi5CMyxxw4d3jbM5JtGpyqdbsfZsAzHkaB2tszGwESTq7xXF1bEmdEN9PE9jEb21YMl+bJzq37YYJjcNM5tGryIxPJWljyRux6C90v3lFOMeyscjC6sCrKeRBFiCOxBIrPmZx1t6BadtOxn+N/U/qqXsW87XYskenDsZI3Onizrppfoe3LqfN5dlyRFZV8beyjgAFwTf7tNbS5/2b6eOym2bxj4ImNVUH2PB6J4R9BVvjjGIwzRvyZSp7jzHYjmD0IFGddtnBes14LSucTY5ZEvoyMAdRcEHUXBqu7TZo+RJjOgBN8p55TfmD0v2t2p9tTCtG+Y6CQsSByEysVnUdgXBcfrPalO0EzROP4SR+pdV+oFXWBtRBiGtvqsxGX0dThJyv6jr4qHY290sLWRyo93mh/b0/bb1roezd5UxUfDlVW5ZkYBh5MLixHn/Q1x8w63HXX5032DjWWQZeYOnn3X4Hl8j0qkab5Fagi2i6Fidim/4Lsik6qfGQP92zag/qzChpt2IdL5QzNoWYF2e3djdmt628qf4CUPGrDkQD6EXobGtHhllxUlgiR3vzIGZna3mzMo88q9hRC87oTYmNJLRa6r77hxXzFFJPUgE/M61qu6eQlomkiY2BKMSDa9gyNdSBc9OpqTdr7SYcVNwJEaF2PgDkeMdLHv5fK9dETZ6le9QxjVELL5FcvG0WV+DKVLW8Mig5HtqRY+y4GpW501GnL2SWid/8HwYkggXNLJMOCvK0mcuDc9FW4+AsdDSDZWNeSJWkXKxGoHLle48rHl0Nx0ruK+So66Hkdtuh+eiNeoWSpxWxUAXPxr2FIf1AQnDrOHRaJcA2tcA27XHKthBUhGgSVdskAYq0bDUzEFaSRaG3O2na/S9EwJbnlxSPFBV9plW/K7AX+dDyRi1+ddU3RweGMalEVswAkZlUyGQDxCQkXzA9OQ6aWpZ9ou5cUMf33DIIwGUTRqLIyuwUSBBorBit7DUE31ApUSAmxC0v9uc2PE11z80XP4TyCgsSQFUc2YmyqPMkgetds3T2OMHhArWz2LSN7ztqxHl0HkoqqfZ9uiRIMVOtmF+Eh5pcWLsPfIJAHQE9TYWTfXFSiBkgHjayJqBYtpmuewu37ahI65sE9RU/KbjdqVSN5NsjE4rneKFjl7PKNC3wTUD+K56Co8M7ytwoBduTMRdY79/ebsvqbDmXsP7P5GtxmCILAJGTew6GQgW/aL/xVfcBseLDoAqgBRoALAUbnCNuGP1SZ4cambnVGmw90v2Fu0sCZjzPiYk3ZmPNmPU/9gBYACgto7U4mLWJBdYYmeRuitKyrEvxKpKbdgKm2ht152MWEANjZpTcxR97kW4jD3FP6itKMbspIZMOqE8UtJLNIbZ5VyFDxSOYMjxkDkMllAAoMVzIPFPVuFtM/YAJyJKyhg9ZVrhWK5y5cy16q1NIleKtaG6exZIzY+JWLEwSyaRxzxO57Krglj5L7X7a6vvKsZjEjZWTwkHmCfylCObXOhXXXSuRKK1SJYjxEUArckKLXT/aIO2ZCy6e9VNX0bpjzGnQaKxoa5sQ5bhqdVdcZvSCMqqGW2XxksrLyPO5cEdTz86a7F2irDIqhGXKcoN1KtfKyeXhYWsLEHyJpe0pgXOXkdQRyIOoI9KO2Jivx4fPiRn4FRIPkYj8zWdWhumOJ8LyD3ZZB6Zsy/8AKy0z3W2kWcx3Ngt/I5jYX/lb50g2ziMs+IH+8X5/d4b1NuPLmd3942H6V8P9Qx9ae1YEHRyOxeyeP95jDqp4xKZ1zKHMMTBrghhqzX58zprVI2hC8btDMuRxzF7izXsyt+ZTY2PkRoQQOiYyHKzkfmIe/mVC2+SD50o3qwoxGEL6caAFlPVo+cifIZv2eZosEzovA6pSrpmzC/5hp7LmGGbwp+hR6gWP1FPdg7MLzeBvMmynKRbSx5/Wx51XopAr6+ySTcalSdToNSCddORJroW6djlkGsSgniDlnOnL3QM127nyJABkmmvDxcK3bOw2VFQdAAPQWonH7IWRAsgDLmVsp5EowdbjqMyg28qkwguRTCeLMLa+hIPzGtQcc0QBUfebYMeKligmGjtYONJEbI5BRuniC6dbUx3L288eIfZeLkV5ohdJAf7aPmGI/K4Fsy+uoN603nVojHKLsEdSGNiQQQQraXsSLAm+ra20pLu/u7Hio5toyuY3WeV1lUkMoDEIwPlYcvgbjSlamcRAG175ZKbBfJR7fxiy7Xy8TXD4cyQjpLI5DFP1cJWt3LD4ESHYMrmRomiEfFkyXzs2Vmzi4FgNHHXtTvZW6sGJjxBNknLRhH/NmSJGzR66+y3LnY+irdXHSlBFFG0j6EgWAWyKniZiFGqHmfhUqefmOc05W+qDPAyRoDxdTQbqznnKo+EB/wA5azE7qy+xxr5uf4I0Qc+TddB61YMJvIvsMpWQFlKG2YMpsb9LfxcrEWvcXMTacaXZ2BJ59deiqOduw58+5pu5SwoqcfkHoqnNsiZRfiRkDneFh/ST/KoY8HiAPEsRv0DOhHl7Da+tXWHGRuwZ9APZTTQ+81uZ7DkPM6gtpYLa2FzYXsLnsPOu4yEJ3DaV35B9f0VBMEvWFv2tG30zA/Sh5pMvth0/XG6D+Zhb610IYaNvZIoXEYUjlUxKUq/gtOf8bjz91R9nY/hSrNEwPiRXym4dCwBDW5kAkg8wfIkHrO08FxsM8fUoQD2Yaqf5gDXLt6Nk2tIqZnVlk8K3ciNhIwFtT4VNdS2PjVdLgggi6kHQqdQR5Ea0tUEFwIVlQwGBhYXXF8u5Zs3CZV10vWT4dSfFRM04UVXH22JHYJqqmxfoXB1Vfet1PIHTUg2XTybSzZR4RSPF4Zpf7dvD/dqSEI7OdC/w0X+E0k2zv8q+DDASsNC97RA/qFy58l08xVVxeOlxJ/HkZl/u1vHF8Cqm7j9RNMR0735jRI1FfDBk43PQK17Q3wij/AwiiaRfDlQgRR/4kg8Kge6Lt5Uu2dAwdppn4k0ls7clAW+WONfyotzYczck6mgcHGFAVQFA5AAAD4AcqZw1ZQUzY89SshxLiklSMAyb9/FMg9ZUa15R1U3VJmjqILTCeGhSlW4KtmvyWoFSCta1aWuEgL2ZU2Ea8SX5qGj/AOExjH0UUZu6t8RDf++P/wBE16XYB7xP5TyD+ZUf/rNO9jEQXxEnswRSTN8bZEHr+IPSsbKLPIHUrbxOxMaeoCg21MXln4YLO88iLlUsfwxwy4A5hViLelebE2ksdgmgFgPgNKum4+7gWAYkgZ5Y0tbXwkBmf9UjfiN2uo/LcpN9N3LFp4RaRdWUf7QDmbe+Pry52ojJtiuuYn2GPFjBpbtCIKjq+XKVObOmdLdSy3Fx6i3O9D7l7eV0Ck063iwPFjyhQwN845Bh7pPYk6+QItrRTkbKAXNsNsTDZi5HEW/hJkurdb5AoAHSxLedWfZe0bEKNALAAaAAcgB0pc+6ckjk5yl+kYUAejA3PnpRDbtTwjMrs3ohB+KnKR6PUm2GVlG3RXDZaWN4yLe4dF/aR7HpceXWmkO0kLZG8DHkrWF/0nk/7Sa5om9zwMBKrL0vlfL63Gn1HnTiXe2CWPWUWtqodLH49frQnMvoiBysm8mJjSM57WIIIPIjsao26G0MQ8OJwyjNh5DIkbyarG5ZszRx5TxDchraKGvqOVJcRjYHWZWeZgoj4aLPMw8TNnbUta1l05a10vcTZOWMMOII1GWNXWBRbmSojUNzJ9rU31vS8rWuGE7FEb1SPA7KXDTwpNiQHRBIMojjKouaLiO87lFFpJAebNrYaGm8RRIcPNgi3Blcr7LTHUOc6KoNjmT2i2WxOh0sV9ouwsNLhJJMTErFI2Kvb8VLAnwMNeetuXlSfdje1JdnPiMPF4MFDdkdGiQssRuIpLkHKoYWtfxDUXBoeEXv1UlT9s4iQbQn4MUp1TMzsjNmKBiCc+RfazZQRbOfCOVTRcc65UU+9JIzt/KigD4Bqnjvckm7MzM7cizMbs1umvToLDpUymreKnsBcrHVPGZS4iIADbLP2WqNOBrMi98sI/q7t/SmDQyf6OaWVy8ssUrxXVFMcbKTGAFAAYjKxNr3IH5RSfbT/gOt9XGQa29uynXpoTr8OpApvtPbZkfJGM5sNBbhItiLBtMw872NvDexFVXF38sBjPE5rS/hfm1OKWc3GgyHnawQGHL2DJPNqAQc68iL9VosbQnHKdz+pISPogP1pJgsH+HleSQCFmjZVcrYR6DMyhSRkytfT2qZwkWspvlOU6kkGwOpOp0IPqKu4mslaHW1WSqZ6qmkczmEkEg62y8fZbYvGTtlN4mKsGUtGw8Sm4J8RB18vhYgGi9m71nDoVeLhDUhkJlgQnsos6JfW1rC51FC1lq6+jjf3L0PG6mM9qzh86IqTemOQZsVjoOH/dwuFL+RCu8j/pW1+RBpZtXarYkZI0MWGAsEIyPKBoMyj+zjt+Tmeth4TMMOt72F+9tfnWpQXy9bXPkOl+1DjomsN3G6an44+VuGNuHqb39ktGG6WqaLDUwXDVKmGpwhUTqhQwxUdCleJDRUUNQJslbl5UgFZUoSsoWJMYFXcdDalE7WpttKeq5isYDexBtzsQbfHtT4mwjNWDWYn5LJJ6DmxlOti7lYnGWcARRHUSODdh3jjFiw8yVHYmrV/wDynDRreQyyt1LOUX0WPL9SarZq8XsFewcOcRd2S57sjbkcbOs2bK7KwIsQGAynN2BAXXX2a23m3uWSP7th9QzK8rgEZ2XSONFIDZF01IBZtbDqz2hsXZjScFGZTexdXkyA3sbu5K6d+VbbmbjImJfEFuLGh/1ckEZrj+0IPa5A72zdqqzd77hXDWFrMJKt/wBkm8xVBs7FG0iAmK/5o+Zj82S/qtvdNXva+yhIt151ynb+75LCSMlXUhlZTZlYahlI5EVY92ftOCgQ7Q8DDTjqDw285FGsR89V815V6SMtzGiM1wIsVXds7AkwsrTxKchN3QDVT1ZQOann5fDk02TvTmSza6V0Jo4cSgeNldTydGDKfgy6VTdrbmx5yy3Qn8yEC/xUgqfleuslsLOXHM3CBj3oXMV/MpAOlueoPr5dQad4bF8Raq2192jHGZ0kZzHqylAPw/zm4OuX2vgp70x3bxNwAaOCHC4QzcHND7w7JuM/IAjMeyk2Zjboo8XwBqjbVwWSR0gdbhmVpFN0ZlOU6Ws/Ln9a7BtLBjJe1xbUdx2rkQw/DZ4v7tig/SLFPmhU1y5clauV0LMTErWPERvnCh9LNlOjKealW16A6X1Aroe6n2nLBEI5YpzbkOC5t5XGn1tVVWpAal/TByrm8VkaMwCrVvJv62MThwRPCDzkkZQ1uuWNCb/uI+BpQcZKyCOSaSRBbwM3guvIlFAU2IvqNDyoBDW+FWSVc8Qsh9l2inkzWNrgRpbL5lr+Vqm4QUzcUn1Qw+t4g4si+mQ8yUchqYN1OgGt+gHc1DhMLKxygJI3uo+WT48GYIw9Ca3khu6RSho1Zhn4iPGMi3ZhdwB4suTn+ejCtgLC9rr2F+9Ing1WJmxPYRcgX1HqMkm25G5yuyA8QKIo2W4JYgrnUAnQBSVALMzZbZUNPcDsvNdJHe62ZkUtGDmGjsw8cl7EXJt4SMq2sGOPwXGaGVLNwpg/SzKVaN7HlcByR+nzpftCFosXEIiVjkEkZsVCo/hdT4hbKcp8NwL9rknGySvqXZnM3+ei+qxQRUEXYbdrQPT7a/M0VNufAAJDAhsG5qDfNbVr+0dNCe571X4NlywZ5Ij+HxDGEbM0QKscqOx8UDZWQKRdLW72HQlmZL4bE5TdLrItwOgyuCNNSLMNDcctLqZ8dHHh8RDIGtOh1HsmRVyqrD+IAC/UqB117DK+B1w46ZeI2SNa6CspHSNYHAHMW2+4I67apZDLmF7EHkysLMjDmrDuPkQQRcEGtxUm2MC+HxGRrmyRBja5KuPw2NubK6yRdyMhpcdoXlEGV42a+rqBewvlQgkZyNbHUC5tyvs6atZI0YiA7S3f3eK+aV/CJYJHGMEx2xB1sgD1PUWIPgiySTlTp7TcwvkB1by6degJeHwwUWHr1JPUk9TQ0U49iFc9tDY2jU9cz63N+YGY9+9FxYBm/tHJ/hW6J62OZvVreVNYt1TSZCxyH1Pl9r2CxioOW4ze6NW/lFz9KMiwpPSj8Bs4KLKoA7AAD5CmUeDoL5rIsdHzBfNJ0wdSjD03+61G8NLmW6dFJgCXcGsosisrmJe5YXL5JVknijk/s3c5+mbKjMIyezEa9wpFdTwG7mGaNc0MTWsR+GmltRbT6VyDYXDmxAjlOmUuFuRdlKjMLdQrNY8xc12fY2HjiS6ySMLaBnzAfC4v8yaSnkL33Ww4dEI4APFNYLXqsb/45lhEaGzTOIgRzAKs7keeRGHxIpyceq3d2VFHNmYKo+JOgrmX2nfaZhCgiwrcadJFdZE/soytwbsf7S6s62Gni56UAWBzVgcxks2Hu+gezgH48qu0MAAsBXEl+1aYarFHm7+M/TN/nSfbG/mMxIyyTMEP5E8C+oX2vW9MvlbshNjO665vHvvg8NdXkDv/AHcdna/Ym+VfU38q5htvf8yt+FEsY6Eku3+Q+lVImtkjJ5UEyuRMDRqmMG8GIV88crxt1aNjET8THa/rT6DffaBABxmI/wCIx+p1qvYXC0ygTtUA0uKWlmtkE2l2ziJRlmnmcEWIaWTKQeYK3sRVz3P2lmRQT4kORvO3st6rb1vVEhSm+xsbwZVYnwtZH8gT4W9GPyY03G3DmkmTnHZx1Xbojni9K5VvThcmKzdJFI/fGb/VW/8Abrou72MzLlNVv7QdmnIXUXKESL55PaA+Klh61JnZcm52c2MtVPWpFFawrexGoIuD3B5GiY4qtGsWQe6y8w2C40sMB9mWSz+cSK0kg9VTL++rvjGu2VeQ0/8Ayqtsfw47D36idR8TCWH0RqtkC/ia96xP4geTUhmwAW//AA2xopMY1JN/JeNhLraRQy9iL28x2PmKkhx7QWzMWhJAuxJeMk2GZjq6X0ufELi5IJKuMWqhASQBoLkgC5NgNepJAqpbU2uuWWIIzBs0KsLFGlZcuQ2NwLtbMRbQi97Xq4w+N1hor24dnurJJGpOYUg2viVja9/HzGVDI6nWzhAD9RbnTDCYgKBmYAaC5IAJ9e9GwywtrmzjrkVpB6lAQPWmGtL8wmnuEYLXb9UBupvB97njw2IS8kaSgllYCSJkZdVcBiDcXBHU+V1OLc4eaXC2LlGuhJ14VsySM55ZfZLcyUJGtEb9by4eLCiMjKxdOExMYKuHH4i+LMLC9yByuDztQ+ED5i7+IuB43lzuUUeGxy6gXPX8xN9aPMWiLPM3uD91VcPpHQzuwHsm9wb3z0+2+3VIcDvcMZOnFlMjyZ1TJJIrxxIrsJH4eVc1wNGuTm6cjNimOJ2fKWYZoRKeVmeXDliJH08OYpfKPe520rbaWOgixAigjT73IuVSqAZVc3LOR0AXNbmbedRS4PgrLhYybyRwwgnmWmMiOx88uZz8DXDKZHtwg3NrXz3tf7JnBHTxua4iwDr2yAyv7+qsGGUZVyiwsLACwAtoAOlN8BhqVtiVQhQCzkXWNbZrcrm+ir/ExA+J0o6Ceca3hH8GV2t5cTOL/wAg+Fa6prooey52a+RcM4LVVxMzGdnqcr+F9VYsPDRax1RNr70ygFY5FEoByRQqJGZ7eEOXvZb2vovXWrjHtFWRXUghlVgRexDAEEX15GkY6hs5ODZaKegfQsaZQBfz0RElhS7Ez15iMbSyfE001pVJUVTdAt2n1rKAMtZRMKreeuGviWBDKSCDcEGxB7gjlVz3a+0iOBP9YSeWQC1+IGU/AMwCX8gf8qqK4O9Tpsy/SqYF11t21DYxZeb773S7RmV3UJGgIjjBuFB5kn8zGw1sOQ0FVv7sati7E8qMi2D5UVrHlcdxJjVSVwLHpU8eyGNXuHYA7UUuxrdPpR207jqlX8YbsqJHsPvRSbKt0q5f6LHaoZNn0UUyXPEy/dVtMJbpUyYfyps2EtUfAo7YbLhqMSGSKjIdnO6M4jdo1uruFLKLDxA21NgdbXt1tW0cFdH+zyMPgIByOQ3/AF52zn4581emcYgLDVMUkQnJudOiS7j7YOiMbslhf3kPsP53AsfMGrrt3D54sw6VRt5djNg8UJoR4CbhRyuxu8PkGIzJ0DDLoLA3TYG00xEHhNwRpQSQbOCs2E5sdqPl/P3XN4cLw3eHopzJ/hsTlH7SGX4KO9FrHR28uC4cmcDVCdOpQ2zqO50DDzUDrUSLcXGoOoPQg8iKtIHYm26LKcUiMUuIaOz890HiyUCzqCWgdZgBzYJcOo8zGXHrVrGIBZZEN1YBlYcirC4I+IIpLhcLLKX4MYYRkBiXVLsVDZFuNSFZSb2HiGtBbJ2gMO5wkwMaZ7RFxlMLN4vu8nQA3zI18pBsCbCs1x+mE1pY8y3Iju/Zab8NVEkLeVMLNdm0/p57K77U2keGiKqniZh475TlAOTTqRc/BG0NVeLAl2eEKyRyXYg3cq+l8kuosdGBPiBB0FxZrtKZVgPFXMt1Fr28RYBTmuMlmIOa4tzoPAY5YzZ5B0Ni+dlXl43sNL9WHqazjHlzQtvEwAn55LaPYmUTSTjiZFChnuxyWDyuobRWIY3y6fhj4BnvFtFxGqIbZnVS3OwZgt1HInXS+n9CfDIZYWjfwsVZCwsQbgjOo9b2Pw86rO3lLwmKQFI1GUTKrMj5LAEnUxqCBfNoSLBiL3bcLtyUAbOz128VWN/tmKcBxIlLBJUeWW9y2jR2zHV7Fxy8K8h1Ao+zNr45UZcM02RVBYKpYKnQ6g5RofrXZdl46DFYdoiyEZTHKispyaWNrdOoPLlROExGHhP+sreaMEqV0DJa2b/DOhPunTpei0cgLTE8ZjqlnQY34muN+7+Vyr7MyZMc80pLMIycxJJJYjUk+QPzq8bLwUuKxzulliQsvFNicwHDPDS1mIAcXOg4jaNyqtbr4IviZpYTkSbEFUYD8iLI75OlgcgB5DsbWrpuzo0gjyIAABYDyH/n1qMsmCoxt2HovRUomhMcmYJIPf8At915iVhwkbMOgLOxOZ2IHNmOrN0HoB2qvyYxhxYv9tLYhdbBnjUM1wNI10W/+7PUgVrtTGGXELF+SPLLL5te8UfzGc/pXvRX3urCjoxPGZJNyPQe6zPG+PO4dUCnpgDhaQegJ00/4jbvUeH2Xmf8cARBSOEk0hRiSNStlAUAEZeRzajTV8cdpYchoAOVqS/eK3je9XUMEcLbMCwlZxSqrX45jc92QHgNExfE3rUKTXkEN6Z4XCXohcAgshc85oMYSsqxJs7SsoPNCfHD3dFxLD7K8qYw7Jp1FghRceFqbKcBJy1xKUR7N8qJTZ4pqmG8qnXBUwI2hK82R+iULg62+7U6XA1scHU7tCIIpDqq++GFCzYYVYJ8IKWzRURoBXLuYc0jmwwof7uO1OJYqijwrPfhxySZTZskbOFNr2JAtexBtz1GlTOFgu4p+Evk7LASe5ApDTbdbbH3OXhyaQyPmR+iSOfFG3YM3iB7sR2oQSqGyMcre44KP/I4B+lENACCrAEEWIIuCD0IPMUOSJszLApiCskpJbkeIOS6LtbZqYmEggEEWIrnKPJszEXe5gdrF+iseRftc9eRNjoSabbA26+E8DEvB0GrPEPLq6eXtDpcaCybQVJ47qFZWHKwZWUjkRyIIqnex8LrH+VrYKiKqbjjPuFW9vbQSQCQGq3gtporGNjlWzOhPLKLl1HkLEjyuOlWFdlvCCsLZY/7sxRyAG2XRiM1spI1J00vbShot2mlEaSFmSJsyKVjCKbk6ALe1ze1+gHKisqSw3AUKqjZUsLH/wAJxuqhEQUizNmkcdmkObKf0rlX9lL98MOpngzKG4qzQyKRcNGiiRcw65Wvb/FNPJsbFhIwXJLNfKijNI7Doi9fMmwHUiqicXI03GxIsSuSJQ2cRqzZilwAWc2W565BbQGhxXL8Z0vmdvhQ65zWQGFmbiLNA18vDXyyXkWCmiGXDz/h2twZ040YHuq1w6jyuRU2DOIQFViwaqeeQSqD3ugFj86l/wBJwi+aWMW5guoItzuCbivV2qh9jO/mkUrr/MqkfWizUVC44ngDzt+qz9PxXjAHLjxG3/W5+ygGHkVgISisBmZI0MaFOXDzMzFc1jaxUDLe2gqy7L2qsij3fZsRYqRoUZfykcrUnw2PRyQp8QsWRlZHA6Eo4DAedqGxqMjceAjPpnQmyTAaAMfyuByf0NxyTrOHsfGHwaj0KtuEfiSWCcw8QBsdyLFp8LDL7eqsGO3Rjl8YUZujDR181kHiX0NKJNgYmKMxyLDiYwfAswClVsLZXCsB2tl6aEDwhhu3vMs3sE3U2dG0dGBsQw+IOo0NtDTXeDaAyc7AC5PYDmazps1p2I2X0XDzHDQg7joqpgoXz8R1QLEvDWKInJErZWYi6jO1ghNgoC8rkm+m05zCY8YfGsqNGFHvN+LDYjSxCEFj3BvbQOt3MOWAuLFyXYdi5vb0Fh+2o/tJw+XDxxxqWZpogqgC9wGbT9qn0qEPbdnpex+fVLTyujYeXqLkeOyqGGmKg5jdmJd27u3MjsBoAOgUCio8RelRw8kbBZkZGNso0bPc2ATITmNzaw115aimEitALzpkAF2vJEXUe88asSotr38q1UcrABYi2y+Xz8PqpHvc5ji7U5eaYwkmmuEw1R7PwBNj8qfYfDhedMvkDQqWNmI3W2DwVOsNEqjWlYxwA0qNseTSL5S7RWMc8cOmZVg+/LWVXuMayh2R/wC5PSmPCUXFg6MjgohIquzIquGi3KFjwtTrh6JWOtrUEvKtWUzWobg1DKooqR6W4vEWqbAShzObGELi5KVS1PNJehXp9jbBUD5OY66hdatH2e41DC+G5SQySFgebJNK8iSjuCGy37oRVYIqJoDnWWN2jlS+SVLZgDzUg3DqbaqwIP1oNVAZWWGoVvwuubSS3focj3K/7c2GsgsVDDsQGHyOlVWTc5QfCmX/AA3kjHyjYD6UTht9sUoyywwTfxrI8BPmYykgB+DV7LvbiG9mGKPzaR5v+UJH/WqoU8wOQWqfxKiLbueLfNkJDuKCfE0luxmlI+RarRsjZCwoI09kch0HkB0Hl51XsPtvEmSNC0bZ2C5REykjmxB4htlW51B5eYq3RJZbmhyte02fqmaSaGZmOHTwstjhV7VFigqITy0pHtLe0QMQ4NvKqztLfl8Wxw+FXKcpLPJayqCBcKpJY3I00+NDAJNgjySNjaXuNgFCmJzzzsTmIZVzHmPArFB2UZhp3JPMk1IXvoeR5g9fiKjweDWKPICTqSzH2mZjdmbzJqN5wOdWzDgYGlfPaqUVE7pG6E5KQYdByzL5LJIg9AjAVG6INc0gPfjz3/8AnSnaO3VXrVel3heZ+FApdj0UXJ/7DzpKWSEZ4R6BWdLFXy2DJH/+j7q24ja6AhZnLKp8MunGgJ0zBgPGnvAgm3PNyrTFTT8UwookYKGzIRkKn2SST4L20U69sw1qvYndTFcMO8iKxZFEYuxu7BQMw06368jXSt2t30hiWNRZV5nqzW1ZvM29NByAqkkrAw/6G+23j81W4g4K6pYBxAXLbWd+a3Q9fPMKLYGxVhVXcAyKpu9uZdmd7dhmdvnUe0sRxpOHzUWL/DmE9evkD3FFbfx+W0UPtMDrzCgc3YdQLgAdSR5kD7G2f8edyTqSTzYnqaqJHEm5Oa0rnNjbgYLZW8ArRu/h9cxpPvFPxcZGg1EYaQ/qb8JPoZvlTmXHLh4SzEAAEknkABcmqHNtFi7a5ZZQzkaZow2SGFWHS3EDHzDVJo7IYECIXfjOyYzYkX4w52ZYW/u4icryrf8APKVIB6It+pBVYqeR1MUeVEYEM2YlgG9ohbasb+0Tz1N6jxc+bKF0U2ZR2jACxr6IE+tDNISwiUkFtWYc1QEZiOxNwo8zfpXTikeGt8vdMSSR0kDppjtcn9B9k42VKIZ444tAyPxIx7IRQMkmXkpzWW/XMedtHr4y9IMJEiX4ahcxux5liORZjqx+Jo5Gq8hjLGBpN18c4rXtr6p00bMDTbLw3NtyjhNeiIaCjo6EUdVZFkQKyvQte1xSR6pW4FYTWherS11f5NW+atHkqNpKheSphiBJPZeTy0pxUlzRszUulGtORNsqCrmLskLIaGY0U61Ay0wl2FRCtwK2C1uq1y6kXKN3CjMxAA6k2HzNZG0jnLDGTf8AO90Qedj429Ft5ipEcRzRzMpZFDq1gWZC+W0qqNWtlKm2tpDbqC5w282BTUYiNm9xM0kl+3DQFr+lVtTUva7C0LScK4ZTVEfNkdfqNLeO/wBkdsDYQhBkc55WFmci1he+RF/It+mpPMkmoMbvSNRCjSAaZlKBSR7pdhmHmNOxNLdobVkxN1ymKD3CfxZfKTKbRp/CCSethdTERagR05f2pExXcbZTWhpADb0HcLIHa+OMwt9zlJ7tJh0X1ZZGPyU0u2Xsrg53fLne1wt8qKOSKTqdSSSeZ6CwFOpZrCk+Nxtqny2RG4VVLxSprW8t1gO7f1JWuNx4XlVT2tt619a32ptA61StoTkmkpZi42Ct+HcPac3KQ4iTESBFuS7BQO5JsB8zXXN2d2Uw0eRBdiPG/Vj5dlHQf51xvZ+OaGVZUtmRgwvqLjXUV1vZO/cCYczyTBpCmkKoQQ9vZykk8/zE2t2609cyR9mt03X0DhboYQ5x1Gngm+DwrSyo35Fmcj4Ro8QPq5Y/ALVpxgyRgCk+6CA4WB76cGI37koCT870027teMJ4iFVebE2HzpC1gfQK2xFzgdtSqwHvNLm9oFPjw8gyn4ZzL63p1Bj0jQuxAAGpJsB8TVR2pi2lIaOIWW9md3ikN/dKjMg5aHU21ApVLHK1uK+UDkEZ3f0lkPg+KAHzpfC05l1lR1PGaKNzrSB2e1z+31Tbbm33xUnCiuqIQXYjW41FwfzdQp5aMw0VSMpVHUDkUlUam5k8MqksdSSYjqdSbUGkoVQiDKo5AVqy5tD5dbEEG4II1BBAN68H2cLZAfLlZJ/GJX1bJ3f4NOTe7Q+dkbjpgjhibRhAb9AoAtbv8PhUmy8OReR9GexI91R7KfEAknzZqFw+z7spZnfL7AYjKtuRAUDUdCb26Wp3BAe1P0wF7he/EPHxWtEMNwzU33PsFNEKNiFQw4UmmMGFq5GixbXC62gSjolrSOK1FRJXUUDEVsFrKnCV5XEzy1sz1Ez14zVGTV2Gosk116zVoa2tXoSp6JY3coHShZoaZ8KtWw9SD7IMlOXBJHSoWjpxNg6DkwpFFEgKRdE9myByVsFqYwmsEdcLkO5WoWt7nvWE2qJ5KGXKNluXoeWavGkqB6E56K1nVQYqXSk2MJIp08N6HfZ96UeCVYQyNYqZjMGTQB3eLHlXQBsi/SjMNsPsKVMB1KtBxblizVzzD7lXp5gNyVFrrV7j2PlFyAK0ksOVKzuZELkpSfi9Q7K9knwGBmw6mOGcLHqVRouJkJ1IRs6m19bG9r1A2EObiTyNK45M1gF/w4x4U+PPzpnK1Byw351lKipe9xtkPqpni1ZNHypJTh6fP1QU2I7UC8Vzremv3T4VsuF+FBa62iE2ZrNEpTBeRouDA+VMo8LRcWGp2GJ0hzQpKpC4fCWo+KCpY4aMhw1X8MOEJAvdIclpBBRkcdSRwUQkNNJuOFRxx0THHWyRVOqV5PxxLUJXtSWrK8muWlhrBWVlXgVcthUi17WVEojVItbWrKyoFNNWjihpBXlZXAgy6IaQUJPyr2sorVUTboN6hasrK45LNWlZWVlQRVIBW6isrK6huReGUX5U8gQBdAPlXtZSc+isaAapbtI60mnr2srO1myUm/3ihzWpr2sqneuhR1ulZWV6PVdKIjFToKysq9p0u9F4cUfEKysqyTNPoiEFTpWVlcVoxSLUgrKyvJxi2rKysry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data:image/jpeg;base64,/9j/4AAQSkZJRgABAQAAAQABAAD/2wCEAAkGBhQSEBUQEBQWFRQUFBQUFBQXFBUVFBUUFBQXFRYUFBQXHCYeFxojGRQVHy8gIycpLCwtFR4xNTAqNScrLCkBCQoKDgwOGg8PGiwlHiQpKSosNSksLCwsKjAqLCwpLCwsLCosLCkuLCksKiwsLCwsNCwsKSwsLCwsLCksLCwsLP/AABEIAMIBAwMBIgACEQEDEQH/xAAbAAACAgMBAAAAAAAAAAAAAAAEBQMGAAIHAf/EAEUQAAIBAgMGAwUGAwQJBQEAAAECAwARBBIhBQYTMUFRImGBMlJxkaEHFCNCcoJikrEzU3PBFSRDY5OiwtHwg6Oys/EX/8QAGwEAAgMBAQEAAAAAAAAAAAAAAwQCBQYBAAf/xAA2EQABAwIEAwcCBQMFAAAAAAABAAIDBBESITFBBRNRImFxgZHR8KGxBkLB4fEUFTIjM1Jikv/aAAwDAQACEQMRAD8AvrNUTNWM9Qs9XICzhK9Z6jZq1Zq1JogCESti1eXrytgK6uL0VIK1ArYColSWwratL1maoqV1vevDWuatXkAFyQB3JsPnXrL11vXlZWV5cXl68Jr0itSKkFxeE1qXrxqid6kokqXPWrTUK89DS4quEgKGJGSYigpsVQk2MpfPjKA6ReDSUXPjfOl0+NoabEUHJLS7n3R2xgImTFVF95oJ5qj49DupGwTJZqIjalcMlMsNXQEu+QBGxCjIkoaKRRzvbMEzZWyB25KXtlDG4sCb6juKaQxUVrbpOV5bqNVtElGRpWsUdEotGDUg5916ErypQte1KyhYqV5qhaagXxlKMbG2YyRO9zqU4rKL90vdRy5FbHuut2CwtFwLq9bI1xsTZWIy1geq1hNoxXtiMXiMOf8AeR4dR6SGEofRjVlw+72HlXMm0ZXv1WfCAf8AJEKVdVMbkQU62hkdmHC3j+y3VqlU0O+4F9VxWKI7/eX/AOmwoPGbvphyvExWLXPcKeLLIt1ANjdXAPxGtjbkaH/VtOxRv6B43CbisLUnw0OKVc6yLMOfDkCo9uyzIqi/6k16laIw+01kBtdWU5XRhZ0a18rr001uLgjUEjWjseHmyWlidELnRGtLURnpVtHbKxlVIYs9woVSb28/ZHqfhehcNtJ5DZeCp7SYgo38vDP9aIXMbk4oLY5ZBdjck/49R4lc62BAIIZSRmAYcrr1HQjqCeXOhX2fil14Gcd4pY3P8rFCfQUMm0bNkYMj+46tG/orgEjzFxXQY35ArjhNF2nNIR2GkQnJ4oJOeVGBQgfmjV1KMv6QCL62NTjDv0xSD9eGzfMpKn9BQE6rKmVvirD2kYcnQ9GH/ml6qO0N43QESkB0JR7csy6ZgOzCzDyYUtJGY98lZU8rJxm0XV9OKeJ1ScxsJDljmjzBC/SN0YkxseniYHlcGwJTmuYDeUshSQMVcWIJAuPIkgX5EEG4IFWLZW9UsiBTCXZQFd7stza4Ygx2BIsedrk2rjJLZEqFRBbtNHzzVklkoKaegP8ASsp9rDsvnxYT9MwNazz1MyKucDf91tNiqAlxdRzy0JI1Ac9Sa0LeXEUM8teMa0IoRKKLBRu1DStRTLQ0qVwBRdKAgpHrRWqWSKogleUMV0bhqbwg2sou5IVF952IVF9WIpThau24GzONiuIfYgF/jK4IUftQsf8A1FomLC26BHAZ5ms238FcsNsCOPBDCP4lKFHJHtl/bc+ZYlvK9Und7EmTDRO5uxQZj3YeEn1Iv61c989tDDQO41Kr4V6s50RR5lio9apOyIODDHFe5RFUnuQPEfnevUgJJTPH3NbGwb3+lv4TtBRCLSs7QOYRRLnkIva9lVT+aRgDYaGwtc205Eg9BLHIkc+Q8VXKOisoDJYsjqzNbRrhr65W0Gl2XPaHYd1UQ0cr4ubbsosJWVJasrq7y1Qzjj3rz7550oOIr1Z60HLCjySnC4w963wuBE8qxRwJLK1yAUSwUWzO7keFRca6m5AAJNqUpL/27kk6AAdTV53I2dJhccy4lQrYiBOFrcgwvIzxk8s+WRWsCdFPum1dXSthZlbEdE/w+jdLLnfCNfZR4jZ+Jwioi5CMyxxw4d3jbM5JtGpyqdbsfZsAzHkaB2tszGwESTq7xXF1bEmdEN9PE9jEb21YMl+bJzq37YYJjcNM5tGryIxPJWljyRux6C90v3lFOMeyscjC6sCrKeRBFiCOxBIrPmZx1t6BadtOxn+N/U/qqXsW87XYskenDsZI3Onizrppfoe3LqfN5dlyRFZV8beyjgAFwTf7tNbS5/2b6eOym2bxj4ImNVUH2PB6J4R9BVvjjGIwzRvyZSp7jzHYjmD0IFGddtnBes14LSucTY5ZEvoyMAdRcEHUXBqu7TZo+RJjOgBN8p55TfmD0v2t2p9tTCtG+Y6CQsSByEysVnUdgXBcfrPalO0EzROP4SR+pdV+oFXWBtRBiGtvqsxGX0dThJyv6jr4qHY290sLWRyo93mh/b0/bb1roezd5UxUfDlVW5ZkYBh5MLixHn/Q1x8w63HXX5032DjWWQZeYOnn3X4Hl8j0qkab5Fagi2i6Fidim/4Lsik6qfGQP92zag/qzChpt2IdL5QzNoWYF2e3djdmt628qf4CUPGrDkQD6EXobGtHhllxUlgiR3vzIGZna3mzMo88q9hRC87oTYmNJLRa6r77hxXzFFJPUgE/M61qu6eQlomkiY2BKMSDa9gyNdSBc9OpqTdr7SYcVNwJEaF2PgDkeMdLHv5fK9dETZ6le9QxjVELL5FcvG0WV+DKVLW8Mig5HtqRY+y4GpW501GnL2SWid/8HwYkggXNLJMOCvK0mcuDc9FW4+AsdDSDZWNeSJWkXKxGoHLle48rHl0Nx0ruK+So66Hkdtuh+eiNeoWSpxWxUAXPxr2FIf1AQnDrOHRaJcA2tcA27XHKthBUhGgSVdskAYq0bDUzEFaSRaG3O2na/S9EwJbnlxSPFBV9plW/K7AX+dDyRi1+ddU3RweGMalEVswAkZlUyGQDxCQkXzA9OQ6aWpZ9ou5cUMf33DIIwGUTRqLIyuwUSBBorBit7DUE31ApUSAmxC0v9uc2PE11z80XP4TyCgsSQFUc2YmyqPMkgetds3T2OMHhArWz2LSN7ztqxHl0HkoqqfZ9uiRIMVOtmF+Eh5pcWLsPfIJAHQE9TYWTfXFSiBkgHjayJqBYtpmuewu37ahI65sE9RU/KbjdqVSN5NsjE4rneKFjl7PKNC3wTUD+K56Co8M7ytwoBduTMRdY79/ebsvqbDmXsP7P5GtxmCILAJGTew6GQgW/aL/xVfcBseLDoAqgBRoALAUbnCNuGP1SZ4cambnVGmw90v2Fu0sCZjzPiYk3ZmPNmPU/9gBYACgto7U4mLWJBdYYmeRuitKyrEvxKpKbdgKm2ht152MWEANjZpTcxR97kW4jD3FP6itKMbspIZMOqE8UtJLNIbZ5VyFDxSOYMjxkDkMllAAoMVzIPFPVuFtM/YAJyJKyhg9ZVrhWK5y5cy16q1NIleKtaG6exZIzY+JWLEwSyaRxzxO57Krglj5L7X7a6vvKsZjEjZWTwkHmCfylCObXOhXXXSuRKK1SJYjxEUArckKLXT/aIO2ZCy6e9VNX0bpjzGnQaKxoa5sQ5bhqdVdcZvSCMqqGW2XxksrLyPO5cEdTz86a7F2irDIqhGXKcoN1KtfKyeXhYWsLEHyJpe0pgXOXkdQRyIOoI9KO2Jivx4fPiRn4FRIPkYj8zWdWhumOJ8LyD3ZZB6Zsy/8AKy0z3W2kWcx3Ngt/I5jYX/lb50g2ziMs+IH+8X5/d4b1NuPLmd3942H6V8P9Qx9ae1YEHRyOxeyeP95jDqp4xKZ1zKHMMTBrghhqzX58zprVI2hC8btDMuRxzF7izXsyt+ZTY2PkRoQQOiYyHKzkfmIe/mVC2+SD50o3qwoxGEL6caAFlPVo+cifIZv2eZosEzovA6pSrpmzC/5hp7LmGGbwp+hR6gWP1FPdg7MLzeBvMmynKRbSx5/Wx51XopAr6+ySTcalSdToNSCddORJroW6djlkGsSgniDlnOnL3QM127nyJABkmmvDxcK3bOw2VFQdAAPQWonH7IWRAsgDLmVsp5EowdbjqMyg28qkwguRTCeLMLa+hIPzGtQcc0QBUfebYMeKligmGjtYONJEbI5BRuniC6dbUx3L288eIfZeLkV5ohdJAf7aPmGI/K4Fsy+uoN603nVojHKLsEdSGNiQQQQraXsSLAm+ra20pLu/u7Hio5toyuY3WeV1lUkMoDEIwPlYcvgbjSlamcRAG175ZKbBfJR7fxiy7Xy8TXD4cyQjpLI5DFP1cJWt3LD4ESHYMrmRomiEfFkyXzs2Vmzi4FgNHHXtTvZW6sGJjxBNknLRhH/NmSJGzR66+y3LnY+irdXHSlBFFG0j6EgWAWyKniZiFGqHmfhUqefmOc05W+qDPAyRoDxdTQbqznnKo+EB/wA5azE7qy+xxr5uf4I0Qc+TddB61YMJvIvsMpWQFlKG2YMpsb9LfxcrEWvcXMTacaXZ2BJ59deiqOduw58+5pu5SwoqcfkHoqnNsiZRfiRkDneFh/ST/KoY8HiAPEsRv0DOhHl7Da+tXWHGRuwZ9APZTTQ+81uZ7DkPM6gtpYLa2FzYXsLnsPOu4yEJ3DaV35B9f0VBMEvWFv2tG30zA/Sh5pMvth0/XG6D+Zhb610IYaNvZIoXEYUjlUxKUq/gtOf8bjz91R9nY/hSrNEwPiRXym4dCwBDW5kAkg8wfIkHrO08FxsM8fUoQD2Yaqf5gDXLt6Nk2tIqZnVlk8K3ciNhIwFtT4VNdS2PjVdLgggi6kHQqdQR5Ea0tUEFwIVlQwGBhYXXF8u5Zs3CZV10vWT4dSfFRM04UVXH22JHYJqqmxfoXB1Vfet1PIHTUg2XTybSzZR4RSPF4Zpf7dvD/dqSEI7OdC/w0X+E0k2zv8q+DDASsNC97RA/qFy58l08xVVxeOlxJ/HkZl/u1vHF8Cqm7j9RNMR0735jRI1FfDBk43PQK17Q3wij/AwiiaRfDlQgRR/4kg8Kge6Lt5Uu2dAwdppn4k0ls7clAW+WONfyotzYczck6mgcHGFAVQFA5AAAD4AcqZw1ZQUzY89SshxLiklSMAyb9/FMg9ZUa15R1U3VJmjqILTCeGhSlW4KtmvyWoFSCta1aWuEgL2ZU2Ea8SX5qGj/AOExjH0UUZu6t8RDf++P/wBE16XYB7xP5TyD+ZUf/rNO9jEQXxEnswRSTN8bZEHr+IPSsbKLPIHUrbxOxMaeoCg21MXln4YLO88iLlUsfwxwy4A5hViLelebE2ksdgmgFgPgNKum4+7gWAYkgZ5Y0tbXwkBmf9UjfiN2uo/LcpN9N3LFp4RaRdWUf7QDmbe+Pry52ojJtiuuYn2GPFjBpbtCIKjq+XKVObOmdLdSy3Fx6i3O9D7l7eV0Ck063iwPFjyhQwN845Bh7pPYk6+QItrRTkbKAXNsNsTDZi5HEW/hJkurdb5AoAHSxLedWfZe0bEKNALAAaAAcgB0pc+6ckjk5yl+kYUAejA3PnpRDbtTwjMrs3ohB+KnKR6PUm2GVlG3RXDZaWN4yLe4dF/aR7HpceXWmkO0kLZG8DHkrWF/0nk/7Sa5om9zwMBKrL0vlfL63Gn1HnTiXe2CWPWUWtqodLH49frQnMvoiBysm8mJjSM57WIIIPIjsao26G0MQ8OJwyjNh5DIkbyarG5ZszRx5TxDchraKGvqOVJcRjYHWZWeZgoj4aLPMw8TNnbUta1l05a10vcTZOWMMOII1GWNXWBRbmSojUNzJ9rU31vS8rWuGE7FEb1SPA7KXDTwpNiQHRBIMojjKouaLiO87lFFpJAebNrYaGm8RRIcPNgi3Blcr7LTHUOc6KoNjmT2i2WxOh0sV9ouwsNLhJJMTErFI2Kvb8VLAnwMNeetuXlSfdje1JdnPiMPF4MFDdkdGiQssRuIpLkHKoYWtfxDUXBoeEXv1UlT9s4iQbQn4MUp1TMzsjNmKBiCc+RfazZQRbOfCOVTRcc65UU+9JIzt/KigD4Bqnjvckm7MzM7cizMbs1umvToLDpUymreKnsBcrHVPGZS4iIADbLP2WqNOBrMi98sI/q7t/SmDQyf6OaWVy8ssUrxXVFMcbKTGAFAAYjKxNr3IH5RSfbT/gOt9XGQa29uynXpoTr8OpApvtPbZkfJGM5sNBbhItiLBtMw872NvDexFVXF38sBjPE5rS/hfm1OKWc3GgyHnawQGHL2DJPNqAQc68iL9VosbQnHKdz+pISPogP1pJgsH+HleSQCFmjZVcrYR6DMyhSRkytfT2qZwkWspvlOU6kkGwOpOp0IPqKu4mslaHW1WSqZ6qmkczmEkEg62y8fZbYvGTtlN4mKsGUtGw8Sm4J8RB18vhYgGi9m71nDoVeLhDUhkJlgQnsos6JfW1rC51FC1lq6+jjf3L0PG6mM9qzh86IqTemOQZsVjoOH/dwuFL+RCu8j/pW1+RBpZtXarYkZI0MWGAsEIyPKBoMyj+zjt+Tmeth4TMMOt72F+9tfnWpQXy9bXPkOl+1DjomsN3G6an44+VuGNuHqb39ktGG6WqaLDUwXDVKmGpwhUTqhQwxUdCleJDRUUNQJslbl5UgFZUoSsoWJMYFXcdDalE7WpttKeq5isYDexBtzsQbfHtT4mwjNWDWYn5LJJ6DmxlOti7lYnGWcARRHUSODdh3jjFiw8yVHYmrV/wDynDRreQyyt1LOUX0WPL9SarZq8XsFewcOcRd2S57sjbkcbOs2bK7KwIsQGAynN2BAXXX2a23m3uWSP7th9QzK8rgEZ2XSONFIDZF01IBZtbDqz2hsXZjScFGZTexdXkyA3sbu5K6d+VbbmbjImJfEFuLGh/1ckEZrj+0IPa5A72zdqqzd77hXDWFrMJKt/wBkm8xVBs7FG0iAmK/5o+Zj82S/qtvdNXva+yhIt151ynb+75LCSMlXUhlZTZlYahlI5EVY92ftOCgQ7Q8DDTjqDw285FGsR89V815V6SMtzGiM1wIsVXds7AkwsrTxKchN3QDVT1ZQOann5fDk02TvTmSza6V0Jo4cSgeNldTydGDKfgy6VTdrbmx5yy3Qn8yEC/xUgqfleuslsLOXHM3CBj3oXMV/MpAOlueoPr5dQad4bF8Raq2192jHGZ0kZzHqylAPw/zm4OuX2vgp70x3bxNwAaOCHC4QzcHND7w7JuM/IAjMeyk2Zjboo8XwBqjbVwWSR0gdbhmVpFN0ZlOU6Ws/Ln9a7BtLBjJe1xbUdx2rkQw/DZ4v7tig/SLFPmhU1y5clauV0LMTErWPERvnCh9LNlOjKealW16A6X1Aroe6n2nLBEI5YpzbkOC5t5XGn1tVVWpAal/TByrm8VkaMwCrVvJv62MThwRPCDzkkZQ1uuWNCb/uI+BpQcZKyCOSaSRBbwM3guvIlFAU2IvqNDyoBDW+FWSVc8Qsh9l2inkzWNrgRpbL5lr+Vqm4QUzcUn1Qw+t4g4si+mQ8yUchqYN1OgGt+gHc1DhMLKxygJI3uo+WT48GYIw9Ca3khu6RSho1Zhn4iPGMi3ZhdwB4suTn+ejCtgLC9rr2F+9Ing1WJmxPYRcgX1HqMkm25G5yuyA8QKIo2W4JYgrnUAnQBSVALMzZbZUNPcDsvNdJHe62ZkUtGDmGjsw8cl7EXJt4SMq2sGOPwXGaGVLNwpg/SzKVaN7HlcByR+nzpftCFosXEIiVjkEkZsVCo/hdT4hbKcp8NwL9rknGySvqXZnM3+ei+qxQRUEXYbdrQPT7a/M0VNufAAJDAhsG5qDfNbVr+0dNCe571X4NlywZ5Ij+HxDGEbM0QKscqOx8UDZWQKRdLW72HQlmZL4bE5TdLrItwOgyuCNNSLMNDcctLqZ8dHHh8RDIGtOh1HsmRVyqrD+IAC/UqB117DK+B1w46ZeI2SNa6CspHSNYHAHMW2+4I67apZDLmF7EHkysLMjDmrDuPkQQRcEGtxUm2MC+HxGRrmyRBja5KuPw2NubK6yRdyMhpcdoXlEGV42a+rqBewvlQgkZyNbHUC5tyvs6atZI0YiA7S3f3eK+aV/CJYJHGMEx2xB1sgD1PUWIPgiySTlTp7TcwvkB1by6degJeHwwUWHr1JPUk9TQ0U49iFc9tDY2jU9cz63N+YGY9+9FxYBm/tHJ/hW6J62OZvVreVNYt1TSZCxyH1Pl9r2CxioOW4ze6NW/lFz9KMiwpPSj8Bs4KLKoA7AAD5CmUeDoL5rIsdHzBfNJ0wdSjD03+61G8NLmW6dFJgCXcGsosisrmJe5YXL5JVknijk/s3c5+mbKjMIyezEa9wpFdTwG7mGaNc0MTWsR+GmltRbT6VyDYXDmxAjlOmUuFuRdlKjMLdQrNY8xc12fY2HjiS6ySMLaBnzAfC4v8yaSnkL33Ww4dEI4APFNYLXqsb/45lhEaGzTOIgRzAKs7keeRGHxIpyceq3d2VFHNmYKo+JOgrmX2nfaZhCgiwrcadJFdZE/soytwbsf7S6s62Gni56UAWBzVgcxks2Hu+gezgH48qu0MAAsBXEl+1aYarFHm7+M/TN/nSfbG/mMxIyyTMEP5E8C+oX2vW9MvlbshNjO665vHvvg8NdXkDv/AHcdna/Ym+VfU38q5htvf8yt+FEsY6Eku3+Q+lVImtkjJ5UEyuRMDRqmMG8GIV88crxt1aNjET8THa/rT6DffaBABxmI/wCIx+p1qvYXC0ygTtUA0uKWlmtkE2l2ziJRlmnmcEWIaWTKQeYK3sRVz3P2lmRQT4kORvO3st6rb1vVEhSm+xsbwZVYnwtZH8gT4W9GPyY03G3DmkmTnHZx1Xbojni9K5VvThcmKzdJFI/fGb/VW/8Abrou72MzLlNVv7QdmnIXUXKESL55PaA+Klh61JnZcm52c2MtVPWpFFawrexGoIuD3B5GiY4qtGsWQe6y8w2C40sMB9mWSz+cSK0kg9VTL++rvjGu2VeQ0/8Ayqtsfw47D36idR8TCWH0RqtkC/ia96xP4geTUhmwAW//AA2xopMY1JN/JeNhLraRQy9iL28x2PmKkhx7QWzMWhJAuxJeMk2GZjq6X0ufELi5IJKuMWqhASQBoLkgC5NgNepJAqpbU2uuWWIIzBs0KsLFGlZcuQ2NwLtbMRbQi97Xq4w+N1hor24dnurJJGpOYUg2viVja9/HzGVDI6nWzhAD9RbnTDCYgKBmYAaC5IAJ9e9GwywtrmzjrkVpB6lAQPWmGtL8wmnuEYLXb9UBupvB97njw2IS8kaSgllYCSJkZdVcBiDcXBHU+V1OLc4eaXC2LlGuhJ14VsySM55ZfZLcyUJGtEb9by4eLCiMjKxdOExMYKuHH4i+LMLC9yByuDztQ+ED5i7+IuB43lzuUUeGxy6gXPX8xN9aPMWiLPM3uD91VcPpHQzuwHsm9wb3z0+2+3VIcDvcMZOnFlMjyZ1TJJIrxxIrsJH4eVc1wNGuTm6cjNimOJ2fKWYZoRKeVmeXDliJH08OYpfKPe520rbaWOgixAigjT73IuVSqAZVc3LOR0AXNbmbedRS4PgrLhYybyRwwgnmWmMiOx88uZz8DXDKZHtwg3NrXz3tf7JnBHTxua4iwDr2yAyv7+qsGGUZVyiwsLACwAtoAOlN8BhqVtiVQhQCzkXWNbZrcrm+ir/ExA+J0o6Ceca3hH8GV2t5cTOL/wAg+Fa6prooey52a+RcM4LVVxMzGdnqcr+F9VYsPDRax1RNr70ygFY5FEoByRQqJGZ7eEOXvZb2vovXWrjHtFWRXUghlVgRexDAEEX15GkY6hs5ODZaKegfQsaZQBfz0RElhS7Ez15iMbSyfE001pVJUVTdAt2n1rKAMtZRMKreeuGviWBDKSCDcEGxB7gjlVz3a+0iOBP9YSeWQC1+IGU/AMwCX8gf8qqK4O9Tpsy/SqYF11t21DYxZeb773S7RmV3UJGgIjjBuFB5kn8zGw1sOQ0FVv7sati7E8qMi2D5UVrHlcdxJjVSVwLHpU8eyGNXuHYA7UUuxrdPpR207jqlX8YbsqJHsPvRSbKt0q5f6LHaoZNn0UUyXPEy/dVtMJbpUyYfyps2EtUfAo7YbLhqMSGSKjIdnO6M4jdo1uruFLKLDxA21NgdbXt1tW0cFdH+zyMPgIByOQ3/AF52zn4581emcYgLDVMUkQnJudOiS7j7YOiMbslhf3kPsP53AsfMGrrt3D54sw6VRt5djNg8UJoR4CbhRyuxu8PkGIzJ0DDLoLA3TYG00xEHhNwRpQSQbOCs2E5sdqPl/P3XN4cLw3eHopzJ/hsTlH7SGX4KO9FrHR28uC4cmcDVCdOpQ2zqO50DDzUDrUSLcXGoOoPQg8iKtIHYm26LKcUiMUuIaOz890HiyUCzqCWgdZgBzYJcOo8zGXHrVrGIBZZEN1YBlYcirC4I+IIpLhcLLKX4MYYRkBiXVLsVDZFuNSFZSb2HiGtBbJ2gMO5wkwMaZ7RFxlMLN4vu8nQA3zI18pBsCbCs1x+mE1pY8y3Iju/Zab8NVEkLeVMLNdm0/p57K77U2keGiKqniZh475TlAOTTqRc/BG0NVeLAl2eEKyRyXYg3cq+l8kuosdGBPiBB0FxZrtKZVgPFXMt1Fr28RYBTmuMlmIOa4tzoPAY5YzZ5B0Ni+dlXl43sNL9WHqazjHlzQtvEwAn55LaPYmUTSTjiZFChnuxyWDyuobRWIY3y6fhj4BnvFtFxGqIbZnVS3OwZgt1HInXS+n9CfDIZYWjfwsVZCwsQbgjOo9b2Pw86rO3lLwmKQFI1GUTKrMj5LAEnUxqCBfNoSLBiL3bcLtyUAbOz128VWN/tmKcBxIlLBJUeWW9y2jR2zHV7Fxy8K8h1Ao+zNr45UZcM02RVBYKpYKnQ6g5RofrXZdl46DFYdoiyEZTHKispyaWNrdOoPLlROExGHhP+sreaMEqV0DJa2b/DOhPunTpei0cgLTE8ZjqlnQY34muN+7+Vyr7MyZMc80pLMIycxJJJYjUk+QPzq8bLwUuKxzulliQsvFNicwHDPDS1mIAcXOg4jaNyqtbr4IviZpYTkSbEFUYD8iLI75OlgcgB5DsbWrpuzo0gjyIAABYDyH/n1qMsmCoxt2HovRUomhMcmYJIPf8At915iVhwkbMOgLOxOZ2IHNmOrN0HoB2qvyYxhxYv9tLYhdbBnjUM1wNI10W/+7PUgVrtTGGXELF+SPLLL5te8UfzGc/pXvRX3urCjoxPGZJNyPQe6zPG+PO4dUCnpgDhaQegJ00/4jbvUeH2Xmf8cARBSOEk0hRiSNStlAUAEZeRzajTV8cdpYchoAOVqS/eK3je9XUMEcLbMCwlZxSqrX45jc92QHgNExfE3rUKTXkEN6Z4XCXohcAgshc85oMYSsqxJs7SsoPNCfHD3dFxLD7K8qYw7Jp1FghRceFqbKcBJy1xKUR7N8qJTZ4pqmG8qnXBUwI2hK82R+iULg62+7U6XA1scHU7tCIIpDqq++GFCzYYVYJ8IKWzRURoBXLuYc0jmwwof7uO1OJYqijwrPfhxySZTZskbOFNr2JAtexBtz1GlTOFgu4p+Evk7LASe5ApDTbdbbH3OXhyaQyPmR+iSOfFG3YM3iB7sR2oQSqGyMcre44KP/I4B+lENACCrAEEWIIuCD0IPMUOSJszLApiCskpJbkeIOS6LtbZqYmEggEEWIrnKPJszEXe5gdrF+iseRftc9eRNjoSabbA26+E8DEvB0GrPEPLq6eXtDpcaCybQVJ47qFZWHKwZWUjkRyIIqnex8LrH+VrYKiKqbjjPuFW9vbQSQCQGq3gtporGNjlWzOhPLKLl1HkLEjyuOlWFdlvCCsLZY/7sxRyAG2XRiM1spI1J00vbShot2mlEaSFmSJsyKVjCKbk6ALe1ze1+gHKisqSw3AUKqjZUsLH/wAJxuqhEQUizNmkcdmkObKf0rlX9lL98MOpngzKG4qzQyKRcNGiiRcw65Wvb/FNPJsbFhIwXJLNfKijNI7Doi9fMmwHUiqicXI03GxIsSuSJQ2cRqzZilwAWc2W565BbQGhxXL8Z0vmdvhQ65zWQGFmbiLNA18vDXyyXkWCmiGXDz/h2twZ040YHuq1w6jyuRU2DOIQFViwaqeeQSqD3ugFj86l/wBJwi+aWMW5guoItzuCbivV2qh9jO/mkUrr/MqkfWizUVC44ngDzt+qz9PxXjAHLjxG3/W5+ygGHkVgISisBmZI0MaFOXDzMzFc1jaxUDLe2gqy7L2qsij3fZsRYqRoUZfykcrUnw2PRyQp8QsWRlZHA6Eo4DAedqGxqMjceAjPpnQmyTAaAMfyuByf0NxyTrOHsfGHwaj0KtuEfiSWCcw8QBsdyLFp8LDL7eqsGO3Rjl8YUZujDR181kHiX0NKJNgYmKMxyLDiYwfAswClVsLZXCsB2tl6aEDwhhu3vMs3sE3U2dG0dGBsQw+IOo0NtDTXeDaAyc7AC5PYDmazps1p2I2X0XDzHDQg7joqpgoXz8R1QLEvDWKInJErZWYi6jO1ghNgoC8rkm+m05zCY8YfGsqNGFHvN+LDYjSxCEFj3BvbQOt3MOWAuLFyXYdi5vb0Fh+2o/tJw+XDxxxqWZpogqgC9wGbT9qn0qEPbdnpex+fVLTyujYeXqLkeOyqGGmKg5jdmJd27u3MjsBoAOgUCio8RelRw8kbBZkZGNso0bPc2ATITmNzaw115aimEitALzpkAF2vJEXUe88asSotr38q1UcrABYi2y+Xz8PqpHvc5ji7U5eaYwkmmuEw1R7PwBNj8qfYfDhedMvkDQqWNmI3W2DwVOsNEqjWlYxwA0qNseTSL5S7RWMc8cOmZVg+/LWVXuMayh2R/wC5PSmPCUXFg6MjgohIquzIquGi3KFjwtTrh6JWOtrUEvKtWUzWobg1DKooqR6W4vEWqbAShzObGELi5KVS1PNJehXp9jbBUD5OY66hdatH2e41DC+G5SQySFgebJNK8iSjuCGy37oRVYIqJoDnWWN2jlS+SVLZgDzUg3DqbaqwIP1oNVAZWWGoVvwuubSS3focj3K/7c2GsgsVDDsQGHyOlVWTc5QfCmX/AA3kjHyjYD6UTht9sUoyywwTfxrI8BPmYykgB+DV7LvbiG9mGKPzaR5v+UJH/WqoU8wOQWqfxKiLbueLfNkJDuKCfE0luxmlI+RarRsjZCwoI09kch0HkB0Hl51XsPtvEmSNC0bZ2C5REykjmxB4htlW51B5eYq3RJZbmhyte02fqmaSaGZmOHTwstjhV7VFigqITy0pHtLe0QMQ4NvKqztLfl8Wxw+FXKcpLPJayqCBcKpJY3I00+NDAJNgjySNjaXuNgFCmJzzzsTmIZVzHmPArFB2UZhp3JPMk1IXvoeR5g9fiKjweDWKPICTqSzH2mZjdmbzJqN5wOdWzDgYGlfPaqUVE7pG6E5KQYdByzL5LJIg9AjAVG6INc0gPfjz3/8AnSnaO3VXrVel3heZ+FApdj0UXJ/7DzpKWSEZ4R6BWdLFXy2DJH/+j7q24ja6AhZnLKp8MunGgJ0zBgPGnvAgm3PNyrTFTT8UwookYKGzIRkKn2SST4L20U69sw1qvYndTFcMO8iKxZFEYuxu7BQMw06368jXSt2t30hiWNRZV5nqzW1ZvM29NByAqkkrAw/6G+23j81W4g4K6pYBxAXLbWd+a3Q9fPMKLYGxVhVXcAyKpu9uZdmd7dhmdvnUe0sRxpOHzUWL/DmE9evkD3FFbfx+W0UPtMDrzCgc3YdQLgAdSR5kD7G2f8edyTqSTzYnqaqJHEm5Oa0rnNjbgYLZW8ArRu/h9cxpPvFPxcZGg1EYaQ/qb8JPoZvlTmXHLh4SzEAAEknkABcmqHNtFi7a5ZZQzkaZow2SGFWHS3EDHzDVJo7IYECIXfjOyYzYkX4w52ZYW/u4icryrf8APKVIB6It+pBVYqeR1MUeVEYEM2YlgG9ohbasb+0Tz1N6jxc+bKF0U2ZR2jACxr6IE+tDNISwiUkFtWYc1QEZiOxNwo8zfpXTikeGt8vdMSSR0kDppjtcn9B9k42VKIZ444tAyPxIx7IRQMkmXkpzWW/XMedtHr4y9IMJEiX4ahcxux5liORZjqx+Jo5Gq8hjLGBpN18c4rXtr6p00bMDTbLw3NtyjhNeiIaCjo6EUdVZFkQKyvQte1xSR6pW4FYTWherS11f5NW+atHkqNpKheSphiBJPZeTy0pxUlzRszUulGtORNsqCrmLskLIaGY0U61Ay0wl2FRCtwK2C1uq1y6kXKN3CjMxAA6k2HzNZG0jnLDGTf8AO90Qedj429Ft5ipEcRzRzMpZFDq1gWZC+W0qqNWtlKm2tpDbqC5w282BTUYiNm9xM0kl+3DQFr+lVtTUva7C0LScK4ZTVEfNkdfqNLeO/wBkdsDYQhBkc55WFmci1he+RF/It+mpPMkmoMbvSNRCjSAaZlKBSR7pdhmHmNOxNLdobVkxN1ymKD3CfxZfKTKbRp/CCSethdTERagR05f2pExXcbZTWhpADb0HcLIHa+OMwt9zlJ7tJh0X1ZZGPyU0u2Xsrg53fLne1wt8qKOSKTqdSSSeZ6CwFOpZrCk+Nxtqny2RG4VVLxSprW8t1gO7f1JWuNx4XlVT2tt619a32ptA61StoTkmkpZi42Ct+HcPac3KQ4iTESBFuS7BQO5JsB8zXXN2d2Uw0eRBdiPG/Vj5dlHQf51xvZ+OaGVZUtmRgwvqLjXUV1vZO/cCYczyTBpCmkKoQQ9vZykk8/zE2t2609cyR9mt03X0DhboYQ5x1Gngm+DwrSyo35Fmcj4Ro8QPq5Y/ALVpxgyRgCk+6CA4WB76cGI37koCT870027teMJ4iFVebE2HzpC1gfQK2xFzgdtSqwHvNLm9oFPjw8gyn4ZzL63p1Bj0jQuxAAGpJsB8TVR2pi2lIaOIWW9md3ikN/dKjMg5aHU21ApVLHK1uK+UDkEZ3f0lkPg+KAHzpfC05l1lR1PGaKNzrSB2e1z+31Tbbm33xUnCiuqIQXYjW41FwfzdQp5aMw0VSMpVHUDkUlUam5k8MqksdSSYjqdSbUGkoVQiDKo5AVqy5tD5dbEEG4II1BBAN68H2cLZAfLlZJ/GJX1bJ3f4NOTe7Q+dkbjpgjhibRhAb9AoAtbv8PhUmy8OReR9GexI91R7KfEAknzZqFw+z7spZnfL7AYjKtuRAUDUdCb26Wp3BAe1P0wF7he/EPHxWtEMNwzU33PsFNEKNiFQw4UmmMGFq5GixbXC62gSjolrSOK1FRJXUUDEVsFrKnCV5XEzy1sz1Ez14zVGTV2Gosk116zVoa2tXoSp6JY3coHShZoaZ8KtWw9SD7IMlOXBJHSoWjpxNg6DkwpFFEgKRdE9myByVsFqYwmsEdcLkO5WoWt7nvWE2qJ5KGXKNluXoeWavGkqB6E56K1nVQYqXSk2MJIp08N6HfZ96UeCVYQyNYqZjMGTQB3eLHlXQBsi/SjMNsPsKVMB1KtBxblizVzzD7lXp5gNyVFrrV7j2PlFyAK0ksOVKzuZELkpSfi9Q7K9knwGBmw6mOGcLHqVRouJkJ1IRs6m19bG9r1A2EObiTyNK45M1gF/w4x4U+PPzpnK1Byw351lKipe9xtkPqpni1ZNHypJTh6fP1QU2I7UC8Vzremv3T4VsuF+FBa62iE2ZrNEpTBeRouDA+VMo8LRcWGp2GJ0hzQpKpC4fCWo+KCpY4aMhw1X8MOEJAvdIclpBBRkcdSRwUQkNNJuOFRxx0THHWyRVOqV5PxxLUJXtSWrK8muWlhrBWVlXgVcthUi17WVEojVItbWrKyoFNNWjihpBXlZXAgy6IaQUJPyr2sorVUTboN6hasrK45LNWlZWVlQRVIBW6isrK6huReGUX5U8gQBdAPlXtZSc+isaAapbtI60mnr2srO1myUm/3ihzWpr2sqneuhR1ulZWV6PVdKIjFToKysq9p0u9F4cUfEKysqyTNPoiEFTpWVlcVoxSLUgrKyvJxi2rKysry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0" name="Picture 10" descr="http://t0.gstatic.com/images?q=tbn:ANd9GcTLJzXgvn81HcBJHr_fQiAmT3ElhX5AVx1Y0PorzaR_9z634ucq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2994901" cy="2928934"/>
          </a:xfrm>
          <a:prstGeom prst="rect">
            <a:avLst/>
          </a:prstGeom>
          <a:noFill/>
        </p:spPr>
      </p:pic>
      <p:pic>
        <p:nvPicPr>
          <p:cNvPr id="40972" name="Picture 12" descr="http://t1.gstatic.com/images?q=tbn:ANd9GcQhxy-ndM8ByxYjHOrqAsHLCh2sYGFCAfUJM-dAeiGUdEP2Lf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831105" cy="3000372"/>
          </a:xfrm>
          <a:prstGeom prst="rect">
            <a:avLst/>
          </a:prstGeom>
          <a:noFill/>
        </p:spPr>
      </p:pic>
      <p:pic>
        <p:nvPicPr>
          <p:cNvPr id="40974" name="Picture 14" descr="http://a-tv.by/wp-content/uploads/2012/08/%D0%BA%D0%B0%D1%80%D0%BE%D1%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89"/>
            <a:ext cx="3661138" cy="2928911"/>
          </a:xfrm>
          <a:prstGeom prst="rect">
            <a:avLst/>
          </a:prstGeom>
          <a:noFill/>
        </p:spPr>
      </p:pic>
      <p:pic>
        <p:nvPicPr>
          <p:cNvPr id="40976" name="Picture 16" descr="http://cs12979.userapi.com/u514801/video/l_291e97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929066"/>
            <a:ext cx="390524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klubkrik.ru/wp-content/uploads/2011/08/Mother_27s-Day-%D0%BA%D0%B0%D0%B4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5218000" cy="3300385"/>
          </a:xfrm>
          <a:prstGeom prst="rect">
            <a:avLst/>
          </a:prstGeom>
          <a:noFill/>
        </p:spPr>
      </p:pic>
      <p:pic>
        <p:nvPicPr>
          <p:cNvPr id="41988" name="Picture 4" descr="http://media9.fast-torrent.ru/media/files/s1/yd/cl/shkala-agressii-scene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643446"/>
            <a:ext cx="5244996" cy="2214554"/>
          </a:xfrm>
          <a:prstGeom prst="rect">
            <a:avLst/>
          </a:prstGeom>
          <a:noFill/>
        </p:spPr>
      </p:pic>
      <p:pic>
        <p:nvPicPr>
          <p:cNvPr id="41990" name="Picture 6" descr="Шкала агрессии / The Aggression Scale (2012) HDRip / HDRip-AV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42852"/>
            <a:ext cx="3810000" cy="1600200"/>
          </a:xfrm>
          <a:prstGeom prst="rect">
            <a:avLst/>
          </a:prstGeom>
          <a:noFill/>
        </p:spPr>
      </p:pic>
      <p:pic>
        <p:nvPicPr>
          <p:cNvPr id="41992" name="Picture 8" descr="http://t3.gstatic.com/images?q=tbn:ANd9GcSjWsSZmyV_PGOfNFpXJZBtOukFr-SFkYLyz-NB3jc7i9SWyQCQjvnFlYu9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000240"/>
            <a:ext cx="3324231" cy="2489966"/>
          </a:xfrm>
          <a:prstGeom prst="rect">
            <a:avLst/>
          </a:prstGeom>
          <a:noFill/>
        </p:spPr>
      </p:pic>
      <p:pic>
        <p:nvPicPr>
          <p:cNvPr id="41996" name="Picture 12" descr="http://filmin.ru/data/screen/or/21570-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37566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Что за чудо - агрегат?</a:t>
            </a:r>
          </a:p>
          <a:p>
            <a:r>
              <a:rPr lang="ru-RU" dirty="0" smtClean="0"/>
              <a:t>Может делать все подряд</a:t>
            </a:r>
          </a:p>
          <a:p>
            <a:r>
              <a:rPr lang="ru-RU" dirty="0" smtClean="0"/>
              <a:t>Петь , играть, читать, считать.</a:t>
            </a:r>
          </a:p>
          <a:p>
            <a:r>
              <a:rPr lang="ru-RU" dirty="0" smtClean="0"/>
              <a:t>Самым лучшим другом стать.</a:t>
            </a:r>
          </a:p>
          <a:p>
            <a:r>
              <a:rPr lang="ru-RU" dirty="0" smtClean="0"/>
              <a:t>На нем информацию можно читать,</a:t>
            </a:r>
          </a:p>
          <a:p>
            <a:r>
              <a:rPr lang="ru-RU" dirty="0" smtClean="0"/>
              <a:t>Картинки смотреть и в игры играть.</a:t>
            </a:r>
            <a:endParaRPr lang="ru-RU" dirty="0"/>
          </a:p>
        </p:txBody>
      </p:sp>
      <p:pic>
        <p:nvPicPr>
          <p:cNvPr id="6146" name="Picture 2" descr="Цель. Исследование влияния компьютера на организм подростка.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2857488" y="214290"/>
            <a:ext cx="514357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работа за компьютером способна сформировать положительные личностные черты, такие, как: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› </a:t>
            </a:r>
            <a:r>
              <a:rPr lang="ru-RU" dirty="0" smtClean="0"/>
              <a:t>точность;</a:t>
            </a:r>
          </a:p>
          <a:p>
            <a:r>
              <a:rPr lang="ru-RU" b="1" dirty="0" smtClean="0"/>
              <a:t>› </a:t>
            </a:r>
            <a:r>
              <a:rPr lang="ru-RU" dirty="0" smtClean="0"/>
              <a:t>правильность;</a:t>
            </a:r>
          </a:p>
          <a:p>
            <a:r>
              <a:rPr lang="ru-RU" b="1" dirty="0" smtClean="0"/>
              <a:t>› </a:t>
            </a:r>
            <a:r>
              <a:rPr lang="ru-RU" dirty="0" smtClean="0"/>
              <a:t>пунктуальность;</a:t>
            </a:r>
          </a:p>
          <a:p>
            <a:r>
              <a:rPr lang="ru-RU" b="1" dirty="0" smtClean="0"/>
              <a:t>› </a:t>
            </a:r>
            <a:r>
              <a:rPr lang="ru-RU" dirty="0" smtClean="0"/>
              <a:t>деловая активность;</a:t>
            </a:r>
          </a:p>
          <a:p>
            <a:r>
              <a:rPr lang="ru-RU" b="1" dirty="0" smtClean="0"/>
              <a:t>› </a:t>
            </a:r>
            <a:r>
              <a:rPr lang="ru-RU" dirty="0" smtClean="0"/>
              <a:t>аккуратность;</a:t>
            </a:r>
          </a:p>
          <a:p>
            <a:r>
              <a:rPr lang="ru-RU" b="1" dirty="0" smtClean="0"/>
              <a:t>› </a:t>
            </a:r>
            <a:r>
              <a:rPr lang="ru-RU" dirty="0" smtClean="0"/>
              <a:t>твердость;</a:t>
            </a:r>
          </a:p>
          <a:p>
            <a:r>
              <a:rPr lang="ru-RU" b="1" dirty="0" smtClean="0"/>
              <a:t>› </a:t>
            </a:r>
            <a:r>
              <a:rPr lang="ru-RU" dirty="0" smtClean="0"/>
              <a:t>уверенность в себе и другие. </a:t>
            </a:r>
            <a:endParaRPr lang="ru-RU" dirty="0"/>
          </a:p>
        </p:txBody>
      </p:sp>
      <p:pic>
        <p:nvPicPr>
          <p:cNvPr id="4" name="Рисунок 3" descr="Психологи доказали, что у неокрепшей детской психики компьютерные игры очень быстро вызывают зависимост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41433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Позитивные стороны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91600" cy="5643602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err="1" smtClean="0"/>
              <a:t>Мультимедийные</a:t>
            </a:r>
            <a:r>
              <a:rPr lang="ru-RU" sz="2000" dirty="0" smtClean="0"/>
              <a:t> </a:t>
            </a:r>
            <a:r>
              <a:rPr lang="ru-RU" sz="2000" dirty="0"/>
              <a:t>игры имеют позитивный развивающий и обучающий эффект, повышают результаты тестов интеллекта </a:t>
            </a:r>
          </a:p>
          <a:p>
            <a:pPr fontAlgn="base"/>
            <a:r>
              <a:rPr lang="ru-RU" sz="2000" dirty="0" smtClean="0"/>
              <a:t>Компьютерные </a:t>
            </a:r>
            <a:r>
              <a:rPr lang="ru-RU" sz="2000" dirty="0"/>
              <a:t>игры обучают действовать с помощью проб и ошибок, искать новые пути.</a:t>
            </a:r>
          </a:p>
          <a:p>
            <a:pPr fontAlgn="base"/>
            <a:r>
              <a:rPr lang="ru-RU" sz="2000" dirty="0" smtClean="0"/>
              <a:t> </a:t>
            </a:r>
            <a:r>
              <a:rPr lang="ru-RU" sz="2000" dirty="0"/>
              <a:t>Игры способствуют развитию концентрации и переключения внимания.</a:t>
            </a:r>
          </a:p>
          <a:p>
            <a:pPr fontAlgn="base"/>
            <a:r>
              <a:rPr lang="ru-RU" sz="2000" dirty="0" smtClean="0"/>
              <a:t>Компьютерные </a:t>
            </a:r>
            <a:r>
              <a:rPr lang="ru-RU" sz="2000" dirty="0"/>
              <a:t>игры способствуют повышению интереса к чтению: </a:t>
            </a:r>
          </a:p>
          <a:p>
            <a:pPr fontAlgn="base"/>
            <a:r>
              <a:rPr lang="ru-RU" sz="2000" dirty="0" smtClean="0"/>
              <a:t> </a:t>
            </a:r>
            <a:r>
              <a:rPr lang="ru-RU" sz="2000" dirty="0"/>
              <a:t>Компьютерные игры развивают ловкость, усидчивость и настойчивость</a:t>
            </a:r>
          </a:p>
          <a:p>
            <a:pPr fontAlgn="base"/>
            <a:r>
              <a:rPr lang="ru-RU" sz="2000" dirty="0" smtClean="0"/>
              <a:t> </a:t>
            </a:r>
            <a:r>
              <a:rPr lang="ru-RU" sz="2000" dirty="0"/>
              <a:t>Игры обучают принципиально иному взаимодействию с техникой. </a:t>
            </a:r>
          </a:p>
          <a:p>
            <a:pPr fontAlgn="base"/>
            <a:r>
              <a:rPr lang="ru-RU" sz="2000" dirty="0" smtClean="0"/>
              <a:t> </a:t>
            </a:r>
            <a:r>
              <a:rPr lang="ru-RU" sz="2000" dirty="0"/>
              <a:t>Игра позволяет детям экспериментировать в различных сферах социума.</a:t>
            </a:r>
          </a:p>
          <a:p>
            <a:pPr fontAlgn="base"/>
            <a:r>
              <a:rPr lang="ru-RU" sz="2000" dirty="0" smtClean="0"/>
              <a:t> </a:t>
            </a:r>
            <a:r>
              <a:rPr lang="ru-RU" sz="2000" dirty="0"/>
              <a:t>Компьютерные игры, как уже отмечалось, могут быть эффективно использованы для проведения игровой психотерапии, в том числе психотерапии эмоциональных и даже психомоторных проблем: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1147</TotalTime>
  <Words>554</Words>
  <Application>Microsoft Office PowerPoint</Application>
  <PresentationFormat>Экран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Влияние  СМИ  и  компьтера  на  здоровье подростков</vt:lpstr>
      <vt:lpstr>СМИ</vt:lpstr>
      <vt:lpstr>Слайд 3</vt:lpstr>
      <vt:lpstr>Слайд 4</vt:lpstr>
      <vt:lpstr>Слайд 5</vt:lpstr>
      <vt:lpstr>Слайд 6</vt:lpstr>
      <vt:lpstr>Слайд 7</vt:lpstr>
      <vt:lpstr>работа за компьютером способна сформировать положительные личностные черты, такие, как:</vt:lpstr>
      <vt:lpstr>Позитивные стороны </vt:lpstr>
      <vt:lpstr>Страдает физическое здоровье </vt:lpstr>
      <vt:lpstr>Слайд 11</vt:lpstr>
      <vt:lpstr>Слайд 12</vt:lpstr>
      <vt:lpstr>Влияние на душевное здоровье</vt:lpstr>
      <vt:lpstr>Слайд 14</vt:lpstr>
      <vt:lpstr>Основные 5 типов Интернет-зависимости</vt:lpstr>
      <vt:lpstr>Слайд 16</vt:lpstr>
      <vt:lpstr>Признаки зависимости </vt:lpstr>
      <vt:lpstr>Слайд 18</vt:lpstr>
      <vt:lpstr>Слайд 19</vt:lpstr>
      <vt:lpstr>Слайд 20</vt:lpstr>
      <vt:lpstr>Слайд 21</vt:lpstr>
      <vt:lpstr>Слайд 22</vt:lpstr>
      <vt:lpstr>   Умные пользуются компьютером, чтобы сберечь время, а дурные, чтобы потратить его на игры   </vt:lpstr>
      <vt:lpstr>Выводы:</vt:lpstr>
      <vt:lpstr>Итоговые рекомендации для правильного применения игровых программ с целью воспитания и развития школьника: 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</cp:revision>
  <dcterms:created xsi:type="dcterms:W3CDTF">2013-01-21T09:53:20Z</dcterms:created>
  <dcterms:modified xsi:type="dcterms:W3CDTF">2013-01-24T05:22:27Z</dcterms:modified>
</cp:coreProperties>
</file>