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8"/>
  </p:notesMasterIdLst>
  <p:sldIdLst>
    <p:sldId id="291" r:id="rId2"/>
    <p:sldId id="295" r:id="rId3"/>
    <p:sldId id="296" r:id="rId4"/>
    <p:sldId id="297" r:id="rId5"/>
    <p:sldId id="257" r:id="rId6"/>
    <p:sldId id="292" r:id="rId7"/>
    <p:sldId id="300" r:id="rId8"/>
    <p:sldId id="262" r:id="rId9"/>
    <p:sldId id="263" r:id="rId10"/>
    <p:sldId id="264" r:id="rId11"/>
    <p:sldId id="265" r:id="rId12"/>
    <p:sldId id="268" r:id="rId13"/>
    <p:sldId id="269" r:id="rId14"/>
    <p:sldId id="293" r:id="rId15"/>
    <p:sldId id="274" r:id="rId16"/>
    <p:sldId id="276" r:id="rId17"/>
    <p:sldId id="277" r:id="rId18"/>
    <p:sldId id="280" r:id="rId19"/>
    <p:sldId id="289" r:id="rId20"/>
    <p:sldId id="281" r:id="rId21"/>
    <p:sldId id="279" r:id="rId22"/>
    <p:sldId id="283" r:id="rId23"/>
    <p:sldId id="301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000066"/>
    <a:srgbClr val="663300"/>
    <a:srgbClr val="CC9900"/>
    <a:srgbClr val="800000"/>
    <a:srgbClr val="0033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77005" autoAdjust="0"/>
  </p:normalViewPr>
  <p:slideViewPr>
    <p:cSldViewPr>
      <p:cViewPr varScale="1">
        <p:scale>
          <a:sx n="42" d="100"/>
          <a:sy n="4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D51C3AE1-1F83-43C0-A547-3A5C092C4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1920A-AD79-4442-B9BD-4DCD36AAA293}" type="slidenum">
              <a:rPr lang="ru-RU"/>
              <a:pPr/>
              <a:t>14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Цитоплазма представляет собой водянистое вещество – </a:t>
            </a:r>
            <a:r>
              <a:rPr lang="ru-RU" b="1" i="1" smtClean="0"/>
              <a:t>цитозоль</a:t>
            </a:r>
            <a:r>
              <a:rPr lang="ru-RU" smtClean="0"/>
              <a:t> (90 % воды), в котором располагаются различные </a:t>
            </a:r>
            <a:r>
              <a:rPr lang="ru-RU" b="1" i="1" smtClean="0"/>
              <a:t>органеллы</a:t>
            </a:r>
            <a:r>
              <a:rPr lang="ru-RU" smtClean="0"/>
              <a:t>, а также питательные вещества (в виде истинных и коллоидных растворов) и нерастворимые отходы метаболических процессов. В цитозоле протекает гликолиз, синтез жирных кислот, нуклеотидов и других веществ. Цитоплазма является динамической структурой. Органеллы движутся, а иногда заметен и </a:t>
            </a:r>
            <a:r>
              <a:rPr lang="ru-RU" b="1" i="1" smtClean="0"/>
              <a:t>циклоз</a:t>
            </a:r>
            <a:r>
              <a:rPr lang="ru-RU" smtClean="0"/>
              <a:t> – активное движение, в которое вовлекается вся протоплазма.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7B1A-653F-44AE-ABE0-F535DDDBF297}" type="slidenum">
              <a:rPr lang="ru-RU"/>
              <a:pPr/>
              <a:t>26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Совокупность хромосом, содержащихся в хроматине, называют </a:t>
            </a:r>
            <a:r>
              <a:rPr lang="ru-RU" b="1" i="1" smtClean="0"/>
              <a:t>хромосомным набором</a:t>
            </a:r>
            <a:r>
              <a:rPr lang="ru-RU" smtClean="0"/>
              <a:t>. Число хромосом в соматических клетках </a:t>
            </a:r>
            <a:r>
              <a:rPr lang="ru-RU" b="1" i="1" smtClean="0"/>
              <a:t>диплоидное</a:t>
            </a:r>
            <a:r>
              <a:rPr lang="ru-RU" smtClean="0"/>
              <a:t> (2</a:t>
            </a:r>
            <a:r>
              <a:rPr lang="ru-RU" i="1" smtClean="0"/>
              <a:t>n</a:t>
            </a:r>
            <a:r>
              <a:rPr lang="ru-RU" smtClean="0"/>
              <a:t>), в отличие от половых клеток, имеющих </a:t>
            </a:r>
            <a:r>
              <a:rPr lang="ru-RU" b="1" i="1" smtClean="0"/>
              <a:t>гаплоидный</a:t>
            </a:r>
            <a:r>
              <a:rPr lang="ru-RU" smtClean="0"/>
              <a:t> набор хромосом (</a:t>
            </a:r>
            <a:r>
              <a:rPr lang="ru-RU" i="1" smtClean="0"/>
              <a:t>n</a:t>
            </a:r>
            <a:r>
              <a:rPr lang="ru-RU" smtClean="0"/>
              <a:t>).</a:t>
            </a:r>
          </a:p>
          <a:p>
            <a:pPr eaLnBrk="1" hangingPunct="1"/>
            <a:r>
              <a:rPr lang="ru-RU" smtClean="0"/>
              <a:t>Важнейшей функцией ядра является сохранение генетической информации. При делении клетки ядро также делится надвое, а находящаяся в нём ДНК копируется (реплицируется). Благодаря этому у всех дочерних клеток также имеются ядра.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CEF40-BA78-4C83-ADFD-D4CC1B4678E3}" type="slidenum">
              <a:rPr lang="ru-RU"/>
              <a:pPr/>
              <a:t>16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Внутренняя мембрана сложена в складки, называемые </a:t>
            </a:r>
            <a:r>
              <a:rPr lang="ru-RU" b="1" i="1" smtClean="0"/>
              <a:t>кристами</a:t>
            </a:r>
            <a:r>
              <a:rPr lang="ru-RU" smtClean="0"/>
              <a:t>. Возможно, митохондрии некогда были свободнодвижущимися бактериями, которые, случайно проникнув в клетку, вступили с хозяином в симбиоз. Важнейшей функцией митохондрий является синтез АТФ, происходящий за счёт окисления органических веществ.</a:t>
            </a:r>
          </a:p>
          <a:p>
            <a:pPr eaLnBrk="1" hangingPunct="1"/>
            <a:r>
              <a:rPr lang="ru-RU" b="1" i="1" smtClean="0"/>
              <a:t>Митохондрии</a:t>
            </a:r>
            <a:r>
              <a:rPr lang="ru-RU" smtClean="0"/>
              <a:t> иногда называют «клеточными электростанциями». Это спиральные, округлые, вытянутые или разветвлённые органеллы, длина которых изменяется в пределах 1,5–10 мкм, а ширина – 0,25–1 мкм. Митохондрии могут изменять свою форму и перемещаться в те области клетки, где потребность в них наиболее высока. В клетке содержится до тысячи митохондрий, причём это количество сильно зависит от активности клетки. Каждая митохондрия окружена двумя мембранами, внутри которых содержатся РНК, белки и митохондриальная ДНК, участвующая в синтезе митохондрий наряду с ядерной ДНК.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890DF-0BEF-46A1-B32E-1423EB8638D8}" type="slidenum">
              <a:rPr lang="ru-RU"/>
              <a:pPr/>
              <a:t>17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i="1" smtClean="0"/>
              <a:t>Эндоплазматическая сеть</a:t>
            </a:r>
            <a:r>
              <a:rPr lang="ru-RU" smtClean="0"/>
              <a:t> – это сеть мембран, пронизывающих цитоплазму эукариотических клеток. Её можно наблюдать только при помощи электронного микроскопа. Эндоплазматическая сеть связывает органеллы между собой, по ней происходит транспорт питательных веществ. Различают гладкую и шероховатую ЭПС. </a:t>
            </a:r>
            <a:r>
              <a:rPr lang="ru-RU" b="1" smtClean="0"/>
              <a:t>Гладкая </a:t>
            </a:r>
            <a:r>
              <a:rPr lang="ru-RU" smtClean="0"/>
              <a:t>ЭПС имеет вид трубочек, стенки которых представляют собой мембраны, сходные по своей структуре с плазматической мембраной. В ней осуществляется синтез липидов и углеводов.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F6D27-68DC-44A2-83DE-FC125113F060}" type="slidenum">
              <a:rPr lang="ru-RU"/>
              <a:pPr/>
              <a:t>18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400" b="1" smtClean="0"/>
              <a:t>Аппарат Гольджи</a:t>
            </a:r>
            <a:r>
              <a:rPr lang="ru-RU" sz="900" smtClean="0"/>
              <a:t> </a:t>
            </a:r>
            <a:r>
              <a:rPr lang="ru-RU" b="1" smtClean="0"/>
              <a:t>представляет собой стопку мембранных мешочков (цистерн) и связанную с ними систему пузырьков. На наружной, вогнутой стороне стопки из пузырьков (отпочковывающихся, по-видимому, от гладкой эндоплазматической сети) постоянно образуются новые цистерны, на внутренней стороне цистерны превращаются обратно в пузырьки. Основной функцией аппарата Гольджи является транспорт веществ в цитоплазму и внеклеточную среду, а также синтез жиров и углеводов, в частности, гликопротеина муцина, образующего слизь, а также воска, камеди и растительного клея. Аппарат Гольджи участвует в росте и обновлении плазматической мембраны и в формировании лизосом.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93464-BFC3-4000-BD61-2ADA1B444BB1}" type="slidenum">
              <a:rPr lang="ru-RU"/>
              <a:pPr/>
              <a:t>19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i="1" smtClean="0"/>
              <a:t>Пластиды</a:t>
            </a:r>
            <a:r>
              <a:rPr lang="ru-RU" smtClean="0"/>
              <a:t> – органеллы, свойственные только растительным клеткам. Они окружены двойной мембраной. Пластиды делятся на </a:t>
            </a:r>
            <a:r>
              <a:rPr lang="ru-RU" b="1" i="1" smtClean="0"/>
              <a:t>хлоропласты</a:t>
            </a:r>
            <a:r>
              <a:rPr lang="ru-RU" smtClean="0"/>
              <a:t>, осуществляющие фотосинтез, </a:t>
            </a:r>
            <a:r>
              <a:rPr lang="ru-RU" b="1" i="1" smtClean="0"/>
              <a:t>хромопласты</a:t>
            </a:r>
            <a:r>
              <a:rPr lang="ru-RU" smtClean="0"/>
              <a:t>, окрашивающие отдельные части растений в красные, оранжевые и жёлтые тона, и </a:t>
            </a:r>
            <a:r>
              <a:rPr lang="ru-RU" b="1" i="1" smtClean="0"/>
              <a:t>лейкопласты</a:t>
            </a:r>
            <a:r>
              <a:rPr lang="ru-RU" smtClean="0"/>
              <a:t>, приспособленные для хранения питательных веществ: белков (</a:t>
            </a:r>
            <a:r>
              <a:rPr lang="ru-RU" b="1" i="1" smtClean="0"/>
              <a:t>протеинопласты</a:t>
            </a:r>
            <a:r>
              <a:rPr lang="ru-RU" smtClean="0"/>
              <a:t>), жиров (</a:t>
            </a:r>
            <a:r>
              <a:rPr lang="ru-RU" b="1" i="1" smtClean="0"/>
              <a:t>липидопласты</a:t>
            </a:r>
            <a:r>
              <a:rPr lang="ru-RU" smtClean="0"/>
              <a:t>) и крахмала (</a:t>
            </a:r>
            <a:r>
              <a:rPr lang="ru-RU" b="1" i="1" smtClean="0"/>
              <a:t>амилопласты</a:t>
            </a:r>
            <a:r>
              <a:rPr lang="ru-RU" smtClean="0"/>
              <a:t>).</a:t>
            </a:r>
          </a:p>
          <a:p>
            <a:pPr eaLnBrk="1" hangingPunct="1"/>
            <a:r>
              <a:rPr lang="ru-RU" smtClean="0"/>
              <a:t>Пластиды обладают относительной автономией. Так же, как и митохондрии, образующиеся из предшествующих митохондрий, они рождаются только из родительских пластид. По-видимому, пластиды также произошли от симбиотических прокариот, поселившихся в клетках организма-хозяина миллиарды лет назад.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1A9BC-727A-4F03-B9E2-2C0F381DE22E}" type="slidenum">
              <a:rPr lang="ru-RU"/>
              <a:pPr/>
              <a:t>20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i="1" smtClean="0"/>
              <a:t>Лизосомы</a:t>
            </a:r>
            <a:r>
              <a:rPr lang="ru-RU" b="1" smtClean="0"/>
              <a:t> представляют собой мембранные мешочки, наполненные пищеварительными ферментами. Особенно много лизосом в животных клетках, здесь их размер составляет десятые доли микрометра. </a:t>
            </a:r>
          </a:p>
          <a:p>
            <a:pPr eaLnBrk="1" hangingPunct="1"/>
            <a:r>
              <a:rPr lang="ru-RU" sz="900" b="1" smtClean="0"/>
              <a:t>Лизосомы расщепляют питательные вещества, переваривают попавшие в клетку бактерии, выделяют ферменты, удаляют путём переваривания ненужные части клеток. Лизосомы также являются «средствами самоубийства» клетки: в некоторых случаях (например, при отмирании хвоста у головастика) содержимое лизосом выбрасывается в клетку, и она погибает</a:t>
            </a:r>
            <a:r>
              <a:rPr lang="ru-RU" sz="800" b="1" smtClean="0"/>
              <a:t>.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E1C65-7584-4CD7-ADF2-4680C78539B7}" type="slidenum">
              <a:rPr lang="ru-RU"/>
              <a:pPr/>
              <a:t>21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i="1" smtClean="0"/>
              <a:t>Рибосомы</a:t>
            </a:r>
            <a:r>
              <a:rPr lang="ru-RU" b="1" smtClean="0"/>
              <a:t> </a:t>
            </a:r>
            <a:r>
              <a:rPr lang="ru-RU" smtClean="0"/>
              <a:t>– мелкие (15–20 нм в диаметре) органеллы, состоящие из </a:t>
            </a:r>
          </a:p>
          <a:p>
            <a:pPr eaLnBrk="1" hangingPunct="1"/>
            <a:r>
              <a:rPr lang="ru-RU" smtClean="0"/>
              <a:t>    р-РНК и полипептидов. Важнейшая функция рибосом – синтез белка. Их количество в клетке весьма велико: тысячи и десятки тысяч. Рибосомы могут быть связаны с эндоплазматической сетью или находиться в свободном состоянии. В процессе синтеза обычно одновременно участвуют множество рибосом, объединённых в цепи, называемые </a:t>
            </a:r>
            <a:r>
              <a:rPr lang="ru-RU" b="1" i="1" smtClean="0"/>
              <a:t>полирибосомами</a:t>
            </a:r>
            <a:r>
              <a:rPr lang="ru-RU" b="1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16A07-26D3-4FB8-B86B-5B29F610171B}" type="slidenum">
              <a:rPr lang="ru-RU"/>
              <a:pPr/>
              <a:t>22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Почти во всех эукариотических клетках имеются полые цилиндрические органеллы диаметром около 25 нм, называющиеся </a:t>
            </a:r>
            <a:r>
              <a:rPr lang="ru-RU" b="1" i="1" smtClean="0"/>
              <a:t>микротрубочками</a:t>
            </a:r>
            <a:r>
              <a:rPr lang="ru-RU" b="1" smtClean="0"/>
              <a:t>. В длину они могут достигать нескольких микрометров. Стенки микротрубочек сложены из белка тубулина. </a:t>
            </a:r>
          </a:p>
          <a:p>
            <a:pPr eaLnBrk="1" hangingPunct="1"/>
            <a:r>
              <a:rPr lang="ru-RU" b="1" smtClean="0"/>
              <a:t>В клетках животных и низших растений встречаются </a:t>
            </a:r>
            <a:r>
              <a:rPr lang="ru-RU" b="1" i="1" smtClean="0"/>
              <a:t>центриоли</a:t>
            </a:r>
            <a:r>
              <a:rPr lang="ru-RU" b="1" smtClean="0"/>
              <a:t> – мелкие полые цилиндры длиной в десятые доли микрометра, построенные из 27 микротрубочек. Во время деления клетки они образуют веретено, вдоль которого выстраиваются хромосомы. Центриолям по структурам идентичны </a:t>
            </a:r>
            <a:r>
              <a:rPr lang="ru-RU" b="1" i="1" smtClean="0"/>
              <a:t>базальные тельца</a:t>
            </a:r>
            <a:r>
              <a:rPr lang="ru-RU" b="1" smtClean="0"/>
              <a:t>, содержащиеся в жгутиках и ресничках. Эти органеллы вызывают биение жгутиков. Другая функция микротрубочек – транспорт питательных веществ.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1ECF2-8AED-414F-8513-E2D8BF005133}" type="slidenum">
              <a:rPr lang="ru-RU"/>
              <a:pPr/>
              <a:t>25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Ядро отграничено от цитоплазмы </a:t>
            </a:r>
            <a:r>
              <a:rPr lang="ru-RU" b="1" i="1" smtClean="0"/>
              <a:t>ядерной оболочкой</a:t>
            </a:r>
            <a:r>
              <a:rPr lang="ru-RU" smtClean="0"/>
              <a:t>, которая состоит из двух мембран: наружной и внутренней, имеющих такое же строение, как и плазматическая мембрана. Между ними находится узкое пространство, заполненное полужидким веществом. Через множество пор в ядерной оболочке осуществляется обмен веществ между ядром и цитоплазмой (в частности, выход и-РНК в цитоплазму). Внешняя мембрана часто бывает усеяна рибосомами, синтезирующими белок.</a:t>
            </a:r>
          </a:p>
          <a:p>
            <a:pPr eaLnBrk="1" hangingPunct="1"/>
            <a:r>
              <a:rPr lang="ru-RU" smtClean="0"/>
              <a:t>Под ядерной оболочкой находится </a:t>
            </a:r>
            <a:r>
              <a:rPr lang="ru-RU" b="1" i="1" smtClean="0"/>
              <a:t>кариоплазма</a:t>
            </a:r>
            <a:r>
              <a:rPr lang="ru-RU" smtClean="0"/>
              <a:t> (ядерный сок), в которую поступают вещества из цитоплазмы. Кариоплазма содержит хроматин – вещество, несущее ДНК, и </a:t>
            </a:r>
            <a:r>
              <a:rPr lang="ru-RU" b="1" i="1" smtClean="0"/>
              <a:t>ядрышки</a:t>
            </a:r>
            <a:r>
              <a:rPr lang="ru-RU" smtClean="0"/>
              <a:t>. Ядрышко – это округлая структура внутри ядра, в которой происходит формирование рибосом.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12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7424F-8EA5-492B-B32D-0B65C872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3BDE-F3F6-4F17-AA03-225851EA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A051-B2F7-40A8-99F7-3CD0125C7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6FE1-ACDA-46C7-BD15-8D195597D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6AF77-8874-4CE9-91CD-819C22BC2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5BDA-A9A6-4F78-8E52-D25F94D07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5EFF-8C6A-41AC-BF36-E27A518C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60E1-A06D-4E3B-B4AE-181854B3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7C1B-EC38-4B3A-A1CE-3512712B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80C9-DCBD-403C-8F96-06EA402B6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C2E-A2E6-468F-BC94-D168C566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FFFB-4F0F-4210-977F-2533838C2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54A4-4FEB-46F2-A349-B6237808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DBEA8-9B27-4847-B560-3BFB323A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BE50-2101-464F-8576-BA8B1CC27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5110-23FD-4103-AA6C-813500633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98E24-0369-4A84-A400-310B973AE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4D84-6151-4DFA-B0FF-28143852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6072-8268-418E-9984-8C891E38B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01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01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02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02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2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02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B46E4AEB-CA37-442F-8B62-346DC8080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18" r:id="rId14"/>
    <p:sldLayoutId id="2147483717" r:id="rId15"/>
    <p:sldLayoutId id="2147483716" r:id="rId16"/>
    <p:sldLayoutId id="2147483715" r:id="rId17"/>
    <p:sldLayoutId id="2147483714" r:id="rId18"/>
    <p:sldLayoutId id="2147483713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slide" Target="slide10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E:\Documents%20and%20Settings\vala\&#1056;&#1072;&#1073;&#1086;&#1095;&#1080;&#1081;%20&#1089;&#1090;&#1086;&#1083;\&#1076;&#1083;&#1103;%20&#1082;&#1086;&#1085;&#1082;&#1091;&#1088;&#1089;&#1072;%20&#1048;&#1050;&#1058;&#1054;\&#1050;&#1086;&#1079;&#1083;&#1086;&#1074;&#1072;%20&#1042;.&#1052;\&#1055;&#1088;&#1080;&#1083;&#1086;&#1078;&#1077;&#1085;&#1080;&#1077;%202\&#1057;&#1090;&#1088;&#1086;&#1077;&#1085;&#1080;&#1077;%20&#1082;&#1083;&#1077;&#1090;&#1082;&#1080;\GBI_1D41_01Na.avi" TargetMode="Externa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60769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3" name="WordArt 11" descr="Коричневый мрамор"/>
          <p:cNvSpPr>
            <a:spLocks noChangeArrowheads="1" noChangeShapeType="1" noTextEdit="1"/>
          </p:cNvSpPr>
          <p:nvPr/>
        </p:nvSpPr>
        <p:spPr bwMode="auto">
          <a:xfrm rot="5400000">
            <a:off x="-2268537" y="3070225"/>
            <a:ext cx="6334125" cy="574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46"/>
              </a:avLst>
            </a:prstTxWarp>
          </a:bodyPr>
          <a:lstStyle/>
          <a:p>
            <a:pPr algn="ctr" fontAlgn="auto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Строение клетки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Диффузия, осмос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569325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диффузия</a:t>
            </a:r>
            <a:r>
              <a:rPr lang="ru-RU" sz="2800" smtClean="0"/>
              <a:t> обеспечивает перемещение маленьких, незаряженных молекул  по градиенту концентрации между молекулами липидов (газы, жирорастворимые молекулы проникают прямо через плазматическую мембрану);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при </a:t>
            </a:r>
            <a:r>
              <a:rPr lang="ru-RU" sz="2800" b="1" smtClean="0"/>
              <a:t>облегчённой диффузии</a:t>
            </a:r>
            <a:r>
              <a:rPr lang="ru-RU" sz="2800" smtClean="0"/>
              <a:t> растворимое в воде вещество (глюкоза, аминокислоты, нуклеотиды) проходит через мембрану по особому каналу, создаваемому белком-переносчиком; </a:t>
            </a:r>
            <a:endParaRPr lang="ru-RU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осмос</a:t>
            </a:r>
            <a:r>
              <a:rPr lang="ru-RU" sz="2800" b="1" smtClean="0">
                <a:effectLst/>
              </a:rPr>
              <a:t> </a:t>
            </a:r>
            <a:r>
              <a:rPr lang="ru-RU" sz="2800" smtClean="0"/>
              <a:t>(диффузия воды через полупроницаемые мембраны);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u="sng" smtClean="0">
                <a:solidFill>
                  <a:srgbClr val="800000"/>
                </a:solidFill>
                <a:effectLst/>
              </a:rPr>
              <a:t>Процессы не требуют дополнительной энергии.</a:t>
            </a:r>
          </a:p>
        </p:txBody>
      </p:sp>
      <p:sp>
        <p:nvSpPr>
          <p:cNvPr id="6452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381750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158163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b="1" smtClean="0">
                <a:effectLst/>
              </a:rPr>
              <a:t>активный транспорт</a:t>
            </a:r>
            <a:r>
              <a:rPr lang="ru-RU" smtClean="0"/>
              <a:t> - перенос молекул  </a:t>
            </a:r>
            <a:r>
              <a:rPr lang="en-US" smtClean="0"/>
              <a:t>Na</a:t>
            </a:r>
            <a:r>
              <a:rPr lang="en-US" smtClean="0">
                <a:cs typeface="Arial" charset="0"/>
              </a:rPr>
              <a:t>+</a:t>
            </a:r>
            <a:r>
              <a:rPr lang="en-US" smtClean="0"/>
              <a:t> </a:t>
            </a:r>
            <a:r>
              <a:rPr lang="ru-RU" smtClean="0"/>
              <a:t>и </a:t>
            </a:r>
            <a:r>
              <a:rPr lang="en-US" smtClean="0"/>
              <a:t>K+, H+ </a:t>
            </a:r>
            <a:r>
              <a:rPr lang="ru-RU" smtClean="0"/>
              <a:t>из области с меньшей концентрацией в область с большей (против градиента концентраций</a:t>
            </a:r>
            <a:r>
              <a:rPr lang="en-US" smtClean="0"/>
              <a:t>) </a:t>
            </a:r>
            <a:r>
              <a:rPr lang="ru-RU" smtClean="0"/>
              <a:t>посредством специальных транспортных белков.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  <a:r>
              <a:rPr lang="ru-RU" sz="2800" b="1" u="sng" smtClean="0">
                <a:solidFill>
                  <a:srgbClr val="800000"/>
                </a:solidFill>
                <a:effectLst/>
              </a:rPr>
              <a:t>Процесс требует затраты энергии АТФ</a:t>
            </a:r>
          </a:p>
          <a:p>
            <a:pPr eaLnBrk="1" hangingPunct="1">
              <a:defRPr/>
            </a:pPr>
            <a:endParaRPr lang="ru-RU" b="1" u="sng" smtClean="0">
              <a:solidFill>
                <a:srgbClr val="8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Активный транспорт</a:t>
            </a:r>
            <a:endParaRPr lang="ru-RU" b="1" smtClean="0">
              <a:solidFill>
                <a:srgbClr val="663300"/>
              </a:solidFill>
              <a:effectLst/>
            </a:endParaRPr>
          </a:p>
        </p:txBody>
      </p:sp>
      <p:sp>
        <p:nvSpPr>
          <p:cNvPr id="6759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647700" cy="5032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Натрий-калиевый насос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Обмен осуществляется при помощи специальных белков, образующих в мембране так называемые каналы. На рисунке показана работа такого канала (насоса), обеспечивающего движение ионов натрия и калия через клеточную мембрану. </a:t>
            </a:r>
          </a:p>
        </p:txBody>
      </p:sp>
      <p:sp>
        <p:nvSpPr>
          <p:cNvPr id="7271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61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1038" y="1857375"/>
            <a:ext cx="4257675" cy="3803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Натрий-калиевый насос 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341438"/>
            <a:ext cx="4752975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     Внутриклеточная часть белка расщепляет молекулы АТФ. Это обеспечивает выведение из клетки трех ионов натрия и поступление двух ионов калия. Таким образом внутри клетки поддерживается высокая концентрация калия (в 35 раз выше, чем вне клетки) и низкая концентрация натрия (в 14 раз ниже внеклеточной). Это важно для создания электрических потенциалов на мембранах, процесса возбуждения в нервных и мышечных клетках, нормального протекания других внутриклеточных процессов.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smtClean="0"/>
          </a:p>
        </p:txBody>
      </p:sp>
      <p:sp>
        <p:nvSpPr>
          <p:cNvPr id="73738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5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14525"/>
            <a:ext cx="4032250" cy="3602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Цитоплазма</a:t>
            </a:r>
          </a:p>
        </p:txBody>
      </p:sp>
      <p:sp>
        <p:nvSpPr>
          <p:cNvPr id="12903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25538"/>
            <a:ext cx="4284662" cy="52292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smtClean="0"/>
              <a:t>1</a:t>
            </a:r>
            <a:r>
              <a:rPr lang="ru-RU" sz="2400" smtClean="0"/>
              <a:t>. Основние вещество цитоплазмы – </a:t>
            </a:r>
            <a:r>
              <a:rPr lang="ru-RU" sz="24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гиалоплазма</a:t>
            </a:r>
            <a:r>
              <a:rPr lang="ru-RU" sz="2400" smtClean="0"/>
              <a:t> (существует в 2 формах: </a:t>
            </a:r>
            <a:r>
              <a:rPr lang="ru-RU" sz="2400" b="1" smtClean="0"/>
              <a:t>золь</a:t>
            </a:r>
            <a:r>
              <a:rPr lang="ru-RU" sz="2400" smtClean="0"/>
              <a:t> - более жидкая и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smtClean="0"/>
              <a:t>  </a:t>
            </a:r>
            <a:r>
              <a:rPr lang="ru-RU" sz="2400" smtClean="0"/>
              <a:t>    </a:t>
            </a:r>
            <a:r>
              <a:rPr lang="ru-RU" sz="2400" b="1" smtClean="0"/>
              <a:t>гель</a:t>
            </a:r>
            <a:r>
              <a:rPr lang="ru-RU" sz="2400" smtClean="0"/>
              <a:t> – более густая.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66"/>
                </a:solidFill>
                <a:effectLst/>
              </a:rPr>
              <a:t>2.</a:t>
            </a:r>
            <a:r>
              <a:rPr lang="ru-RU" sz="24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Органеллы </a:t>
            </a:r>
            <a:r>
              <a:rPr lang="ru-RU" sz="2400" smtClean="0"/>
              <a:t>– постоянные компоненты.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66"/>
                </a:solidFill>
                <a:effectLst/>
              </a:rPr>
              <a:t>3.</a:t>
            </a:r>
            <a:r>
              <a:rPr lang="ru-RU" sz="24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Включения</a:t>
            </a:r>
            <a:r>
              <a:rPr lang="ru-RU" sz="2400" smtClean="0"/>
              <a:t> –временные компоненты.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smtClean="0"/>
              <a:t> </a:t>
            </a:r>
            <a:r>
              <a:rPr lang="ru-RU" sz="2400" smtClean="0"/>
              <a:t>Свойство цитоплазмы – </a:t>
            </a:r>
            <a:r>
              <a:rPr lang="ru-RU" sz="2400" b="1" smtClean="0"/>
              <a:t>циклоз </a:t>
            </a:r>
            <a:r>
              <a:rPr lang="ru-RU" sz="2400" smtClean="0"/>
              <a:t>(постоянное движение)</a:t>
            </a:r>
          </a:p>
        </p:txBody>
      </p:sp>
      <p:pic>
        <p:nvPicPr>
          <p:cNvPr id="23556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4319588" cy="3843337"/>
          </a:xfrm>
          <a:noFill/>
        </p:spPr>
      </p:pic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323850" y="5229225"/>
            <a:ext cx="3700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Обязательная часть клетки,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заключенная между плазма-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тической мембраной и ядром. </a:t>
            </a: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V="1">
            <a:off x="1476375" y="4292600"/>
            <a:ext cx="26638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3300"/>
                </a:solidFill>
              </a:rPr>
              <a:t>Основные органеллы</a:t>
            </a:r>
            <a:r>
              <a:rPr lang="ru-RU" sz="400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Мембранные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mtClean="0">
                <a:hlinkClick r:id="rId2" action="ppaction://hlinksldjump"/>
              </a:rPr>
              <a:t>Митохондрии </a:t>
            </a:r>
            <a:endParaRPr lang="ru-RU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mtClean="0">
                <a:hlinkClick r:id="rId3" action="ppaction://hlinksldjump"/>
              </a:rPr>
              <a:t>Эндоплазматическая сеть</a:t>
            </a:r>
            <a:endParaRPr lang="ru-RU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mtClean="0">
                <a:hlinkClick r:id="rId4" action="ppaction://hlinksldjump"/>
              </a:rPr>
              <a:t>Аппарат Гольджи</a:t>
            </a:r>
            <a:endParaRPr lang="ru-RU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Пластиды</a:t>
            </a:r>
            <a:endParaRPr lang="ru-RU" u="sng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mtClean="0">
                <a:hlinkClick r:id="rId6" action="ppaction://hlinksldjump"/>
              </a:rPr>
              <a:t>Лизосомы</a:t>
            </a: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Немембранные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mtClean="0">
                <a:hlinkClick r:id="rId7" action="ppaction://hlinksldjump"/>
              </a:rPr>
              <a:t>Рибосомы</a:t>
            </a:r>
            <a:endParaRPr lang="ru-RU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mtClean="0">
                <a:hlinkClick r:id="" action="ppaction://noaction"/>
              </a:rPr>
              <a:t>Вакуоли</a:t>
            </a:r>
            <a:endParaRPr lang="ru-RU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Клеточный центр</a:t>
            </a:r>
            <a:r>
              <a:rPr lang="ru-RU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 </a:t>
            </a:r>
            <a:endParaRPr lang="ru-RU" u="sng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Органеллы движения</a:t>
            </a:r>
            <a:endParaRPr lang="ru-RU" u="sng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6" name="AutoShape 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Митохондрии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4392613" cy="6092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и строение</a:t>
            </a:r>
            <a:r>
              <a:rPr lang="ru-RU" sz="2800" smtClean="0"/>
              <a:t>:</a:t>
            </a:r>
          </a:p>
          <a:p>
            <a:pPr lvl="1" eaLnBrk="1" hangingPunct="1">
              <a:defRPr/>
            </a:pPr>
            <a:r>
              <a:rPr lang="ru-RU" sz="2400" b="1" smtClean="0">
                <a:effectLst/>
              </a:rPr>
              <a:t>2</a:t>
            </a:r>
            <a:r>
              <a:rPr lang="ru-RU" sz="2400" smtClean="0"/>
              <a:t> </a:t>
            </a:r>
            <a:r>
              <a:rPr lang="ru-RU" sz="2400" u="sng" smtClean="0"/>
              <a:t>Мембраны </a:t>
            </a:r>
          </a:p>
          <a:p>
            <a:pPr lvl="2" eaLnBrk="1" hangingPunct="1">
              <a:defRPr/>
            </a:pPr>
            <a:r>
              <a:rPr lang="ru-RU" sz="2000" b="1" smtClean="0"/>
              <a:t>Наружная</a:t>
            </a:r>
          </a:p>
          <a:p>
            <a:pPr lvl="2" eaLnBrk="1" hangingPunct="1">
              <a:defRPr/>
            </a:pPr>
            <a:r>
              <a:rPr lang="ru-RU" sz="2000" b="1" smtClean="0"/>
              <a:t>Внутренняя(образует выросты – кристы)</a:t>
            </a:r>
          </a:p>
          <a:p>
            <a:pPr lvl="1" eaLnBrk="1" hangingPunct="1">
              <a:defRPr/>
            </a:pPr>
            <a:r>
              <a:rPr lang="ru-RU" sz="2400" u="sng" smtClean="0"/>
              <a:t>Матрикс</a:t>
            </a:r>
            <a:r>
              <a:rPr lang="ru-RU" sz="2400" smtClean="0"/>
              <a:t> </a:t>
            </a:r>
            <a:r>
              <a:rPr lang="ru-RU" sz="2000" b="1" smtClean="0"/>
              <a:t>(внутреннее полужидкое содержимое, включающее ДНК, РНК, белок и рибосомы)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 eaLnBrk="1" hangingPunct="1">
              <a:defRPr/>
            </a:pPr>
            <a:r>
              <a:rPr lang="ru-RU" sz="2400" smtClean="0"/>
              <a:t>Синтез АТФ</a:t>
            </a:r>
          </a:p>
          <a:p>
            <a:pPr lvl="1" eaLnBrk="1" hangingPunct="1">
              <a:defRPr/>
            </a:pPr>
            <a:r>
              <a:rPr lang="ru-RU" sz="2400" smtClean="0"/>
              <a:t>Синтез собственных органических веществ,</a:t>
            </a:r>
          </a:p>
          <a:p>
            <a:pPr lvl="1" eaLnBrk="1" hangingPunct="1">
              <a:defRPr/>
            </a:pPr>
            <a:r>
              <a:rPr lang="ru-RU" sz="2400" smtClean="0"/>
              <a:t>Образование собственных рибосом.</a:t>
            </a:r>
          </a:p>
        </p:txBody>
      </p:sp>
      <p:pic>
        <p:nvPicPr>
          <p:cNvPr id="25604" name="Picture 7" descr="митохондр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908050"/>
            <a:ext cx="4143375" cy="5327650"/>
          </a:xfrm>
          <a:noFill/>
        </p:spPr>
      </p:pic>
      <p:sp>
        <p:nvSpPr>
          <p:cNvPr id="8397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3300"/>
                </a:solidFill>
              </a:rPr>
              <a:t>Эндоплазматическая сеть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616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smtClean="0"/>
              <a:t>1 мембрана образует: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2000" b="1" smtClean="0"/>
              <a:t>Полости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2000" b="1" smtClean="0"/>
              <a:t>Канальцы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2000" b="1" smtClean="0"/>
              <a:t>Трубочки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smtClean="0"/>
              <a:t>На поверхности мембран – рибосомы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smtClean="0"/>
              <a:t>Синтез органических веществ (с помощью рибосом)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smtClean="0"/>
              <a:t>Транспорт веществ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24175"/>
            <a:ext cx="72009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913" y="5516563"/>
            <a:ext cx="433387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6994525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Аппарат Гольджи</a:t>
            </a:r>
          </a:p>
        </p:txBody>
      </p:sp>
      <p:pic>
        <p:nvPicPr>
          <p:cNvPr id="27651" name="Picture 7" descr="А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836613"/>
            <a:ext cx="3673475" cy="2622550"/>
          </a:xfrm>
          <a:noFill/>
        </p:spPr>
      </p:pic>
      <p:sp>
        <p:nvSpPr>
          <p:cNvPr id="2765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3238" y="3517900"/>
            <a:ext cx="8640762" cy="33401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effectLst/>
              </a:rPr>
              <a:t>Строение</a:t>
            </a:r>
          </a:p>
          <a:p>
            <a:pPr lvl="1" eaLnBrk="1" hangingPunct="1"/>
            <a:r>
              <a:rPr lang="ru-RU" sz="2400" smtClean="0">
                <a:effectLst/>
              </a:rPr>
              <a:t>Окруженные мембранами полости (цистерны) и связанная с ними система пузырьков.</a:t>
            </a:r>
          </a:p>
          <a:p>
            <a:pPr eaLnBrk="1" hangingPunct="1"/>
            <a:r>
              <a:rPr lang="ru-RU" sz="2800" b="1" smtClean="0">
                <a:solidFill>
                  <a:srgbClr val="800000"/>
                </a:solidFill>
                <a:effectLst/>
              </a:rPr>
              <a:t>Функции</a:t>
            </a:r>
          </a:p>
          <a:p>
            <a:pPr lvl="1" eaLnBrk="1" hangingPunct="1"/>
            <a:r>
              <a:rPr lang="ru-RU" sz="2000" b="1" smtClean="0">
                <a:effectLst/>
              </a:rPr>
              <a:t>Накопление органических веществ</a:t>
            </a:r>
          </a:p>
          <a:p>
            <a:pPr lvl="1" eaLnBrk="1" hangingPunct="1"/>
            <a:r>
              <a:rPr lang="ru-RU" sz="2000" b="1" smtClean="0">
                <a:effectLst/>
              </a:rPr>
              <a:t>«Упаковка» органических веществ</a:t>
            </a:r>
          </a:p>
          <a:p>
            <a:pPr lvl="1" eaLnBrk="1" hangingPunct="1"/>
            <a:r>
              <a:rPr lang="ru-RU" sz="2000" b="1" smtClean="0">
                <a:effectLst/>
              </a:rPr>
              <a:t>Выведение органических веществ</a:t>
            </a:r>
          </a:p>
          <a:p>
            <a:pPr lvl="1" eaLnBrk="1" hangingPunct="1"/>
            <a:r>
              <a:rPr lang="ru-RU" sz="2000" b="1" smtClean="0">
                <a:effectLst/>
              </a:rPr>
              <a:t>Образование лизосом</a:t>
            </a:r>
          </a:p>
          <a:p>
            <a:pPr eaLnBrk="1" hangingPunct="1"/>
            <a:endParaRPr lang="ru-RU" sz="2000" b="1" smtClean="0">
              <a:effectLst/>
            </a:endParaRPr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36613"/>
            <a:ext cx="41767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4427538" y="1989138"/>
            <a:ext cx="649287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124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6059488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3300"/>
                </a:solidFill>
              </a:rPr>
              <a:t>Пластиды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8229600" cy="244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1" smtClean="0"/>
              <a:t>2 мембраны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mtClean="0"/>
              <a:t>Наружная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mtClean="0"/>
              <a:t>Внутренняя (</a:t>
            </a:r>
            <a:r>
              <a:rPr lang="ru-RU" sz="2000" smtClean="0">
                <a:effectLst/>
              </a:rPr>
              <a:t>содержащие хлорофилл граны, собранные из стопки тилакоидных мембран</a:t>
            </a:r>
            <a:r>
              <a:rPr lang="ru-RU" sz="200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1" smtClean="0"/>
              <a:t>Матрикс</a:t>
            </a:r>
            <a:r>
              <a:rPr lang="ru-RU" sz="2000" smtClean="0"/>
              <a:t> (внутренняя полужидкая среда, содержащая белки, ДНК, РНК и рибосомы)</a:t>
            </a:r>
          </a:p>
        </p:txBody>
      </p:sp>
      <p:pic>
        <p:nvPicPr>
          <p:cNvPr id="28676" name="Picture 7" descr="пластид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513" y="3789363"/>
            <a:ext cx="6584950" cy="2744787"/>
          </a:xfrm>
          <a:noFill/>
        </p:spPr>
      </p:pic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23850" y="765175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Лейкопласты</a:t>
            </a:r>
          </a:p>
          <a:p>
            <a:pPr>
              <a:defRPr/>
            </a:pPr>
            <a:endParaRPr lang="ru-RU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659563" y="692150"/>
            <a:ext cx="180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Хромопласты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3348038" y="76517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Хлоропласты</a:t>
            </a:r>
          </a:p>
          <a:p>
            <a:pPr>
              <a:defRPr/>
            </a:pPr>
            <a:endParaRPr lang="ru-RU" sz="20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2051050" y="620713"/>
            <a:ext cx="23050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4356100" y="549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4356100" y="620713"/>
            <a:ext cx="2303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flipH="1">
            <a:off x="1403350" y="1125538"/>
            <a:ext cx="2952750" cy="358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0" y="3933825"/>
            <a:ext cx="24114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>
              <a:buFontTx/>
              <a:buChar char="•"/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Синтез АТФ</a:t>
            </a:r>
          </a:p>
          <a:p>
            <a:pPr lvl="1">
              <a:buFontTx/>
              <a:buChar char="•"/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Синтез углеводов</a:t>
            </a:r>
          </a:p>
          <a:p>
            <a:pPr lvl="1">
              <a:buFontTx/>
              <a:buChar char="•"/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Биосинтез собственных белков</a:t>
            </a: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58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85113" y="6397625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663300"/>
                </a:solidFill>
              </a:rPr>
              <a:t>Этапы формирования и развития представлений о клетке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3211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Зарождение понятий о клетке</a:t>
            </a:r>
          </a:p>
          <a:p>
            <a:pPr lvl="1" eaLnBrk="1" hangingPunct="1">
              <a:defRPr/>
            </a:pPr>
            <a:r>
              <a:rPr lang="ru-RU" smtClean="0"/>
              <a:t>1590г. Братья Янсены (изобретение микроскопа),</a:t>
            </a:r>
          </a:p>
          <a:p>
            <a:pPr lvl="1" eaLnBrk="1" hangingPunct="1">
              <a:defRPr/>
            </a:pPr>
            <a:r>
              <a:rPr lang="ru-RU" smtClean="0"/>
              <a:t>1665г. Р. Гук (ввел термин «клетка»),</a:t>
            </a:r>
          </a:p>
          <a:p>
            <a:pPr lvl="1" eaLnBrk="1" hangingPunct="1">
              <a:defRPr/>
            </a:pPr>
            <a:r>
              <a:rPr lang="ru-RU" smtClean="0"/>
              <a:t>1680г. А.Левенгук (открыл одноклеточные организмы),</a:t>
            </a:r>
          </a:p>
          <a:p>
            <a:pPr lvl="1" eaLnBrk="1" hangingPunct="1">
              <a:defRPr/>
            </a:pPr>
            <a:r>
              <a:rPr lang="ru-RU" smtClean="0"/>
              <a:t>1831г. Р.Броун (открытие ядра).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Лизосомы</a:t>
            </a:r>
          </a:p>
        </p:txBody>
      </p:sp>
      <p:pic>
        <p:nvPicPr>
          <p:cNvPr id="29699" name="Picture 7" descr="лизосом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3986212" cy="2846388"/>
          </a:xfrm>
          <a:noFill/>
        </p:spPr>
      </p:pic>
      <p:sp>
        <p:nvSpPr>
          <p:cNvPr id="94235" name="Rectangle 2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800000"/>
                </a:solidFill>
                <a:effectLst/>
              </a:rPr>
              <a:t>Строение:</a:t>
            </a:r>
          </a:p>
          <a:p>
            <a:pPr lvl="1" eaLnBrk="1" hangingPunct="1">
              <a:defRPr/>
            </a:pPr>
            <a:r>
              <a:rPr lang="ru-RU" sz="2000" b="1" smtClean="0">
                <a:effectLst/>
              </a:rPr>
              <a:t>Пузырьки овальной формы (снаружи – мембрана, внутри – ферменты)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365625"/>
            <a:ext cx="8229600" cy="21875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effectLst/>
              </a:rPr>
              <a:t>Функции:</a:t>
            </a:r>
          </a:p>
          <a:p>
            <a:pPr lvl="1" eaLnBrk="1" hangingPunct="1"/>
            <a:r>
              <a:rPr lang="ru-RU" sz="2000" b="1" smtClean="0">
                <a:effectLst/>
              </a:rPr>
              <a:t>Расщепление органических веществ,</a:t>
            </a:r>
          </a:p>
          <a:p>
            <a:pPr lvl="1" eaLnBrk="1" hangingPunct="1"/>
            <a:r>
              <a:rPr lang="ru-RU" sz="2000" b="1" smtClean="0">
                <a:effectLst/>
              </a:rPr>
              <a:t>Разрушение отмерших органоидов клетки,</a:t>
            </a:r>
          </a:p>
          <a:p>
            <a:pPr lvl="1" eaLnBrk="1" hangingPunct="1"/>
            <a:r>
              <a:rPr lang="ru-RU" sz="2000" b="1" smtClean="0">
                <a:effectLst/>
              </a:rPr>
              <a:t>Уничтожение отработавших клеток.</a:t>
            </a:r>
          </a:p>
        </p:txBody>
      </p:sp>
      <p:sp>
        <p:nvSpPr>
          <p:cNvPr id="94236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3300"/>
                </a:solidFill>
              </a:rPr>
              <a:t>Немембранные</a:t>
            </a:r>
            <a:br>
              <a:rPr lang="ru-RU" sz="4000" b="1" smtClean="0">
                <a:solidFill>
                  <a:srgbClr val="663300"/>
                </a:solidFill>
              </a:rPr>
            </a:br>
            <a:r>
              <a:rPr lang="ru-RU" sz="4000" b="1" smtClean="0">
                <a:solidFill>
                  <a:srgbClr val="663300"/>
                </a:solidFill>
              </a:rPr>
              <a:t>органеллы. </a:t>
            </a:r>
            <a:r>
              <a:rPr lang="ru-RU" sz="4000" smtClean="0">
                <a:solidFill>
                  <a:srgbClr val="663300"/>
                </a:solidFill>
              </a:rPr>
              <a:t>Рибосомы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464050" cy="57610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Строение:</a:t>
            </a:r>
          </a:p>
          <a:p>
            <a:pPr lvl="1" eaLnBrk="1" hangingPunct="1">
              <a:defRPr/>
            </a:pPr>
            <a:r>
              <a:rPr lang="ru-RU" sz="2400" b="1" smtClean="0"/>
              <a:t>Малая</a:t>
            </a:r>
          </a:p>
          <a:p>
            <a:pPr lvl="1" eaLnBrk="1" hangingPunct="1">
              <a:defRPr/>
            </a:pPr>
            <a:r>
              <a:rPr lang="ru-RU" sz="2400" b="1" smtClean="0"/>
              <a:t>Большая</a:t>
            </a:r>
          </a:p>
          <a:p>
            <a:pPr eaLnBrk="1" hangingPunct="1">
              <a:defRPr/>
            </a:pPr>
            <a:r>
              <a:rPr lang="ru-RU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Состав:</a:t>
            </a:r>
          </a:p>
          <a:p>
            <a:pPr lvl="2" eaLnBrk="1" hangingPunct="1">
              <a:defRPr/>
            </a:pPr>
            <a:r>
              <a:rPr lang="ru-RU" sz="2000" b="1" smtClean="0"/>
              <a:t> РНК (рибосомная)</a:t>
            </a:r>
          </a:p>
          <a:p>
            <a:pPr lvl="2" eaLnBrk="1" hangingPunct="1">
              <a:defRPr/>
            </a:pPr>
            <a:r>
              <a:rPr lang="ru-RU" sz="2000" b="1" smtClean="0"/>
              <a:t>Белки.</a:t>
            </a:r>
          </a:p>
          <a:p>
            <a:pPr eaLnBrk="1" hangingPunct="1">
              <a:defRPr/>
            </a:pPr>
            <a:r>
              <a:rPr lang="ru-RU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 eaLnBrk="1" hangingPunct="1">
              <a:defRPr/>
            </a:pPr>
            <a:r>
              <a:rPr lang="ru-RU" sz="2400" smtClean="0"/>
              <a:t>Обеспечивает биосинтез белка (сборку белковой молекулы из аминокислот).</a:t>
            </a:r>
          </a:p>
        </p:txBody>
      </p:sp>
      <p:pic>
        <p:nvPicPr>
          <p:cNvPr id="3072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4365625"/>
            <a:ext cx="3384550" cy="2282825"/>
          </a:xfrm>
        </p:spPr>
      </p:pic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341438"/>
            <a:ext cx="40386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6516688" y="4005263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9100" name="AutoShape 12"/>
          <p:cNvSpPr>
            <a:spLocks/>
          </p:cNvSpPr>
          <p:nvPr/>
        </p:nvSpPr>
        <p:spPr bwMode="auto">
          <a:xfrm>
            <a:off x="2627313" y="1989138"/>
            <a:ext cx="360362" cy="792162"/>
          </a:xfrm>
          <a:prstGeom prst="rightBrace">
            <a:avLst>
              <a:gd name="adj1" fmla="val 183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040063" y="2152650"/>
            <a:ext cx="177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субъединицы</a:t>
            </a:r>
          </a:p>
        </p:txBody>
      </p:sp>
      <p:sp>
        <p:nvSpPr>
          <p:cNvPr id="8910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56550" y="6381750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685165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Клеточный центр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820150" cy="345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2 Центриоли (</a:t>
            </a:r>
            <a:r>
              <a:rPr lang="ru-RU" sz="2000" b="1" smtClean="0">
                <a:effectLst/>
              </a:rPr>
              <a:t>расположены перпендикулярно друг другу)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центриолей: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000" b="1" smtClean="0">
                <a:effectLst/>
              </a:rPr>
              <a:t>Белковые микротрубочки</a:t>
            </a:r>
            <a:r>
              <a:rPr lang="ru-RU" sz="2000" smtClean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Свойства: </a:t>
            </a:r>
            <a:r>
              <a:rPr lang="ru-RU" sz="2000" b="1" smtClean="0">
                <a:effectLst/>
              </a:rPr>
              <a:t>способны к удвоению</a:t>
            </a:r>
            <a:endParaRPr lang="ru-RU" sz="2800" b="1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/>
              <a:t>Принимает участие в делении клеток животных и низших растений</a:t>
            </a:r>
          </a:p>
        </p:txBody>
      </p:sp>
      <p:pic>
        <p:nvPicPr>
          <p:cNvPr id="31748" name="Picture 8" descr="центриол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4108450"/>
            <a:ext cx="5546725" cy="2520950"/>
          </a:xfrm>
          <a:noFill/>
        </p:spPr>
      </p:pic>
      <p:sp>
        <p:nvSpPr>
          <p:cNvPr id="9831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83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913" y="5445125"/>
            <a:ext cx="433387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3300"/>
                </a:solidFill>
              </a:rPr>
              <a:t>Органеллы движения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7618413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Реснички </a:t>
            </a:r>
            <a:r>
              <a:rPr lang="ru-RU" sz="2400" smtClean="0">
                <a:effectLst/>
              </a:rPr>
              <a:t>(многочисленные цитоплазматические выросты на мембране).</a:t>
            </a:r>
          </a:p>
          <a:p>
            <a:pPr eaLnBrk="1" hangingPunct="1">
              <a:defRPr/>
            </a:pPr>
            <a:r>
              <a:rPr lang="ru-RU" smtClean="0"/>
              <a:t>Жгутики </a:t>
            </a:r>
            <a:r>
              <a:rPr lang="ru-RU" sz="2400" smtClean="0">
                <a:effectLst/>
              </a:rPr>
              <a:t>(единичные</a:t>
            </a:r>
            <a:r>
              <a:rPr lang="ru-RU" smtClean="0"/>
              <a:t> </a:t>
            </a:r>
            <a:r>
              <a:rPr lang="ru-RU" sz="2400" smtClean="0">
                <a:effectLst/>
              </a:rPr>
              <a:t>цитоплазматические выросты на мембране).</a:t>
            </a:r>
          </a:p>
          <a:p>
            <a:pPr eaLnBrk="1" hangingPunct="1">
              <a:defRPr/>
            </a:pPr>
            <a:r>
              <a:rPr lang="ru-RU" smtClean="0"/>
              <a:t>Псевдоподии </a:t>
            </a:r>
            <a:r>
              <a:rPr lang="ru-RU" sz="2400" smtClean="0">
                <a:effectLst/>
              </a:rPr>
              <a:t>(амебовидные выступы цитоплазмы).</a:t>
            </a:r>
          </a:p>
          <a:p>
            <a:pPr eaLnBrk="1" hangingPunct="1">
              <a:defRPr/>
            </a:pPr>
            <a:r>
              <a:rPr lang="ru-RU" smtClean="0"/>
              <a:t>Миофибриллы </a:t>
            </a:r>
            <a:r>
              <a:rPr lang="ru-RU" sz="2400" smtClean="0">
                <a:effectLst/>
              </a:rPr>
              <a:t>(тонкие нити длиной до 1 см.).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effectLst/>
            </a:endParaRPr>
          </a:p>
        </p:txBody>
      </p:sp>
      <p:sp>
        <p:nvSpPr>
          <p:cNvPr id="15975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620713"/>
            <a:ext cx="6610350" cy="4686300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3300"/>
                </a:solidFill>
              </a:rPr>
              <a:t>Ядро 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3059113" cy="5256212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Ядро</a:t>
            </a:r>
            <a:endParaRPr lang="en-US" sz="2800" b="1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имеется в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Клетках</a:t>
            </a:r>
            <a:r>
              <a:rPr lang="en-US" sz="2800" smtClean="0"/>
              <a:t> </a:t>
            </a:r>
            <a:r>
              <a:rPr lang="ru-RU" sz="2800" smtClean="0"/>
              <a:t>Всех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Эукариот</a:t>
            </a:r>
            <a:r>
              <a:rPr lang="en-US" sz="2800" smtClean="0"/>
              <a:t> </a:t>
            </a:r>
            <a:r>
              <a:rPr lang="ru-RU" sz="2800" smtClean="0"/>
              <a:t>За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Исключением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Эритроцитов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млекопитающих. </a:t>
            </a:r>
          </a:p>
        </p:txBody>
      </p:sp>
      <p:sp>
        <p:nvSpPr>
          <p:cNvPr id="7681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23850" y="5300663"/>
            <a:ext cx="7927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У некоторых простейших имеются два ядра, но как правило, клетка содержит только одно ядро. Ядро обычно принимает форму шара или яйца; по размерам (10–20 мкм) оно является самой крупной из органелл.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3300"/>
                </a:solidFill>
              </a:rPr>
              <a:t>Ядро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787900" cy="6021387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Строение: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ru-RU" sz="2400" smtClean="0"/>
              <a:t>1. Ядерная оболочка (2 мембранная):</a:t>
            </a:r>
          </a:p>
          <a:p>
            <a:pPr marL="1295400" lvl="2" indent="-381000" eaLnBrk="1" hangingPunct="1">
              <a:defRPr/>
            </a:pPr>
            <a:r>
              <a:rPr lang="ru-RU" smtClean="0"/>
              <a:t>Наружная мембрана</a:t>
            </a:r>
          </a:p>
          <a:p>
            <a:pPr marL="1295400" lvl="2" indent="-381000" eaLnBrk="1" hangingPunct="1">
              <a:defRPr/>
            </a:pPr>
            <a:r>
              <a:rPr lang="ru-RU" smtClean="0"/>
              <a:t>Внутренняя мембрана</a:t>
            </a:r>
            <a:r>
              <a:rPr lang="ru-RU" sz="2000" smtClean="0"/>
              <a:t>.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ru-RU" sz="2400" smtClean="0"/>
              <a:t>2. Ядерный сок (</a:t>
            </a:r>
            <a:r>
              <a:rPr lang="ru-RU" sz="2000" b="1" smtClean="0">
                <a:effectLst/>
              </a:rPr>
              <a:t>бе</a:t>
            </a:r>
            <a:r>
              <a:rPr lang="ru-RU" sz="2000" b="1" smtClean="0"/>
              <a:t>лки, ДНК, вода, мин. соли).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ru-RU" sz="2400" smtClean="0"/>
              <a:t>3. Ядрышко (белок и р-РНК).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ru-RU" sz="2400" smtClean="0"/>
              <a:t>4. Хромосомы (хроматин):</a:t>
            </a:r>
          </a:p>
          <a:p>
            <a:pPr marL="1295400" lvl="2" indent="-381000" eaLnBrk="1" hangingPunct="1">
              <a:buFontTx/>
              <a:buNone/>
              <a:defRPr/>
            </a:pPr>
            <a:r>
              <a:rPr lang="ru-RU" smtClean="0"/>
              <a:t>ДНК</a:t>
            </a:r>
          </a:p>
          <a:p>
            <a:pPr marL="1295400" lvl="2" indent="-381000" eaLnBrk="1" hangingPunct="1">
              <a:buFontTx/>
              <a:buNone/>
              <a:defRPr/>
            </a:pPr>
            <a:r>
              <a:rPr lang="ru-RU" smtClean="0"/>
              <a:t>Белок.</a:t>
            </a:r>
          </a:p>
        </p:txBody>
      </p:sp>
      <p:pic>
        <p:nvPicPr>
          <p:cNvPr id="34820" name="Picture 6" descr="09010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989138"/>
            <a:ext cx="4081462" cy="3402012"/>
          </a:xfrm>
          <a:noFill/>
        </p:spPr>
      </p:pic>
      <p:sp>
        <p:nvSpPr>
          <p:cNvPr id="7885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3300"/>
                </a:solidFill>
              </a:rPr>
              <a:t>Ядро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7848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 eaLnBrk="1" hangingPunct="1">
              <a:defRPr/>
            </a:pPr>
            <a:r>
              <a:rPr lang="ru-RU" smtClean="0"/>
              <a:t>Регуляция процесса обмена веществ,</a:t>
            </a:r>
          </a:p>
          <a:p>
            <a:pPr lvl="1" eaLnBrk="1" hangingPunct="1">
              <a:defRPr/>
            </a:pPr>
            <a:r>
              <a:rPr lang="ru-RU" smtClean="0"/>
              <a:t>Хранение наследственной информации и ее воспроизводство,</a:t>
            </a:r>
          </a:p>
          <a:p>
            <a:pPr lvl="1" eaLnBrk="1" hangingPunct="1">
              <a:defRPr/>
            </a:pPr>
            <a:r>
              <a:rPr lang="ru-RU" smtClean="0"/>
              <a:t>Синтез РНК,</a:t>
            </a:r>
          </a:p>
          <a:p>
            <a:pPr lvl="1" eaLnBrk="1" hangingPunct="1">
              <a:defRPr/>
            </a:pPr>
            <a:r>
              <a:rPr lang="ru-RU" smtClean="0"/>
              <a:t>Сборка рибосом (рибосомальный белок + рибосомальная РНК)</a:t>
            </a:r>
          </a:p>
        </p:txBody>
      </p:sp>
      <p:sp>
        <p:nvSpPr>
          <p:cNvPr id="798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663300"/>
                </a:solidFill>
              </a:rPr>
              <a:t>Этапы формирования и развития представлений о клетке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70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Возникновение клеточной теории.</a:t>
            </a:r>
          </a:p>
          <a:p>
            <a:pPr lvl="1" eaLnBrk="1" hangingPunct="1">
              <a:defRPr/>
            </a:pPr>
            <a:r>
              <a:rPr lang="ru-RU" smtClean="0">
                <a:effectLst/>
              </a:rPr>
              <a:t>1838г. Т.Шлейден (сформулировал вывод: ткани растений состоят из клеток),</a:t>
            </a:r>
          </a:p>
          <a:p>
            <a:pPr lvl="1" eaLnBrk="1" hangingPunct="1">
              <a:defRPr/>
            </a:pPr>
            <a:r>
              <a:rPr lang="ru-RU" smtClean="0">
                <a:effectLst/>
              </a:rPr>
              <a:t>1839г.  М.Шванн (ткани животных состоят из клеток. Обобщил знания о клетке, </a:t>
            </a:r>
            <a:r>
              <a:rPr lang="ru-RU" b="1" smtClean="0">
                <a:effectLst/>
              </a:rPr>
              <a:t>сформулировал основное положение клеточной теории</a:t>
            </a:r>
            <a:r>
              <a:rPr lang="ru-RU" smtClean="0">
                <a:effectLst/>
              </a:rPr>
              <a:t>: клетки представляют собой структурную и функциональную основу всех живых существ).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663300"/>
                </a:solidFill>
              </a:rPr>
              <a:t>Этапы формирования и развития представлений о клетке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8449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Развитие клеточной теории.</a:t>
            </a:r>
          </a:p>
          <a:p>
            <a:pPr lvl="1" eaLnBrk="1" hangingPunct="1">
              <a:defRPr/>
            </a:pPr>
            <a:r>
              <a:rPr lang="ru-RU" smtClean="0">
                <a:effectLst/>
              </a:rPr>
              <a:t>1858г. Р.Вирхов.(утверждал, что каждая новая клетка происходит только от клетки в результате ее деления),</a:t>
            </a:r>
          </a:p>
          <a:p>
            <a:pPr lvl="1" eaLnBrk="1" hangingPunct="1">
              <a:defRPr/>
            </a:pPr>
            <a:r>
              <a:rPr lang="ru-RU" smtClean="0">
                <a:effectLst/>
              </a:rPr>
              <a:t>1930г. – создание электронного микроскопа.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663300"/>
                </a:solidFill>
              </a:rPr>
              <a:t>Клеточная теория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клетка – основная единица строения и развития всех живых организмов;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клетки всех организмов сходны по своему строению, химическому составу, основным проявлениям жизнедеятельности;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каждая новая клетка образуется в результате деления исходной (материнской) клетки;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 многоклеточных организмах клетки специализированы по выполняемой ими функции и образуют ткани. Из тканей состоят органы, которые тесно связаны между собой и подчинены системам регуляции.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3300"/>
                </a:solidFill>
              </a:rPr>
              <a:t>Поверхностный аппарат клеток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435975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Для того, чтобы поддерживать в себе необходимую концентрацию веществ, клетка должна быть физически отделена от своего окружения. Вместе с тем, жизнедеятельность организма предполагает интенсивный обмен веществ между клетками. Роль барьера между клетками играет поверхностный аппарат клеток, который состоит из</a:t>
            </a:r>
            <a:r>
              <a:rPr lang="ru-RU" sz="2800" smtClean="0"/>
              <a:t>:</a:t>
            </a:r>
          </a:p>
        </p:txBody>
      </p:sp>
      <p:graphicFrame>
        <p:nvGraphicFramePr>
          <p:cNvPr id="118822" name="Group 38"/>
          <p:cNvGraphicFramePr>
            <a:graphicFrameLocks noGrp="1"/>
          </p:cNvGraphicFramePr>
          <p:nvPr>
            <p:ph sz="half" idx="2"/>
          </p:nvPr>
        </p:nvGraphicFramePr>
        <p:xfrm>
          <a:off x="1547813" y="4508500"/>
          <a:ext cx="7092950" cy="2066544"/>
        </p:xfrm>
        <a:graphic>
          <a:graphicData uri="http://schemas.openxmlformats.org/drawingml/2006/table">
            <a:tbl>
              <a:tblPr/>
              <a:tblGrid>
                <a:gridCol w="7092950"/>
              </a:tblGrid>
              <a:tr h="18002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Плазматической мембраны;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Надмембранного комплекса:</a:t>
                      </a:r>
                    </a:p>
                    <a:p>
                      <a:pPr marL="1295400" marR="0" lvl="2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животных – гликокаликс,</a:t>
                      </a:r>
                    </a:p>
                    <a:p>
                      <a:pPr marL="1295400" marR="0" lvl="2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растений – клеточная стенка.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23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431800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284538"/>
            <a:ext cx="6121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3300"/>
                </a:solidFill>
              </a:rPr>
              <a:t>Состав и строение наружной плазматической мембраны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8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Двойной слой </a:t>
            </a:r>
            <a:r>
              <a:rPr lang="ru-RU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липидов</a:t>
            </a:r>
            <a:r>
              <a:rPr lang="ru-RU" sz="2800" smtClean="0"/>
              <a:t>,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Белки</a:t>
            </a:r>
            <a:r>
              <a:rPr lang="ru-RU" sz="2800" smtClean="0"/>
              <a:t>,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Углеводы</a:t>
            </a:r>
            <a:r>
              <a:rPr lang="ru-RU" sz="2800" smtClean="0"/>
              <a:t>.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3635375" y="1989138"/>
            <a:ext cx="360363" cy="26638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3635375" y="1989138"/>
            <a:ext cx="144463" cy="34559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2124075" y="3068638"/>
            <a:ext cx="360363" cy="100806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1979613" y="2420938"/>
            <a:ext cx="10080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2987675" y="2420938"/>
            <a:ext cx="71438" cy="1871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 flipH="1">
            <a:off x="2700338" y="2420938"/>
            <a:ext cx="287337" cy="23764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50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433387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94" name="GBI_1D41_01Na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2636838"/>
            <a:ext cx="2736850" cy="2239962"/>
          </a:xfrm>
        </p:spPr>
      </p:pic>
      <p:pic>
        <p:nvPicPr>
          <p:cNvPr id="15363" name="Picture 23" descr="GBI_1D41_01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636838"/>
            <a:ext cx="2735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3300"/>
                </a:solidFill>
              </a:rPr>
              <a:t>Основные функции поверхностного аппарата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6048375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Ограничение внутренней среды клетки, сохранение ее формы,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Защита от повреждений,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Рецепторная функция;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Транспорт веществ через плазматические мембраны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/>
              <a:t>(</a:t>
            </a:r>
            <a:r>
              <a:rPr lang="ru-RU" sz="2400" b="1" i="1" smtClean="0">
                <a:hlinkClick r:id="rId5" action="ppaction://hlinksldjump"/>
              </a:rPr>
              <a:t>трансмембранный транспорт),</a:t>
            </a:r>
            <a:endParaRPr lang="en-US" sz="2400" b="1" i="1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/>
              <a:t>Транспорт в мембранной упаковке (</a:t>
            </a:r>
            <a:r>
              <a:rPr lang="ru-RU" sz="2400" smtClean="0">
                <a:hlinkClick r:id="rId6" action="ppaction://hlinksldjump"/>
              </a:rPr>
              <a:t>эндоцитоз</a:t>
            </a:r>
            <a:r>
              <a:rPr lang="ru-RU" sz="2400" smtClean="0"/>
              <a:t> и </a:t>
            </a:r>
            <a:r>
              <a:rPr lang="ru-RU" sz="2400" smtClean="0">
                <a:hlinkClick r:id="rId7" action="ppaction://hlinksldjump"/>
              </a:rPr>
              <a:t>экзоцитоз </a:t>
            </a:r>
            <a:r>
              <a:rPr lang="ru-RU" sz="2400" smtClean="0"/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sp>
        <p:nvSpPr>
          <p:cNvPr id="62483" name="AutoShap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0" fill="hold"/>
                                        <p:tgtEl>
                                          <p:spTgt spid="62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9151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smtClean="0"/>
              <a:t>   Важной проблемой является транспорт веществ через плазматические мембраны. Он необходим для доставки питательных веществ в клетку, вывода токсичных отходов, создания градиентов для поддержания нервной и мышечной активности. Существуют следующие </a:t>
            </a:r>
            <a:r>
              <a:rPr lang="ru-RU" sz="2800" u="sng" smtClean="0"/>
              <a:t>механизмы транспорта веществ</a:t>
            </a:r>
            <a:r>
              <a:rPr lang="ru-RU" sz="2800" smtClean="0"/>
              <a:t> через мембрану: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hlinkClick r:id="rId2" action="ppaction://hlinksldjump"/>
              </a:rPr>
              <a:t>диффузия </a:t>
            </a: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hlinkClick r:id="rId2" action="ppaction://hlinksldjump"/>
              </a:rPr>
              <a:t>осмос </a:t>
            </a: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hlinkClick r:id="rId3" action="ppaction://hlinksldjump"/>
              </a:rPr>
              <a:t>активный транспорт </a:t>
            </a:r>
            <a:endParaRPr lang="ru-RU" sz="2800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3300"/>
                </a:solidFill>
              </a:rPr>
              <a:t>Транспорт веществ через плазматические мембраны</a:t>
            </a:r>
          </a:p>
        </p:txBody>
      </p:sp>
      <p:sp>
        <p:nvSpPr>
          <p:cNvPr id="6349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/>
              </a:rPr>
              <a:t>Вернуться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1159</TotalTime>
  <Words>1692</Words>
  <Application>Microsoft Office PowerPoint</Application>
  <PresentationFormat>Экран (4:3)</PresentationFormat>
  <Paragraphs>219</Paragraphs>
  <Slides>26</Slides>
  <Notes>10</Notes>
  <HiddenSlides>21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Круги</vt:lpstr>
      <vt:lpstr>Слайд 1</vt:lpstr>
      <vt:lpstr>Этапы формирования и развития представлений о клетке</vt:lpstr>
      <vt:lpstr>Этапы формирования и развития представлений о клетке</vt:lpstr>
      <vt:lpstr>Этапы формирования и развития представлений о клетке</vt:lpstr>
      <vt:lpstr>Клеточная теория</vt:lpstr>
      <vt:lpstr>Поверхностный аппарат клеток</vt:lpstr>
      <vt:lpstr>Состав и строение наружной плазматической мембраны</vt:lpstr>
      <vt:lpstr>Основные функции поверхностного аппарата</vt:lpstr>
      <vt:lpstr>Транспорт веществ через плазматические мембраны</vt:lpstr>
      <vt:lpstr>Диффузия, осмос</vt:lpstr>
      <vt:lpstr>Активный транспорт</vt:lpstr>
      <vt:lpstr>Натрий-калиевый насос </vt:lpstr>
      <vt:lpstr>Натрий-калиевый насос </vt:lpstr>
      <vt:lpstr>Цитоплазма</vt:lpstr>
      <vt:lpstr>Основные органеллы </vt:lpstr>
      <vt:lpstr>Митохондрии</vt:lpstr>
      <vt:lpstr>Эндоплазматическая сеть</vt:lpstr>
      <vt:lpstr>Аппарат Гольджи</vt:lpstr>
      <vt:lpstr>Пластиды</vt:lpstr>
      <vt:lpstr>Лизосомы</vt:lpstr>
      <vt:lpstr>Немембранные органеллы. Рибосомы</vt:lpstr>
      <vt:lpstr>Клеточный центр</vt:lpstr>
      <vt:lpstr>Органеллы движения</vt:lpstr>
      <vt:lpstr>Ядро  </vt:lpstr>
      <vt:lpstr>Ядро</vt:lpstr>
      <vt:lpstr>Ядро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Клеточная теория</dc:title>
  <dc:creator>vala</dc:creator>
  <cp:lastModifiedBy>user</cp:lastModifiedBy>
  <cp:revision>109</cp:revision>
  <dcterms:created xsi:type="dcterms:W3CDTF">2005-04-01T10:14:31Z</dcterms:created>
  <dcterms:modified xsi:type="dcterms:W3CDTF">2014-01-28T04:27:08Z</dcterms:modified>
</cp:coreProperties>
</file>