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7" r:id="rId3"/>
    <p:sldId id="279" r:id="rId4"/>
    <p:sldId id="263" r:id="rId5"/>
    <p:sldId id="264" r:id="rId6"/>
    <p:sldId id="266" r:id="rId7"/>
    <p:sldId id="265" r:id="rId8"/>
    <p:sldId id="267" r:id="rId9"/>
    <p:sldId id="258" r:id="rId10"/>
    <p:sldId id="268" r:id="rId11"/>
    <p:sldId id="260" r:id="rId12"/>
    <p:sldId id="278" r:id="rId13"/>
    <p:sldId id="259" r:id="rId14"/>
    <p:sldId id="269" r:id="rId15"/>
    <p:sldId id="261" r:id="rId16"/>
    <p:sldId id="270" r:id="rId17"/>
    <p:sldId id="272" r:id="rId18"/>
    <p:sldId id="273" r:id="rId19"/>
    <p:sldId id="274" r:id="rId20"/>
    <p:sldId id="271" r:id="rId21"/>
    <p:sldId id="262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12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3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13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5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15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5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6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7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517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18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518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51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8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9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5334D3B-B20F-4EE5-ABA8-2699F7ADC9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91692-5D5B-4715-9579-8469FFC688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91FEF-E9A5-45AA-8083-A08274DC5B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78EA54-91B2-46F6-B7EF-F7F3224217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0A8FD-779E-4B3D-B3BF-9C0D7C578C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7B0D2-2AEF-40B1-8F8A-4CF0B8FE6A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69235-824D-48CD-A486-A4384D9E7E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4BE6E-6018-4D92-92B7-69502F69C6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42C6C-A2C9-4129-88D3-CA3AD72B66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EB8C6-7EF7-4127-8AEB-3A5133E3BA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0FB30-835F-492E-9C39-D277BABF5D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B37AB-82E6-4828-86AB-9DDC63794A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10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1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11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3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13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4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5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15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15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15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6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6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6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16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6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EA4264F-6641-402F-82AD-630CF623403E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u.wikipedia.org/wiki/%D0%9F%D1%80%D0%BE%D0%BA%D0%B0%D1%80%D0%B8%D0%BE%D1%82%D1%8B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dic.academic.ru/dic.nsf/bse/89160/%D0%97%D0%BE%D0%BE%D1%81%D0%BF%D0%BE%D1%80%D1%8B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F%D0%BB%D0%BE%D1%81%D0%BA%D0%B8%D0%B5_%D1%87%D0%B5%D1%80%D0%B2%D0%B8" TargetMode="External"/><Relationship Id="rId2" Type="http://schemas.openxmlformats.org/officeDocument/2006/relationships/hyperlink" Target="http://ru.wikipedia.org/wiki/%D0%A0%D0%B5%D0%B3%D0%B5%D0%BD%D0%B5%D1%80%D0%B0%D1%86%D0%B8%D1%8F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slovari.yandex.ru/~%D0%BA%D0%BD%D0%B8%D0%B3%D0%B8/%D0%91%D0%A1%D0%AD/%D0%97%D0%B8%D0%B3%D0%BE%D1%82%D0%B0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1%D0%B5%D1%81%D0%BF%D0%BE%D0%BB%D0%BE%D0%B5_%D1%80%D0%B0%D0%B7%D0%BC%D0%BD%D0%BE%D0%B6%D0%B5%D0%BD%D0%B8%D0%B5" TargetMode="External"/><Relationship Id="rId2" Type="http://schemas.openxmlformats.org/officeDocument/2006/relationships/hyperlink" Target="http://ru.wikipedia.org/wiki/%D0%9E%D1%80%D0%B3%D0%B0%D0%BD%D0%B8%D0%B7%D0%B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Бесполое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размножение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урок в 9 классе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dirty="0" smtClean="0"/>
              <a:t>Учитель : </a:t>
            </a:r>
            <a:r>
              <a:rPr lang="ru-RU" dirty="0" err="1" smtClean="0"/>
              <a:t>Тронина</a:t>
            </a:r>
            <a:r>
              <a:rPr lang="ru-RU" dirty="0" smtClean="0"/>
              <a:t> И.Д.</a:t>
            </a:r>
            <a:endParaRPr lang="ru-RU" dirty="0"/>
          </a:p>
        </p:txBody>
      </p:sp>
      <p:pic>
        <p:nvPicPr>
          <p:cNvPr id="2054" name="Picture 6" descr="http://im3-tub-ru.yandex.net/i?id=119187140-4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16242"/>
            <a:ext cx="3571868" cy="2241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Бинарное деление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Деление </a:t>
            </a:r>
            <a:r>
              <a:rPr lang="ru-RU" b="1" dirty="0" err="1"/>
              <a:t>прокариотических</a:t>
            </a:r>
            <a:r>
              <a:rPr lang="ru-RU" b="1" dirty="0"/>
              <a:t> клеток</a:t>
            </a:r>
            <a:r>
              <a:rPr lang="ru-RU" dirty="0"/>
              <a:t> — процесс образования дочерних </a:t>
            </a:r>
            <a:r>
              <a:rPr lang="ru-RU" dirty="0" err="1">
                <a:hlinkClick r:id="rId2" action="ppaction://hlinkfile" tooltip="Прокариоты"/>
              </a:rPr>
              <a:t>прокариотических</a:t>
            </a:r>
            <a:r>
              <a:rPr lang="ru-RU" dirty="0"/>
              <a:t> клеток из материнской. 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3010" name="Picture 2" descr="http://im1-tub-ru.yandex.net/i?id=420115646-3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881434"/>
            <a:ext cx="5357818" cy="29765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Спорообразование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Бывает у мхов, папоротников, грибов</a:t>
            </a:r>
          </a:p>
          <a:p>
            <a:r>
              <a:rPr lang="ru-RU" dirty="0">
                <a:solidFill>
                  <a:srgbClr val="FF0000"/>
                </a:solidFill>
              </a:rPr>
              <a:t>Спора </a:t>
            </a:r>
            <a:r>
              <a:rPr lang="ru-RU" dirty="0"/>
              <a:t>– это особая </a:t>
            </a:r>
            <a:r>
              <a:rPr lang="ru-RU" dirty="0" smtClean="0"/>
              <a:t>гаплоидная клетка</a:t>
            </a:r>
            <a:r>
              <a:rPr lang="ru-RU" dirty="0"/>
              <a:t>, имеющая очень мелкие размеры, поэтому легко переносится по воздуху</a:t>
            </a:r>
          </a:p>
        </p:txBody>
      </p:sp>
      <p:pic>
        <p:nvPicPr>
          <p:cNvPr id="12294" name="Picture 6" descr="http://im3-tub-ru.yandex.net/i?id=466220181-1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4540563" cy="3000372"/>
          </a:xfrm>
          <a:prstGeom prst="rect">
            <a:avLst/>
          </a:prstGeom>
          <a:noFill/>
        </p:spPr>
      </p:pic>
      <p:pic>
        <p:nvPicPr>
          <p:cNvPr id="12296" name="Picture 8" descr="http://im5-tub-ru.yandex.net/i?id=468611139-4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655634"/>
            <a:ext cx="3714744" cy="3202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hlinkClick r:id="rId2"/>
              </a:rPr>
              <a:t>Зооспоры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200" dirty="0"/>
              <a:t> подвижные споры многих водорослей и некоторых грибов, служащие для бесполого размножения и расселения.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5298" name="Picture 2" descr="http://im6-tub-ru.yandex.net/i?id=140650053-2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2214554"/>
            <a:ext cx="6457980" cy="4286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1139825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Почкование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400"/>
              <a:t>Характерно для одноклеточных и низших многоклеточных организмов</a:t>
            </a:r>
          </a:p>
          <a:p>
            <a:r>
              <a:rPr lang="ru-RU" sz="2400"/>
              <a:t>Почка может не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    отделяться от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    материнской особи,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    как например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    у коралловых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    полипов</a:t>
            </a:r>
          </a:p>
        </p:txBody>
      </p:sp>
      <p:pic>
        <p:nvPicPr>
          <p:cNvPr id="10245" name="Picture 5" descr="L26_p01_p0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8" y="1285860"/>
            <a:ext cx="3548055" cy="2661650"/>
          </a:xfrm>
          <a:noFill/>
          <a:ln/>
        </p:spPr>
      </p:pic>
      <p:pic>
        <p:nvPicPr>
          <p:cNvPr id="10247" name="Picture 7" descr="http://im6-tub-ru.yandex.net/i?id=207507194-21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859066"/>
            <a:ext cx="2978941" cy="2998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Фрагментация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2844" y="1600200"/>
            <a:ext cx="5286412" cy="4525963"/>
          </a:xfrm>
        </p:spPr>
        <p:txBody>
          <a:bodyPr/>
          <a:lstStyle/>
          <a:p>
            <a:r>
              <a:rPr lang="ru-RU" sz="2000" dirty="0" smtClean="0"/>
              <a:t>Способ </a:t>
            </a:r>
            <a:r>
              <a:rPr lang="ru-RU" sz="2000" dirty="0"/>
              <a:t>бесполого размножения, при котором особь делится на две или несколько частей (фрагментов), каждая из которых растет и образует новый организм; способность некоторых живых существ восстанавливать утраченные органы или части тела (</a:t>
            </a:r>
            <a:r>
              <a:rPr lang="ru-RU" sz="2000" dirty="0">
                <a:hlinkClick r:id="rId2" action="ppaction://hlinkfile" tooltip="Регенерация"/>
              </a:rPr>
              <a:t>регенерация</a:t>
            </a:r>
            <a:r>
              <a:rPr lang="ru-RU" sz="2000" dirty="0"/>
              <a:t>).</a:t>
            </a:r>
          </a:p>
          <a:p>
            <a:r>
              <a:rPr lang="ru-RU" sz="2000" dirty="0"/>
              <a:t>Фрагментация происходит у некоторых нитчатых водорослей (спирогира), у некоторых низших животных (например, </a:t>
            </a:r>
            <a:r>
              <a:rPr lang="ru-RU" sz="2000" dirty="0">
                <a:hlinkClick r:id="rId3" action="ppaction://hlinkfile" tooltip="Плоские черви"/>
              </a:rPr>
              <a:t>плоские черви</a:t>
            </a:r>
            <a:r>
              <a:rPr lang="ru-RU" sz="2000" dirty="0"/>
              <a:t>).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6082" name="Picture 2" descr="http://im2-tub-ru.yandex.net/i?id=154469724-40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4232677"/>
            <a:ext cx="3500430" cy="2625323"/>
          </a:xfrm>
          <a:prstGeom prst="rect">
            <a:avLst/>
          </a:prstGeom>
          <a:noFill/>
        </p:spPr>
      </p:pic>
      <p:pic>
        <p:nvPicPr>
          <p:cNvPr id="46084" name="Picture 4" descr="http://im4-tub-ru.yandex.net/i?id=140438943-17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3509" y="1214422"/>
            <a:ext cx="3720491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1139825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Вегетативное размножение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571612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 smtClean="0"/>
              <a:t>У </a:t>
            </a:r>
            <a:r>
              <a:rPr lang="ru-RU" sz="2400" dirty="0"/>
              <a:t>растений могут использоваться как специальные органы (корневища, клубни, луковицы, усы), так и обычные  части тела</a:t>
            </a:r>
          </a:p>
        </p:txBody>
      </p:sp>
      <p:pic>
        <p:nvPicPr>
          <p:cNvPr id="13322" name="Picture 10" descr="http://im1-tub-ru.yandex.net/i?id=212673824-0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86322"/>
            <a:ext cx="3521853" cy="2071678"/>
          </a:xfrm>
          <a:prstGeom prst="rect">
            <a:avLst/>
          </a:prstGeom>
          <a:noFill/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24" name="Picture 12" descr="http://im7-tub-ru.yandex.net/i?id=406924422-3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142983"/>
            <a:ext cx="2143108" cy="2634969"/>
          </a:xfrm>
          <a:prstGeom prst="rect">
            <a:avLst/>
          </a:prstGeom>
          <a:noFill/>
        </p:spPr>
      </p:pic>
      <p:pic>
        <p:nvPicPr>
          <p:cNvPr id="13328" name="Picture 16" descr="http://im2-tub-ru.yandex.net/i?id=305104188-46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3879" y="3929066"/>
            <a:ext cx="5150121" cy="2928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0"/>
          <a:ext cx="8929718" cy="6715150"/>
        </p:xfrm>
        <a:graphic>
          <a:graphicData uri="http://schemas.openxmlformats.org/drawingml/2006/table">
            <a:tbl>
              <a:tblPr/>
              <a:tblGrid>
                <a:gridCol w="4464859"/>
                <a:gridCol w="4464859"/>
              </a:tblGrid>
              <a:tr h="6715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Вегетативное размножение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Надземный побег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Подземный побег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1) стебель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1) луковица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2) лист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корнеклубень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3) отводки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3) корневища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4) черенки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4) корневые шишки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5) усы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6) усики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7) выводковые почки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8) луковички воздушные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Это интересно:</a:t>
            </a:r>
            <a:r>
              <a:rPr 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Полиэмбриония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у животных — образование нескольких зародышей (близнецов) из одной </a:t>
            </a:r>
            <a:r>
              <a:rPr lang="ru-RU" dirty="0">
                <a:hlinkClick r:id="rId2" action="ppaction://hlinkfile"/>
              </a:rPr>
              <a:t>зиготы</a:t>
            </a:r>
            <a:r>
              <a:rPr lang="ru-RU" dirty="0"/>
              <a:t>. Все эти </a:t>
            </a:r>
            <a:r>
              <a:rPr lang="ru-RU" dirty="0" err="1"/>
              <a:t>однояйцевые</a:t>
            </a:r>
            <a:r>
              <a:rPr lang="ru-RU" dirty="0"/>
              <a:t> близнецы всегда </a:t>
            </a:r>
            <a:r>
              <a:rPr lang="ru-RU" dirty="0" smtClean="0"/>
              <a:t>одного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/>
              <a:t>пола. </a:t>
            </a:r>
          </a:p>
        </p:txBody>
      </p:sp>
      <p:pic>
        <p:nvPicPr>
          <p:cNvPr id="48132" name="Picture 4" descr="http://im4-tub-ru.yandex.net/i?id=137997389-1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714752"/>
            <a:ext cx="4572000" cy="3143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Шизогония: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тип размножения простейших класса споровиков, характеризующийся многократным делением ядра и последующим распадением клетки на множество дочерних клеток </a:t>
            </a:r>
          </a:p>
        </p:txBody>
      </p:sp>
      <p:pic>
        <p:nvPicPr>
          <p:cNvPr id="50178" name="Picture 2" descr="http://im6-tub-ru.yandex.net/i?id=162360767-0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7" y="4191916"/>
            <a:ext cx="3714744" cy="2666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Клонирование: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/>
          <a:lstStyle/>
          <a:p>
            <a:r>
              <a:rPr lang="ru-RU" dirty="0" smtClean="0"/>
              <a:t>появление </a:t>
            </a:r>
            <a:r>
              <a:rPr lang="ru-RU" dirty="0"/>
              <a:t>естественным путем или получение нескольких генетически идентичных </a:t>
            </a:r>
            <a:r>
              <a:rPr lang="ru-RU" dirty="0">
                <a:hlinkClick r:id="rId2" action="ppaction://hlinkfile" tooltip="Организм"/>
              </a:rPr>
              <a:t>организмов</a:t>
            </a:r>
            <a:r>
              <a:rPr lang="ru-RU" dirty="0"/>
              <a:t> путем </a:t>
            </a:r>
            <a:r>
              <a:rPr lang="ru-RU" dirty="0" smtClean="0">
                <a:hlinkClick r:id="rId3" action="ppaction://hlinkfile" tooltip="Бесполое размножение"/>
              </a:rPr>
              <a:t>бесполого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 размножения</a:t>
            </a:r>
            <a:r>
              <a:rPr lang="ru-RU" dirty="0"/>
              <a:t>. </a:t>
            </a:r>
          </a:p>
        </p:txBody>
      </p:sp>
      <p:pic>
        <p:nvPicPr>
          <p:cNvPr id="51202" name="Picture 2" descr="http://im0-tub-ru.yandex.net/i?id=60876399-10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4228707"/>
            <a:ext cx="3786182" cy="26292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://im6-tub-ru.yandex.net/i?id=323152264-6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285728"/>
            <a:ext cx="9572660" cy="84464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festival.1september.ru/articles/514226/img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9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Значение бесполого размножения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557338"/>
            <a:ext cx="5400675" cy="5040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Быстрое и энергетически выгодное размножение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Не зависит от окружающей среды, наличия партнера или насекомых-опылителей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Полностью сохраняет набор генов и признаков, что бывает полезно в неизменных условиях среды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Широко применяется в растениеводстве</a:t>
            </a:r>
          </a:p>
        </p:txBody>
      </p:sp>
      <p:pic>
        <p:nvPicPr>
          <p:cNvPr id="15365" name="Picture 5" descr="CLASSIC_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80063" y="4076700"/>
            <a:ext cx="3251200" cy="2192338"/>
          </a:xfrm>
          <a:noFill/>
          <a:ln/>
        </p:spPr>
      </p:pic>
      <p:pic>
        <p:nvPicPr>
          <p:cNvPr id="15368" name="Picture 8" descr="6800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1628775"/>
            <a:ext cx="3297238" cy="2198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Проверь себя!!!!!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6972320" cy="4525963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ru-RU" sz="1600" dirty="0"/>
              <a:t>Спорообразование характерно для гидры.  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Зелёная эвглена размножается  путём деления клетки.  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При бесполом размножении участвует одна особь.  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Гермафродит - обоеполый организм.   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Мхи и папоротники размножаются почкованием.  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При бесполом размножении потомство генетически сильно отличается от родительских организмов.  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Для простейших характерно деление пополам. 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Размножение – это процесс воспроизведения себе подобных.  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Гидра размножается почкованием. 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Виноград, смородина, крыжовник, ива размножаются черенками. 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В бесполом размножении участвуют одна особь.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500958" y="1600200"/>
            <a:ext cx="1185842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Домашнее задание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186766" cy="4525963"/>
          </a:xfrm>
        </p:spPr>
        <p:txBody>
          <a:bodyPr/>
          <a:lstStyle/>
          <a:p>
            <a:r>
              <a:rPr lang="ru-RU" dirty="0" smtClean="0"/>
              <a:t>Параграф 3.1</a:t>
            </a:r>
          </a:p>
          <a:p>
            <a:r>
              <a:rPr lang="ru-RU" dirty="0" smtClean="0"/>
              <a:t>Сообщение на тему «Половой диморфизм»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Размножение</a:t>
            </a:r>
            <a:r>
              <a:rPr lang="ru-RU" dirty="0" smtClean="0"/>
              <a:t> — присущее всем живым организмам свойство воспроизведения себе подобных, обеспечивающее непрерывность и преемственность </a:t>
            </a:r>
            <a:r>
              <a:rPr lang="ru-RU" dirty="0" smtClean="0"/>
              <a:t>жизни.</a:t>
            </a:r>
            <a:endParaRPr lang="ru-RU" dirty="0"/>
          </a:p>
        </p:txBody>
      </p:sp>
      <p:pic>
        <p:nvPicPr>
          <p:cNvPr id="1026" name="Picture 2" descr="http://im0-tub-ru.yandex.net/i?id=161053834-2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9757" y="4214818"/>
            <a:ext cx="3524243" cy="2643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686800" cy="591187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4400" b="1" dirty="0" smtClean="0"/>
              <a:t>Это </a:t>
            </a:r>
            <a:r>
              <a:rPr lang="ru-RU" sz="4400" b="1" dirty="0"/>
              <a:t>процесс, с помощью которого Жизнь умудряется обвести вокруг пальца Время»</a:t>
            </a:r>
          </a:p>
        </p:txBody>
      </p:sp>
      <p:pic>
        <p:nvPicPr>
          <p:cNvPr id="35842" name="Picture 2" descr="http://im2-tub-ru.yandex.net/i?id=242956976-1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143248"/>
            <a:ext cx="6500858" cy="353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festival.1september.ru/articles/514226/img1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9001156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785794"/>
            <a:ext cx="9151031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При бесполом размножении принимает участие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ru-RU" sz="3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только одна особь;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Осуществляется без участия половых клеток;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В основе размножения лежит митоз;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Дочерние организмы возникающий из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материнского, являются точной его копией.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im0-tub-ru.yandex.net/i?id=77678446-5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071942"/>
            <a:ext cx="3233748" cy="2665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14226/img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42853"/>
          <a:ext cx="9144000" cy="671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171658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 бесполого размножения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 бесполого размножения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906422">
                <a:tc>
                  <a:txBody>
                    <a:bodyPr/>
                    <a:lstStyle/>
                    <a:p>
                      <a:r>
                        <a:rPr lang="ru-RU" dirty="0" smtClean="0"/>
                        <a:t>1.Митотическое 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0588">
                <a:tc>
                  <a:txBody>
                    <a:bodyPr/>
                    <a:lstStyle/>
                    <a:p>
                      <a:r>
                        <a:rPr lang="ru-RU" dirty="0" smtClean="0"/>
                        <a:t>2. Бинарное 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7322">
                <a:tc>
                  <a:txBody>
                    <a:bodyPr/>
                    <a:lstStyle/>
                    <a:p>
                      <a:r>
                        <a:rPr lang="ru-RU" dirty="0" smtClean="0"/>
                        <a:t>3. Спорообразование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6386">
                <a:tc>
                  <a:txBody>
                    <a:bodyPr/>
                    <a:lstStyle/>
                    <a:p>
                      <a:r>
                        <a:rPr lang="ru-RU" dirty="0" smtClean="0"/>
                        <a:t>4. Почкование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6386">
                <a:tc>
                  <a:txBody>
                    <a:bodyPr/>
                    <a:lstStyle/>
                    <a:p>
                      <a:r>
                        <a:rPr lang="ru-RU" dirty="0" smtClean="0"/>
                        <a:t>5. Фрагментация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6386">
                <a:tc>
                  <a:txBody>
                    <a:bodyPr/>
                    <a:lstStyle/>
                    <a:p>
                      <a:r>
                        <a:rPr lang="ru-RU" dirty="0" smtClean="0"/>
                        <a:t>6. Вегетативное размножение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Деление клетки ( митоз 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Характерно для одноклеточных организмов: например, амебы, эвглены, инфузории.</a:t>
            </a:r>
          </a:p>
          <a:p>
            <a:pPr>
              <a:buFont typeface="Wingdings" pitchFamily="2" charset="2"/>
              <a:buNone/>
            </a:pPr>
            <a:endParaRPr lang="ru-RU" dirty="0"/>
          </a:p>
          <a:p>
            <a:r>
              <a:rPr lang="ru-RU" dirty="0"/>
              <a:t>Организмы копируют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   материнскую клетку,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   получая от нее полный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   хромосомный набор</a:t>
            </a:r>
          </a:p>
        </p:txBody>
      </p:sp>
      <p:pic>
        <p:nvPicPr>
          <p:cNvPr id="9220" name="Picture 4" descr="L32_p05_p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3141663"/>
            <a:ext cx="3276600" cy="2457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473</TotalTime>
  <Words>382</Words>
  <Application>Microsoft Office PowerPoint</Application>
  <PresentationFormat>Экран (4:3)</PresentationFormat>
  <Paragraphs>94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Круги</vt:lpstr>
      <vt:lpstr>Бесполое размножение урок в 9 классе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Деление клетки ( митоз )</vt:lpstr>
      <vt:lpstr>Бинарное деление</vt:lpstr>
      <vt:lpstr>Спорообразование</vt:lpstr>
      <vt:lpstr>Зооспоры</vt:lpstr>
      <vt:lpstr>Почкование</vt:lpstr>
      <vt:lpstr>Фрагментация</vt:lpstr>
      <vt:lpstr>Вегетативное размножение</vt:lpstr>
      <vt:lpstr>Слайд 16</vt:lpstr>
      <vt:lpstr>Это интересно: Полиэмбриония</vt:lpstr>
      <vt:lpstr>Шизогония: </vt:lpstr>
      <vt:lpstr>Клонирование:</vt:lpstr>
      <vt:lpstr>Слайд 20</vt:lpstr>
      <vt:lpstr>Значение бесполого размножения</vt:lpstr>
      <vt:lpstr>Проверь себя!!!!!</vt:lpstr>
      <vt:lpstr>Домашнее задание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Размножение организмов</dc:title>
  <dc:creator>Ирина Евгеньевна</dc:creator>
  <cp:lastModifiedBy>User</cp:lastModifiedBy>
  <cp:revision>42</cp:revision>
  <dcterms:created xsi:type="dcterms:W3CDTF">2009-01-19T08:25:22Z</dcterms:created>
  <dcterms:modified xsi:type="dcterms:W3CDTF">2013-11-23T09:39:34Z</dcterms:modified>
</cp:coreProperties>
</file>