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sldIdLst>
    <p:sldId id="285" r:id="rId3"/>
    <p:sldId id="291" r:id="rId4"/>
    <p:sldId id="309" r:id="rId5"/>
    <p:sldId id="293" r:id="rId6"/>
    <p:sldId id="294" r:id="rId7"/>
    <p:sldId id="296" r:id="rId8"/>
    <p:sldId id="297" r:id="rId9"/>
    <p:sldId id="262" r:id="rId10"/>
    <p:sldId id="256" r:id="rId11"/>
    <p:sldId id="299" r:id="rId12"/>
    <p:sldId id="312" r:id="rId13"/>
    <p:sldId id="300" r:id="rId14"/>
    <p:sldId id="283" r:id="rId15"/>
    <p:sldId id="302" r:id="rId16"/>
    <p:sldId id="304" r:id="rId17"/>
    <p:sldId id="259" r:id="rId18"/>
    <p:sldId id="306" r:id="rId19"/>
    <p:sldId id="307" r:id="rId20"/>
    <p:sldId id="273" r:id="rId21"/>
    <p:sldId id="314" r:id="rId22"/>
    <p:sldId id="308" r:id="rId23"/>
    <p:sldId id="310" r:id="rId24"/>
    <p:sldId id="311" r:id="rId25"/>
    <p:sldId id="31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49EE-0D14-429A-8028-B1F78B1E4793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D410-3B6B-47C0-922A-8CA1CC4E2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2E47-5395-4797-B4AE-76A33848D3FE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518B-622E-4CB0-BBA9-B0D63CE82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work\Desktop\&#1091;&#1088;&#1086;&#1082;%20&#1042;&#1077;&#1090;&#1077;&#1088;\Meditaciya_club24169059_-SHum_vetra_i_muzyka.mp3" TargetMode="Externa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91;&#1088;&#1086;&#1082;%20&#1074;&#1077;&#1090;&#1077;&#1088;%20&#1084;&#1086;&#1081;\016veter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416" y="3645024"/>
            <a:ext cx="4172624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77072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285728"/>
            <a:ext cx="5472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Улыбайся, освещая всех улыбками!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Ошибайся - веселее жить с ошибками.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пугайся - в жизни всякое случается.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сдавайся! Всё не сразу получается.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i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Целеполагание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4000" b="1" i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601026"/>
            <a:ext cx="85072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какие вопросы вы бы хотели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получить ответы?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-Что?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- Почему?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-  Какой?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-  Как?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www.free-scores.com/IMG/andre-caron/andre-caron_20101011060606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8" y="4214817"/>
            <a:ext cx="2714644" cy="2307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i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Целеполагание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4000" b="1" i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2339688"/>
            <a:ext cx="8507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-Что такое ветер?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-Причины образования ветра.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-Виды ветров.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-Значение ветра.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www.free-scores.com/IMG/andre-caron/andre-caron_20101011060606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8" y="4214817"/>
            <a:ext cx="2714644" cy="2307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29" y="2500306"/>
            <a:ext cx="2971821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2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4664"/>
            <a:ext cx="2317936" cy="173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2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60648"/>
            <a:ext cx="2128890" cy="2128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3643314"/>
            <a:ext cx="2143140" cy="2844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2428868"/>
            <a:ext cx="2786082" cy="2089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 descr="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71604" y="4643446"/>
            <a:ext cx="2857520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Рисунок 15" descr="i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285728"/>
            <a:ext cx="2699699" cy="20247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илиния 18"/>
          <p:cNvSpPr/>
          <p:nvPr/>
        </p:nvSpPr>
        <p:spPr>
          <a:xfrm>
            <a:off x="565354" y="2091813"/>
            <a:ext cx="5587181" cy="2757948"/>
          </a:xfrm>
          <a:custGeom>
            <a:avLst/>
            <a:gdLst>
              <a:gd name="connsiteX0" fmla="*/ 3062749 w 5587181"/>
              <a:gd name="connsiteY0" fmla="*/ 769374 h 2757948"/>
              <a:gd name="connsiteX1" fmla="*/ 1868130 w 5587181"/>
              <a:gd name="connsiteY1" fmla="*/ 385916 h 2757948"/>
              <a:gd name="connsiteX2" fmla="*/ 422788 w 5587181"/>
              <a:gd name="connsiteY2" fmla="*/ 400664 h 2757948"/>
              <a:gd name="connsiteX3" fmla="*/ 24581 w 5587181"/>
              <a:gd name="connsiteY3" fmla="*/ 238432 h 2757948"/>
              <a:gd name="connsiteX4" fmla="*/ 275304 w 5587181"/>
              <a:gd name="connsiteY4" fmla="*/ 1831258 h 2757948"/>
              <a:gd name="connsiteX5" fmla="*/ 835743 w 5587181"/>
              <a:gd name="connsiteY5" fmla="*/ 2612922 h 2757948"/>
              <a:gd name="connsiteX6" fmla="*/ 2738285 w 5587181"/>
              <a:gd name="connsiteY6" fmla="*/ 2701413 h 2757948"/>
              <a:gd name="connsiteX7" fmla="*/ 5584723 w 5587181"/>
              <a:gd name="connsiteY7" fmla="*/ 2583426 h 2757948"/>
              <a:gd name="connsiteX8" fmla="*/ 5584723 w 5587181"/>
              <a:gd name="connsiteY8" fmla="*/ 2583426 h 2757948"/>
              <a:gd name="connsiteX9" fmla="*/ 5584723 w 5587181"/>
              <a:gd name="connsiteY9" fmla="*/ 2553929 h 2757948"/>
              <a:gd name="connsiteX10" fmla="*/ 5569975 w 5587181"/>
              <a:gd name="connsiteY10" fmla="*/ 2553929 h 2757948"/>
              <a:gd name="connsiteX11" fmla="*/ 5569975 w 5587181"/>
              <a:gd name="connsiteY11" fmla="*/ 2553929 h 2757948"/>
              <a:gd name="connsiteX12" fmla="*/ 5584723 w 5587181"/>
              <a:gd name="connsiteY12" fmla="*/ 2583426 h 2757948"/>
              <a:gd name="connsiteX13" fmla="*/ 5584723 w 5587181"/>
              <a:gd name="connsiteY13" fmla="*/ 2583426 h 275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87181" h="2757948">
                <a:moveTo>
                  <a:pt x="3062749" y="769374"/>
                </a:moveTo>
                <a:cubicBezTo>
                  <a:pt x="2685436" y="608371"/>
                  <a:pt x="2308124" y="447368"/>
                  <a:pt x="1868130" y="385916"/>
                </a:cubicBezTo>
                <a:cubicBezTo>
                  <a:pt x="1428137" y="324464"/>
                  <a:pt x="730046" y="425245"/>
                  <a:pt x="422788" y="400664"/>
                </a:cubicBezTo>
                <a:cubicBezTo>
                  <a:pt x="115530" y="376083"/>
                  <a:pt x="49162" y="0"/>
                  <a:pt x="24581" y="238432"/>
                </a:cubicBezTo>
                <a:cubicBezTo>
                  <a:pt x="0" y="476864"/>
                  <a:pt x="140110" y="1435510"/>
                  <a:pt x="275304" y="1831258"/>
                </a:cubicBezTo>
                <a:cubicBezTo>
                  <a:pt x="410498" y="2227006"/>
                  <a:pt x="425246" y="2467896"/>
                  <a:pt x="835743" y="2612922"/>
                </a:cubicBezTo>
                <a:cubicBezTo>
                  <a:pt x="1246240" y="2757948"/>
                  <a:pt x="1946788" y="2706329"/>
                  <a:pt x="2738285" y="2701413"/>
                </a:cubicBezTo>
                <a:cubicBezTo>
                  <a:pt x="3529782" y="2696497"/>
                  <a:pt x="5584723" y="2583426"/>
                  <a:pt x="5584723" y="2583426"/>
                </a:cubicBezTo>
                <a:lnTo>
                  <a:pt x="5584723" y="2583426"/>
                </a:lnTo>
                <a:cubicBezTo>
                  <a:pt x="5584723" y="2578510"/>
                  <a:pt x="5587181" y="2558845"/>
                  <a:pt x="5584723" y="2553929"/>
                </a:cubicBezTo>
                <a:cubicBezTo>
                  <a:pt x="5582265" y="2549013"/>
                  <a:pt x="5569975" y="2553929"/>
                  <a:pt x="5569975" y="2553929"/>
                </a:cubicBezTo>
                <a:lnTo>
                  <a:pt x="5569975" y="2553929"/>
                </a:lnTo>
                <a:lnTo>
                  <a:pt x="5584723" y="2583426"/>
                </a:lnTo>
                <a:lnTo>
                  <a:pt x="5584723" y="2583426"/>
                </a:lnTo>
              </a:path>
            </a:pathLst>
          </a:custGeom>
          <a:solidFill>
            <a:schemeClr val="accent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00826" y="2214554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786" y="2214554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3203848" y="2564904"/>
            <a:ext cx="4989341" cy="2138289"/>
          </a:xfrm>
          <a:custGeom>
            <a:avLst/>
            <a:gdLst>
              <a:gd name="connsiteX0" fmla="*/ 400929 w 4989341"/>
              <a:gd name="connsiteY0" fmla="*/ 300111 h 2138289"/>
              <a:gd name="connsiteX1" fmla="*/ 2862775 w 4989341"/>
              <a:gd name="connsiteY1" fmla="*/ 2100775 h 2138289"/>
              <a:gd name="connsiteX2" fmla="*/ 4649372 w 4989341"/>
              <a:gd name="connsiteY2" fmla="*/ 525194 h 2138289"/>
              <a:gd name="connsiteX3" fmla="*/ 4902591 w 4989341"/>
              <a:gd name="connsiteY3" fmla="*/ 159434 h 2138289"/>
              <a:gd name="connsiteX4" fmla="*/ 4199206 w 4989341"/>
              <a:gd name="connsiteY4" fmla="*/ 440788 h 2138289"/>
              <a:gd name="connsiteX5" fmla="*/ 3425483 w 4989341"/>
              <a:gd name="connsiteY5" fmla="*/ 286043 h 2138289"/>
              <a:gd name="connsiteX6" fmla="*/ 2806505 w 4989341"/>
              <a:gd name="connsiteY6" fmla="*/ 539262 h 2138289"/>
              <a:gd name="connsiteX7" fmla="*/ 2243797 w 4989341"/>
              <a:gd name="connsiteY7" fmla="*/ 201637 h 2138289"/>
              <a:gd name="connsiteX8" fmla="*/ 1554480 w 4989341"/>
              <a:gd name="connsiteY8" fmla="*/ 370449 h 2138289"/>
              <a:gd name="connsiteX9" fmla="*/ 1357532 w 4989341"/>
              <a:gd name="connsiteY9" fmla="*/ 426720 h 2138289"/>
              <a:gd name="connsiteX10" fmla="*/ 583809 w 4989341"/>
              <a:gd name="connsiteY10" fmla="*/ 328246 h 2138289"/>
              <a:gd name="connsiteX11" fmla="*/ 457200 w 4989341"/>
              <a:gd name="connsiteY11" fmla="*/ 342314 h 2138289"/>
              <a:gd name="connsiteX12" fmla="*/ 400929 w 4989341"/>
              <a:gd name="connsiteY12" fmla="*/ 370449 h 2138289"/>
              <a:gd name="connsiteX13" fmla="*/ 485335 w 4989341"/>
              <a:gd name="connsiteY13" fmla="*/ 271975 h 2138289"/>
              <a:gd name="connsiteX14" fmla="*/ 457200 w 4989341"/>
              <a:gd name="connsiteY14" fmla="*/ 300111 h 2138289"/>
              <a:gd name="connsiteX15" fmla="*/ 400929 w 4989341"/>
              <a:gd name="connsiteY15" fmla="*/ 300111 h 213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89341" h="2138289">
                <a:moveTo>
                  <a:pt x="400929" y="300111"/>
                </a:moveTo>
                <a:cubicBezTo>
                  <a:pt x="801858" y="600222"/>
                  <a:pt x="2154701" y="2063261"/>
                  <a:pt x="2862775" y="2100775"/>
                </a:cubicBezTo>
                <a:cubicBezTo>
                  <a:pt x="3570849" y="2138289"/>
                  <a:pt x="4309403" y="848751"/>
                  <a:pt x="4649372" y="525194"/>
                </a:cubicBezTo>
                <a:cubicBezTo>
                  <a:pt x="4989341" y="201637"/>
                  <a:pt x="4977619" y="173502"/>
                  <a:pt x="4902591" y="159434"/>
                </a:cubicBezTo>
                <a:cubicBezTo>
                  <a:pt x="4827563" y="145366"/>
                  <a:pt x="4445391" y="419687"/>
                  <a:pt x="4199206" y="440788"/>
                </a:cubicBezTo>
                <a:cubicBezTo>
                  <a:pt x="3953021" y="461890"/>
                  <a:pt x="3657600" y="269631"/>
                  <a:pt x="3425483" y="286043"/>
                </a:cubicBezTo>
                <a:cubicBezTo>
                  <a:pt x="3193366" y="302455"/>
                  <a:pt x="3003453" y="553330"/>
                  <a:pt x="2806505" y="539262"/>
                </a:cubicBezTo>
                <a:cubicBezTo>
                  <a:pt x="2609557" y="525194"/>
                  <a:pt x="2452468" y="229773"/>
                  <a:pt x="2243797" y="201637"/>
                </a:cubicBezTo>
                <a:cubicBezTo>
                  <a:pt x="2035126" y="173502"/>
                  <a:pt x="1702191" y="332935"/>
                  <a:pt x="1554480" y="370449"/>
                </a:cubicBezTo>
                <a:cubicBezTo>
                  <a:pt x="1406769" y="407963"/>
                  <a:pt x="1519310" y="433754"/>
                  <a:pt x="1357532" y="426720"/>
                </a:cubicBezTo>
                <a:cubicBezTo>
                  <a:pt x="1195754" y="419686"/>
                  <a:pt x="733864" y="342314"/>
                  <a:pt x="583809" y="328246"/>
                </a:cubicBezTo>
                <a:cubicBezTo>
                  <a:pt x="433754" y="314178"/>
                  <a:pt x="487680" y="335280"/>
                  <a:pt x="457200" y="342314"/>
                </a:cubicBezTo>
                <a:cubicBezTo>
                  <a:pt x="426720" y="349348"/>
                  <a:pt x="396240" y="382172"/>
                  <a:pt x="400929" y="370449"/>
                </a:cubicBezTo>
                <a:cubicBezTo>
                  <a:pt x="405618" y="358726"/>
                  <a:pt x="475957" y="283698"/>
                  <a:pt x="485335" y="271975"/>
                </a:cubicBezTo>
                <a:cubicBezTo>
                  <a:pt x="494714" y="260252"/>
                  <a:pt x="468923" y="295422"/>
                  <a:pt x="457200" y="300111"/>
                </a:cubicBezTo>
                <a:cubicBezTo>
                  <a:pt x="445477" y="304800"/>
                  <a:pt x="0" y="0"/>
                  <a:pt x="400929" y="30011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292494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СУША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МОРЕ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940152" y="1268760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1259632" y="119675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>
            <a:off x="3311860" y="872716"/>
            <a:ext cx="1296144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63888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5229200"/>
            <a:ext cx="8318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Суша нагрелась быстрее и теплый воздух поднимается наверх,  а над морем воздух холоднее, чем над сушей. В результате ветер дует на сушу (дневной бриз).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2071678"/>
            <a:ext cx="901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2071678"/>
            <a:ext cx="965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1670" y="285729"/>
            <a:ext cx="53806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Дневной бриз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pic>
        <p:nvPicPr>
          <p:cNvPr id="22" name="Рисунок 21" descr="j0432589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28572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Речевая гимнастика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67544" y="1296222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определенное пространство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может преодолеть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двигаясь сверху вниз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двигается с боков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вдоль поверхности земли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19"/>
          <p:cNvSpPr/>
          <p:nvPr/>
        </p:nvSpPr>
        <p:spPr>
          <a:xfrm>
            <a:off x="408039" y="2541639"/>
            <a:ext cx="5727290" cy="2544097"/>
          </a:xfrm>
          <a:custGeom>
            <a:avLst/>
            <a:gdLst>
              <a:gd name="connsiteX0" fmla="*/ 3220064 w 5727290"/>
              <a:gd name="connsiteY0" fmla="*/ 334296 h 2544097"/>
              <a:gd name="connsiteX1" fmla="*/ 1081548 w 5727290"/>
              <a:gd name="connsiteY1" fmla="*/ 319548 h 2544097"/>
              <a:gd name="connsiteX2" fmla="*/ 285135 w 5727290"/>
              <a:gd name="connsiteY2" fmla="*/ 127819 h 2544097"/>
              <a:gd name="connsiteX3" fmla="*/ 49161 w 5727290"/>
              <a:gd name="connsiteY3" fmla="*/ 1086464 h 2544097"/>
              <a:gd name="connsiteX4" fmla="*/ 580103 w 5727290"/>
              <a:gd name="connsiteY4" fmla="*/ 2325329 h 2544097"/>
              <a:gd name="connsiteX5" fmla="*/ 3102077 w 5727290"/>
              <a:gd name="connsiteY5" fmla="*/ 2399071 h 2544097"/>
              <a:gd name="connsiteX6" fmla="*/ 5727290 w 5727290"/>
              <a:gd name="connsiteY6" fmla="*/ 2148348 h 2544097"/>
              <a:gd name="connsiteX7" fmla="*/ 5727290 w 5727290"/>
              <a:gd name="connsiteY7" fmla="*/ 2148348 h 254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7290" h="2544097">
                <a:moveTo>
                  <a:pt x="3220064" y="334296"/>
                </a:moveTo>
                <a:lnTo>
                  <a:pt x="1081548" y="319548"/>
                </a:lnTo>
                <a:cubicBezTo>
                  <a:pt x="592393" y="285135"/>
                  <a:pt x="457199" y="0"/>
                  <a:pt x="285135" y="127819"/>
                </a:cubicBezTo>
                <a:cubicBezTo>
                  <a:pt x="113071" y="255638"/>
                  <a:pt x="0" y="720212"/>
                  <a:pt x="49161" y="1086464"/>
                </a:cubicBezTo>
                <a:cubicBezTo>
                  <a:pt x="98322" y="1452716"/>
                  <a:pt x="71284" y="2106561"/>
                  <a:pt x="580103" y="2325329"/>
                </a:cubicBezTo>
                <a:cubicBezTo>
                  <a:pt x="1088922" y="2544097"/>
                  <a:pt x="2244213" y="2428568"/>
                  <a:pt x="3102077" y="2399071"/>
                </a:cubicBezTo>
                <a:cubicBezTo>
                  <a:pt x="3959942" y="2369574"/>
                  <a:pt x="5727290" y="2148348"/>
                  <a:pt x="5727290" y="2148348"/>
                </a:cubicBezTo>
                <a:lnTo>
                  <a:pt x="5727290" y="2148348"/>
                </a:lnTo>
              </a:path>
            </a:pathLst>
          </a:custGeom>
          <a:solidFill>
            <a:schemeClr val="accent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86578" y="2214554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596" y="2143116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3203848" y="2564904"/>
            <a:ext cx="4989341" cy="2138289"/>
          </a:xfrm>
          <a:custGeom>
            <a:avLst/>
            <a:gdLst>
              <a:gd name="connsiteX0" fmla="*/ 400929 w 4989341"/>
              <a:gd name="connsiteY0" fmla="*/ 300111 h 2138289"/>
              <a:gd name="connsiteX1" fmla="*/ 2862775 w 4989341"/>
              <a:gd name="connsiteY1" fmla="*/ 2100775 h 2138289"/>
              <a:gd name="connsiteX2" fmla="*/ 4649372 w 4989341"/>
              <a:gd name="connsiteY2" fmla="*/ 525194 h 2138289"/>
              <a:gd name="connsiteX3" fmla="*/ 4902591 w 4989341"/>
              <a:gd name="connsiteY3" fmla="*/ 159434 h 2138289"/>
              <a:gd name="connsiteX4" fmla="*/ 4199206 w 4989341"/>
              <a:gd name="connsiteY4" fmla="*/ 440788 h 2138289"/>
              <a:gd name="connsiteX5" fmla="*/ 3425483 w 4989341"/>
              <a:gd name="connsiteY5" fmla="*/ 286043 h 2138289"/>
              <a:gd name="connsiteX6" fmla="*/ 2806505 w 4989341"/>
              <a:gd name="connsiteY6" fmla="*/ 539262 h 2138289"/>
              <a:gd name="connsiteX7" fmla="*/ 2243797 w 4989341"/>
              <a:gd name="connsiteY7" fmla="*/ 201637 h 2138289"/>
              <a:gd name="connsiteX8" fmla="*/ 1554480 w 4989341"/>
              <a:gd name="connsiteY8" fmla="*/ 370449 h 2138289"/>
              <a:gd name="connsiteX9" fmla="*/ 1357532 w 4989341"/>
              <a:gd name="connsiteY9" fmla="*/ 426720 h 2138289"/>
              <a:gd name="connsiteX10" fmla="*/ 583809 w 4989341"/>
              <a:gd name="connsiteY10" fmla="*/ 328246 h 2138289"/>
              <a:gd name="connsiteX11" fmla="*/ 457200 w 4989341"/>
              <a:gd name="connsiteY11" fmla="*/ 342314 h 2138289"/>
              <a:gd name="connsiteX12" fmla="*/ 400929 w 4989341"/>
              <a:gd name="connsiteY12" fmla="*/ 370449 h 2138289"/>
              <a:gd name="connsiteX13" fmla="*/ 485335 w 4989341"/>
              <a:gd name="connsiteY13" fmla="*/ 271975 h 2138289"/>
              <a:gd name="connsiteX14" fmla="*/ 457200 w 4989341"/>
              <a:gd name="connsiteY14" fmla="*/ 300111 h 2138289"/>
              <a:gd name="connsiteX15" fmla="*/ 400929 w 4989341"/>
              <a:gd name="connsiteY15" fmla="*/ 300111 h 213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89341" h="2138289">
                <a:moveTo>
                  <a:pt x="400929" y="300111"/>
                </a:moveTo>
                <a:cubicBezTo>
                  <a:pt x="801858" y="600222"/>
                  <a:pt x="2154701" y="2063261"/>
                  <a:pt x="2862775" y="2100775"/>
                </a:cubicBezTo>
                <a:cubicBezTo>
                  <a:pt x="3570849" y="2138289"/>
                  <a:pt x="4309403" y="848751"/>
                  <a:pt x="4649372" y="525194"/>
                </a:cubicBezTo>
                <a:cubicBezTo>
                  <a:pt x="4989341" y="201637"/>
                  <a:pt x="4977619" y="173502"/>
                  <a:pt x="4902591" y="159434"/>
                </a:cubicBezTo>
                <a:cubicBezTo>
                  <a:pt x="4827563" y="145366"/>
                  <a:pt x="4445391" y="419687"/>
                  <a:pt x="4199206" y="440788"/>
                </a:cubicBezTo>
                <a:cubicBezTo>
                  <a:pt x="3953021" y="461890"/>
                  <a:pt x="3657600" y="269631"/>
                  <a:pt x="3425483" y="286043"/>
                </a:cubicBezTo>
                <a:cubicBezTo>
                  <a:pt x="3193366" y="302455"/>
                  <a:pt x="3003453" y="553330"/>
                  <a:pt x="2806505" y="539262"/>
                </a:cubicBezTo>
                <a:cubicBezTo>
                  <a:pt x="2609557" y="525194"/>
                  <a:pt x="2452468" y="229773"/>
                  <a:pt x="2243797" y="201637"/>
                </a:cubicBezTo>
                <a:cubicBezTo>
                  <a:pt x="2035126" y="173502"/>
                  <a:pt x="1702191" y="332935"/>
                  <a:pt x="1554480" y="370449"/>
                </a:cubicBezTo>
                <a:cubicBezTo>
                  <a:pt x="1406769" y="407963"/>
                  <a:pt x="1519310" y="433754"/>
                  <a:pt x="1357532" y="426720"/>
                </a:cubicBezTo>
                <a:cubicBezTo>
                  <a:pt x="1195754" y="419686"/>
                  <a:pt x="733864" y="342314"/>
                  <a:pt x="583809" y="328246"/>
                </a:cubicBezTo>
                <a:cubicBezTo>
                  <a:pt x="433754" y="314178"/>
                  <a:pt x="487680" y="335280"/>
                  <a:pt x="457200" y="342314"/>
                </a:cubicBezTo>
                <a:cubicBezTo>
                  <a:pt x="426720" y="349348"/>
                  <a:pt x="396240" y="382172"/>
                  <a:pt x="400929" y="370449"/>
                </a:cubicBezTo>
                <a:cubicBezTo>
                  <a:pt x="405618" y="358726"/>
                  <a:pt x="475957" y="283698"/>
                  <a:pt x="485335" y="271975"/>
                </a:cubicBezTo>
                <a:cubicBezTo>
                  <a:pt x="494714" y="260252"/>
                  <a:pt x="468923" y="295422"/>
                  <a:pt x="457200" y="300111"/>
                </a:cubicBezTo>
                <a:cubicBezTo>
                  <a:pt x="445477" y="304800"/>
                  <a:pt x="0" y="0"/>
                  <a:pt x="400929" y="30011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292494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СУША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МОРЕ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908720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 flipV="1">
            <a:off x="3923928" y="836712"/>
            <a:ext cx="1296144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63888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ВЕТЕР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0968907">
            <a:off x="6386026" y="1079692"/>
            <a:ext cx="36004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071678"/>
            <a:ext cx="9017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1988840"/>
            <a:ext cx="965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0"/>
            <a:ext cx="55928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Ночной бриз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508518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Суша остыла быстрее и холодный воздух опускается вниз, а над морем воздух теплее, чем над сушей. В результате ветер дует на море (ночной бриз).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3" name="Месяц 22"/>
          <p:cNvSpPr/>
          <p:nvPr/>
        </p:nvSpPr>
        <p:spPr>
          <a:xfrm>
            <a:off x="7858148" y="500042"/>
            <a:ext cx="714380" cy="928694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 animBg="1"/>
      <p:bldP spid="19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Бриз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— это ветер, который два раза в сутки меня­ет направление на противоположное. Дневной бриз дует с водоема на сушу, а ночной — с суши на водоем.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2-tub-ru.yandex.net/i?id=111850091-27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000371"/>
            <a:ext cx="4572032" cy="3583317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Подбери прилагательные характеризующие силу ветра.</a:t>
            </a:r>
            <a:endParaRPr lang="ru-RU" sz="4000" b="1" i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945735"/>
            <a:ext cx="85072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1.ветерок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2.ветер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3.ветрище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(сильный, слабый, тихий)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843808" y="1124744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9" y="285728"/>
            <a:ext cx="2667019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2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84" y="214290"/>
            <a:ext cx="2786082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571743"/>
            <a:ext cx="2928958" cy="21967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2500306"/>
            <a:ext cx="2971821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 descr="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4929198"/>
            <a:ext cx="2405066" cy="180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285727"/>
            <a:ext cx="2500330" cy="21363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 descr="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8" y="4500570"/>
            <a:ext cx="3107553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Исключи лишнее.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Образование ветра.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Разница в нагревании участков суши.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Разница в давлении.</a:t>
            </a: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214290"/>
            <a:ext cx="7272337" cy="92869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исключи лишнее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285860"/>
            <a:ext cx="7776864" cy="5311790"/>
          </a:xfrm>
          <a:prstGeom prst="round2SameRect">
            <a:avLst>
              <a:gd name="adj1" fmla="val 9552"/>
              <a:gd name="adj2" fmla="val 33399"/>
            </a:avLst>
          </a:prstGeom>
          <a:gradFill flip="none" rotWithShape="1">
            <a:gsLst>
              <a:gs pos="0">
                <a:srgbClr val="5E9EFF">
                  <a:alpha val="13000"/>
                </a:srgbClr>
              </a:gs>
              <a:gs pos="39999">
                <a:srgbClr val="85C2FF">
                  <a:alpha val="48000"/>
                </a:srgbClr>
              </a:gs>
              <a:gs pos="70000">
                <a:srgbClr val="C4D6EB">
                  <a:alpha val="65000"/>
                </a:srgbClr>
              </a:gs>
              <a:gs pos="100000">
                <a:schemeClr val="bg1">
                  <a:alpha val="70000"/>
                </a:schemeClr>
              </a:gs>
            </a:gsLst>
            <a:lin ang="16200000" scaled="1"/>
            <a:tileRect/>
          </a:gra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не имеет постоянной формы;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газообразное тело;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принимает форму сосуда;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сжимаемость;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упругость;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имеет цвет;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текучесть;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при нагревании расширяется;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теплопроводность.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Исключи лишнее.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Образование ветра.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Разница в нагревании участков суши.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Разница в давлении.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188832"/>
            <a:ext cx="3179409" cy="2420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олилиния 3"/>
          <p:cNvSpPr/>
          <p:nvPr/>
        </p:nvSpPr>
        <p:spPr>
          <a:xfrm>
            <a:off x="0" y="-20782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843808" y="1124744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3071810"/>
            <a:ext cx="664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 не стоит копить, знаниями надо пользоваться…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76671"/>
            <a:ext cx="3281018" cy="2734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im2-tub-ru.yandex.net/i?id=196110117-0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93704"/>
            <a:ext cx="26642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Личностная значимость изучаемого: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Ветер может быть другом, а может приносить беды и несчастья.</a:t>
            </a:r>
            <a:endParaRPr lang="ru-RU" sz="54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http://im0-tub-ru.yandex.net/i?id=157131421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57068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на дом: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655824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1.Ответить на вопросы стр.63;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2.Творческое задание: найти пословицы и поговорки о ветре.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урок!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7892" name="Picture 4" descr="http://im7-tub-ru.yandex.net/i?id=291553691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2952328" cy="2460273"/>
          </a:xfrm>
          <a:prstGeom prst="rect">
            <a:avLst/>
          </a:prstGeom>
          <a:noFill/>
        </p:spPr>
      </p:pic>
      <p:pic>
        <p:nvPicPr>
          <p:cNvPr id="5" name="Meditaciya_club24169059_-SHum_vetra_i_muzy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661248"/>
            <a:ext cx="304800" cy="304800"/>
          </a:xfrm>
          <a:prstGeom prst="rect">
            <a:avLst/>
          </a:prstGeom>
        </p:spPr>
      </p:pic>
      <p:pic>
        <p:nvPicPr>
          <p:cNvPr id="1026" name="Picture 2" descr="http://im0-tub-ru.yandex.net/i?id=366662060-2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1988840"/>
            <a:ext cx="3447263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17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357166"/>
            <a:ext cx="7272337" cy="7143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исключи лишнее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285860"/>
            <a:ext cx="7776864" cy="5311790"/>
          </a:xfrm>
          <a:prstGeom prst="round2SameRect">
            <a:avLst>
              <a:gd name="adj1" fmla="val 9552"/>
              <a:gd name="adj2" fmla="val 33399"/>
            </a:avLst>
          </a:prstGeom>
          <a:gradFill flip="none" rotWithShape="1">
            <a:gsLst>
              <a:gs pos="0">
                <a:srgbClr val="5E9EFF">
                  <a:alpha val="13000"/>
                </a:srgbClr>
              </a:gs>
              <a:gs pos="39999">
                <a:srgbClr val="85C2FF">
                  <a:alpha val="48000"/>
                </a:srgbClr>
              </a:gs>
              <a:gs pos="70000">
                <a:srgbClr val="C4D6EB">
                  <a:alpha val="65000"/>
                </a:srgbClr>
              </a:gs>
              <a:gs pos="100000">
                <a:schemeClr val="bg1">
                  <a:alpha val="70000"/>
                </a:schemeClr>
              </a:gs>
            </a:gsLst>
            <a:lin ang="16200000" scaled="1"/>
            <a:tileRect/>
          </a:gra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не имеет постоянной формы;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газообразное тело;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принимает форму сосуда;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сжимаемость;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упругость;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имеет цвет;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текучесть;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при нагревании расширяется;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теплопроводность.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Какое свойство воздуха показано на рисунке?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im1-tub-ru.yandex.net/i?id=78090823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12" y="1428736"/>
            <a:ext cx="3869558" cy="464347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2" descr="http://im4-tub-ru.yandex.net/i?id=89035243-1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2856"/>
            <a:ext cx="4118858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7890670" cy="11247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Вставь пропущенные слова.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643050"/>
            <a:ext cx="7776864" cy="4954600"/>
          </a:xfrm>
          <a:prstGeom prst="round2SameRect">
            <a:avLst>
              <a:gd name="adj1" fmla="val 9552"/>
              <a:gd name="adj2" fmla="val 33399"/>
            </a:avLst>
          </a:prstGeom>
          <a:gradFill flip="none" rotWithShape="1">
            <a:gsLst>
              <a:gs pos="0">
                <a:srgbClr val="5E9EFF">
                  <a:alpha val="13000"/>
                </a:srgbClr>
              </a:gs>
              <a:gs pos="39999">
                <a:srgbClr val="85C2FF">
                  <a:alpha val="48000"/>
                </a:srgbClr>
              </a:gs>
              <a:gs pos="70000">
                <a:srgbClr val="C4D6EB">
                  <a:alpha val="65000"/>
                </a:srgbClr>
              </a:gs>
              <a:gs pos="100000">
                <a:schemeClr val="bg1">
                  <a:alpha val="70000"/>
                </a:schemeClr>
              </a:gs>
            </a:gsLst>
            <a:lin ang="16200000" scaled="1"/>
            <a:tileRect/>
          </a:gra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Что же заставляет воздух перемешиваться? Это различия в </a:t>
            </a:r>
            <a:r>
              <a:rPr lang="ru-RU" b="1" dirty="0" err="1" smtClean="0">
                <a:solidFill>
                  <a:srgbClr val="7030A0"/>
                </a:solidFill>
              </a:rPr>
              <a:t>________воздуха</a:t>
            </a:r>
            <a:r>
              <a:rPr lang="ru-RU" b="1" dirty="0" smtClean="0">
                <a:solidFill>
                  <a:srgbClr val="7030A0"/>
                </a:solidFill>
              </a:rPr>
              <a:t>. Тёплый воздух </a:t>
            </a:r>
            <a:r>
              <a:rPr lang="ru-RU" b="1" u="sng" dirty="0" smtClean="0">
                <a:solidFill>
                  <a:srgbClr val="7030A0"/>
                </a:solidFill>
              </a:rPr>
              <a:t>_____</a:t>
            </a:r>
            <a:r>
              <a:rPr lang="ru-RU" b="1" dirty="0" smtClean="0">
                <a:solidFill>
                  <a:srgbClr val="7030A0"/>
                </a:solidFill>
              </a:rPr>
              <a:t>, он всегда стремится подняться </a:t>
            </a:r>
            <a:r>
              <a:rPr lang="ru-RU" b="1" u="sng" dirty="0" smtClean="0">
                <a:solidFill>
                  <a:srgbClr val="7030A0"/>
                </a:solidFill>
              </a:rPr>
              <a:t>_____</a:t>
            </a:r>
            <a:r>
              <a:rPr lang="ru-RU" b="1" dirty="0" smtClean="0">
                <a:solidFill>
                  <a:srgbClr val="7030A0"/>
                </a:solidFill>
              </a:rPr>
              <a:t>, а холодный воздух </a:t>
            </a:r>
            <a:r>
              <a:rPr lang="ru-RU" b="1" u="sng" dirty="0" smtClean="0">
                <a:solidFill>
                  <a:srgbClr val="7030A0"/>
                </a:solidFill>
              </a:rPr>
              <a:t>______</a:t>
            </a:r>
            <a:r>
              <a:rPr lang="ru-RU" b="1" dirty="0" smtClean="0">
                <a:solidFill>
                  <a:srgbClr val="7030A0"/>
                </a:solidFill>
              </a:rPr>
              <a:t>, он всегда стремится опуститься </a:t>
            </a:r>
            <a:r>
              <a:rPr lang="ru-RU" b="1" u="sng" dirty="0" smtClean="0">
                <a:solidFill>
                  <a:srgbClr val="7030A0"/>
                </a:solidFill>
              </a:rPr>
              <a:t>____</a:t>
            </a:r>
            <a:r>
              <a:rPr lang="ru-RU" b="1" dirty="0" smtClean="0">
                <a:solidFill>
                  <a:srgbClr val="7030A0"/>
                </a:solidFill>
              </a:rPr>
              <a:t>. Когда тёплый воздух </a:t>
            </a:r>
            <a:r>
              <a:rPr lang="ru-RU" b="1" u="sng" dirty="0" smtClean="0">
                <a:solidFill>
                  <a:srgbClr val="7030A0"/>
                </a:solidFill>
              </a:rPr>
              <a:t>________</a:t>
            </a:r>
            <a:r>
              <a:rPr lang="ru-RU" b="1" dirty="0" smtClean="0">
                <a:solidFill>
                  <a:srgbClr val="7030A0"/>
                </a:solidFill>
              </a:rPr>
              <a:t>, его место занимает </a:t>
            </a:r>
            <a:r>
              <a:rPr lang="ru-RU" b="1" u="sng" dirty="0" smtClean="0">
                <a:solidFill>
                  <a:srgbClr val="7030A0"/>
                </a:solidFill>
              </a:rPr>
              <a:t>________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7819232" cy="11247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Вставь пропущенные слова.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571612"/>
            <a:ext cx="7776864" cy="5026038"/>
          </a:xfrm>
          <a:prstGeom prst="round2SameRect">
            <a:avLst>
              <a:gd name="adj1" fmla="val 9552"/>
              <a:gd name="adj2" fmla="val 33399"/>
            </a:avLst>
          </a:prstGeom>
          <a:gradFill flip="none" rotWithShape="1">
            <a:gsLst>
              <a:gs pos="0">
                <a:srgbClr val="5E9EFF">
                  <a:alpha val="13000"/>
                </a:srgbClr>
              </a:gs>
              <a:gs pos="39999">
                <a:srgbClr val="85C2FF">
                  <a:alpha val="48000"/>
                </a:srgbClr>
              </a:gs>
              <a:gs pos="70000">
                <a:srgbClr val="C4D6EB">
                  <a:alpha val="65000"/>
                </a:srgbClr>
              </a:gs>
              <a:gs pos="100000">
                <a:schemeClr val="bg1">
                  <a:alpha val="70000"/>
                </a:schemeClr>
              </a:gs>
            </a:gsLst>
            <a:lin ang="16200000" scaled="1"/>
            <a:tileRect/>
          </a:gra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Что же заставляет воздух перемешиваться? Это различия в </a:t>
            </a:r>
            <a:r>
              <a:rPr lang="ru-RU" b="1" u="sng" dirty="0" smtClean="0">
                <a:solidFill>
                  <a:srgbClr val="C00000"/>
                </a:solidFill>
              </a:rPr>
              <a:t>температуре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воздуха. Тёплый воздух </a:t>
            </a:r>
            <a:r>
              <a:rPr lang="ru-RU" b="1" u="sng" dirty="0" smtClean="0">
                <a:solidFill>
                  <a:srgbClr val="C00000"/>
                </a:solidFill>
              </a:rPr>
              <a:t>легче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7030A0"/>
                </a:solidFill>
              </a:rPr>
              <a:t>он всегда стремится </a:t>
            </a:r>
            <a:r>
              <a:rPr lang="ru-RU" b="1" u="sng" dirty="0" smtClean="0">
                <a:solidFill>
                  <a:srgbClr val="C00000"/>
                </a:solidFill>
              </a:rPr>
              <a:t>подняться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вверх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7030A0"/>
                </a:solidFill>
              </a:rPr>
              <a:t>а холодный воздух </a:t>
            </a:r>
            <a:r>
              <a:rPr lang="ru-RU" b="1" u="sng" dirty="0" smtClean="0">
                <a:solidFill>
                  <a:srgbClr val="C00000"/>
                </a:solidFill>
              </a:rPr>
              <a:t>тяжелее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он всегда стремится </a:t>
            </a:r>
            <a:r>
              <a:rPr lang="ru-RU" b="1" dirty="0" smtClean="0">
                <a:solidFill>
                  <a:srgbClr val="C00000"/>
                </a:solidFill>
              </a:rPr>
              <a:t>опуститься </a:t>
            </a:r>
            <a:r>
              <a:rPr lang="ru-RU" b="1" u="sng" dirty="0" smtClean="0">
                <a:solidFill>
                  <a:srgbClr val="C00000"/>
                </a:solidFill>
              </a:rPr>
              <a:t>вниз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Когда тёплый воздух </a:t>
            </a:r>
            <a:r>
              <a:rPr lang="ru-RU" b="1" u="sng" dirty="0" smtClean="0">
                <a:solidFill>
                  <a:srgbClr val="C00000"/>
                </a:solidFill>
              </a:rPr>
              <a:t>поднимается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7030A0"/>
                </a:solidFill>
              </a:rPr>
              <a:t>его место занимает </a:t>
            </a:r>
            <a:r>
              <a:rPr lang="ru-RU" b="1" u="sng" dirty="0" smtClean="0">
                <a:solidFill>
                  <a:srgbClr val="C00000"/>
                </a:solidFill>
              </a:rPr>
              <a:t>холодный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7272337" cy="11247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Вывод: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571612"/>
            <a:ext cx="7776864" cy="5026038"/>
          </a:xfrm>
          <a:prstGeom prst="round2SameRect">
            <a:avLst>
              <a:gd name="adj1" fmla="val 9552"/>
              <a:gd name="adj2" fmla="val 33399"/>
            </a:avLst>
          </a:prstGeom>
          <a:gradFill flip="none" rotWithShape="1">
            <a:gsLst>
              <a:gs pos="0">
                <a:srgbClr val="5E9EFF">
                  <a:alpha val="13000"/>
                </a:srgbClr>
              </a:gs>
              <a:gs pos="39999">
                <a:srgbClr val="85C2FF">
                  <a:alpha val="48000"/>
                </a:srgbClr>
              </a:gs>
              <a:gs pos="70000">
                <a:srgbClr val="C4D6EB">
                  <a:alpha val="65000"/>
                </a:srgbClr>
              </a:gs>
              <a:gs pos="100000">
                <a:schemeClr val="bg1">
                  <a:alpha val="70000"/>
                </a:schemeClr>
              </a:gs>
            </a:gsLst>
            <a:lin ang="16200000" scaled="1"/>
            <a:tileRect/>
          </a:gra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Воздух постоянно движется: тёплый воздух поднимается вверх, а холодный опускается вниз.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56084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 это за звук?</a:t>
            </a:r>
            <a:endParaRPr lang="ru-RU" sz="4000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www.free-scores.com/IMG/andre-caron/andre-caron_20101011060606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2060847"/>
            <a:ext cx="4896544" cy="41617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016vet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2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410445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b="1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Ветер.</a:t>
            </a:r>
            <a:endParaRPr lang="ru-RU" sz="6000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www.free-scores.com/IMG/andre-caron/andre-caron_20101011060606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3968" y="3140968"/>
            <a:ext cx="4104456" cy="34884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4CD468-4BBF-4415-B8AB-0C69B0E624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966</TotalTime>
  <Words>470</Words>
  <Application>Microsoft Office PowerPoint</Application>
  <PresentationFormat>Экран (4:3)</PresentationFormat>
  <Paragraphs>95</Paragraphs>
  <Slides>24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CSC(2)</vt:lpstr>
      <vt:lpstr>Слайд 1</vt:lpstr>
      <vt:lpstr>исключи лишнее </vt:lpstr>
      <vt:lpstr>исключи лишнее </vt:lpstr>
      <vt:lpstr>Какое свойство воздуха показано на рисунке? </vt:lpstr>
      <vt:lpstr>Вставь пропущенные слова. </vt:lpstr>
      <vt:lpstr>Вставь пропущенные слова. </vt:lpstr>
      <vt:lpstr>Вывод:  </vt:lpstr>
      <vt:lpstr>Что это за звук?</vt:lpstr>
      <vt:lpstr>Ветер.</vt:lpstr>
      <vt:lpstr>Целеполагание:</vt:lpstr>
      <vt:lpstr>Целеполагание:</vt:lpstr>
      <vt:lpstr>Слайд 12</vt:lpstr>
      <vt:lpstr>Слайд 13</vt:lpstr>
      <vt:lpstr>Речевая гимнастика</vt:lpstr>
      <vt:lpstr>Слайд 15</vt:lpstr>
      <vt:lpstr>Слайд 16</vt:lpstr>
      <vt:lpstr>Подбери прилагательные характеризующие силу ветра.</vt:lpstr>
      <vt:lpstr>Слайд 18</vt:lpstr>
      <vt:lpstr>Исключи лишнее.</vt:lpstr>
      <vt:lpstr>Исключи лишнее.</vt:lpstr>
      <vt:lpstr>Слайд 21</vt:lpstr>
      <vt:lpstr>Личностная значимость изучаемого: </vt:lpstr>
      <vt:lpstr>Задание на дом: </vt:lpstr>
      <vt:lpstr>Спасибо за урок!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Ветер-движение воздуха</dc:title>
  <dc:creator>User</dc:creator>
  <cp:keywords/>
  <cp:lastModifiedBy>work</cp:lastModifiedBy>
  <cp:revision>114</cp:revision>
  <dcterms:created xsi:type="dcterms:W3CDTF">2013-02-25T18:07:06Z</dcterms:created>
  <dcterms:modified xsi:type="dcterms:W3CDTF">2013-11-26T23:17:19Z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TC300090999990</vt:lpwstr>
  </property>
</Properties>
</file>