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75" r:id="rId4"/>
    <p:sldId id="262" r:id="rId5"/>
    <p:sldId id="257" r:id="rId6"/>
    <p:sldId id="260" r:id="rId7"/>
    <p:sldId id="261" r:id="rId8"/>
    <p:sldId id="276" r:id="rId9"/>
    <p:sldId id="264" r:id="rId10"/>
    <p:sldId id="265" r:id="rId11"/>
    <p:sldId id="266" r:id="rId12"/>
    <p:sldId id="268" r:id="rId13"/>
    <p:sldId id="270" r:id="rId14"/>
    <p:sldId id="263" r:id="rId15"/>
    <p:sldId id="267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34A6-174D-4C5E-A2BC-6695651248F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A562-7D77-4466-8AC8-AC390CA77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34A6-174D-4C5E-A2BC-6695651248F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A562-7D77-4466-8AC8-AC390CA77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34A6-174D-4C5E-A2BC-6695651248F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A562-7D77-4466-8AC8-AC390CA77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34A6-174D-4C5E-A2BC-6695651248F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A562-7D77-4466-8AC8-AC390CA77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34A6-174D-4C5E-A2BC-6695651248F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A562-7D77-4466-8AC8-AC390CA77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34A6-174D-4C5E-A2BC-6695651248F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A562-7D77-4466-8AC8-AC390CA77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34A6-174D-4C5E-A2BC-6695651248F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A562-7D77-4466-8AC8-AC390CA77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34A6-174D-4C5E-A2BC-6695651248F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A562-7D77-4466-8AC8-AC390CA77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34A6-174D-4C5E-A2BC-6695651248F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A562-7D77-4466-8AC8-AC390CA77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34A6-174D-4C5E-A2BC-6695651248F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A562-7D77-4466-8AC8-AC390CA77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34A6-174D-4C5E-A2BC-6695651248F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A562-7D77-4466-8AC8-AC390CA77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D34A6-174D-4C5E-A2BC-6695651248F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FA562-7D77-4466-8AC8-AC390CA77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&#1084;&#1080;&#1082;&#1088;&#1086;&#1089;&#1082;&#1086;&#1087;%20&#1060;&#1083;&#1101;&#1096;/%5bBIO6_02-06%5d_%5bIM_01%5d.SW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43250" y="2420938"/>
            <a:ext cx="5695950" cy="2936875"/>
          </a:xfrm>
          <a:gradFill rotWithShape="0">
            <a:gsLst>
              <a:gs pos="0">
                <a:srgbClr val="FFCC00"/>
              </a:gs>
              <a:gs pos="50000">
                <a:srgbClr val="FFFF99"/>
              </a:gs>
              <a:gs pos="100000">
                <a:srgbClr val="FFCC00"/>
              </a:gs>
            </a:gsLst>
            <a:lin ang="5400000" scaled="1"/>
          </a:gradFill>
          <a:ln w="28575">
            <a:solidFill>
              <a:srgbClr val="663300"/>
            </a:solidFill>
          </a:ln>
        </p:spPr>
        <p:txBody>
          <a:bodyPr/>
          <a:lstStyle/>
          <a:p>
            <a:pPr eaLnBrk="1" hangingPunct="1"/>
            <a:r>
              <a:rPr lang="ru-RU" b="1" smtClean="0"/>
              <a:t>лабораторная работа по теме: «Строение растительной клетки»</a:t>
            </a:r>
          </a:p>
          <a:p>
            <a:pPr eaLnBrk="1" hangingPunct="1"/>
            <a:r>
              <a:rPr lang="ru-RU" b="1" smtClean="0"/>
              <a:t> </a:t>
            </a:r>
            <a:r>
              <a:rPr lang="ru-RU" sz="2400" b="1" smtClean="0"/>
              <a:t>Голубева Н.А. учитель биологии</a:t>
            </a:r>
          </a:p>
          <a:p>
            <a:pPr eaLnBrk="1" hangingPunct="1"/>
            <a:r>
              <a:rPr lang="ru-RU" sz="2400" b="1" smtClean="0"/>
              <a:t>МОУ Илешевская СОШ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68313" y="476250"/>
            <a:ext cx="8280400" cy="165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«Строение клеток кожицы лука </a:t>
            </a:r>
          </a:p>
          <a:p>
            <a:pPr algn="ctr"/>
            <a:r>
              <a:rPr lang="ru-RU" sz="3600" kern="10">
                <a:ln w="285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под микроскопом »</a:t>
            </a:r>
          </a:p>
        </p:txBody>
      </p:sp>
      <p:pic>
        <p:nvPicPr>
          <p:cNvPr id="2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88" y="2276475"/>
            <a:ext cx="3392487" cy="462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58204" cy="1214446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Установите соответствие между содержанием первого и второго столбцов.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 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ПРИЗНАКИ                                        ЧАСТИ КЛЕТКИ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содержит клеточный сок           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ядро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небольшое плотное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тельце                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цитоплазма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прозрачная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полупроницаемая        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оболочка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Г) придают окраску осенним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листьям   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вакуоль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Д) вязкое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вещество                                   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пигменты</a:t>
            </a:r>
          </a:p>
          <a:p>
            <a:endParaRPr lang="ru-RU" dirty="0" smtClean="0"/>
          </a:p>
          <a:p>
            <a:r>
              <a:rPr lang="ru-RU" dirty="0" smtClean="0"/>
              <a:t>А - ?     Б - ?    В - ?    Г - ?     Д - ?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Проверьте себя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всё правильно возьмите красный кружок,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1-2 ошибки – синий кружок,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3-4 ошибки – зелёный кружок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ПРИЗНАКИ                                        ЧАСТИ КЛЕТКИ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А) содержит клеточный сок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                  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ядро</a:t>
            </a:r>
          </a:p>
          <a:p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небольшое плотное тельце            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2) цитоплазма</a:t>
            </a:r>
          </a:p>
          <a:p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прозрачная и полупроницаемая        3) оболочка</a:t>
            </a:r>
          </a:p>
          <a:p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придают окраску осенним листьям   </a:t>
            </a:r>
            <a:r>
              <a:rPr lang="ru-RU" sz="2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4) вакуоль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Д) вязкое вещество                                   </a:t>
            </a: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5) пигменты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А – 4       Б – 1     В -  3     Г  -  5     Д  - 2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Выберите один правильный ответ из 4 предложенных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I.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Какое из перечисленных действий нужно выполнить ПЕРВЫМ во время лабораторной работы «Приготовление препарата кожицы лука»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Расправить кожицу лука на предметном стекле с помощью иглы.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Поместить в центр предметного стекла каплю воды.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3) Вращая винт, поднять предметный стол до упора (силу не применять)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 Глядя в окуляр, медленно вращать винт до получения четкого изображения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II.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Какое из перечисленных действий нужно выполнить ПОСЛЕДНИМ во время лабораторной работы «Приготовление препарата кожицы лука»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Расправить кожицу лука на предметном стекле с помощью иглы.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2) Поместить в центр предметного стекла каплю воды.                                          3) Вращая винт, поднять предметный стол до упора (силу не применять)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 Глядя в окуляр, медленно вращать винт до получения четкого изображения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Проверьте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всё правильно возьмите красный кружок, 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1 ошибка – синий кружок,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I -   </a:t>
            </a:r>
            <a:r>
              <a:rPr lang="ru-RU" dirty="0" smtClean="0"/>
              <a:t>2</a:t>
            </a:r>
            <a:r>
              <a:rPr lang="en-US" dirty="0" smtClean="0"/>
              <a:t>     II -  </a:t>
            </a:r>
            <a:r>
              <a:rPr lang="ru-RU" smtClean="0"/>
              <a:t> </a:t>
            </a:r>
            <a:r>
              <a:rPr lang="ru-RU" dirty="0" smtClean="0"/>
              <a:t>4</a:t>
            </a:r>
            <a:r>
              <a:rPr lang="en-US" smtClean="0"/>
              <a:t>     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для отличников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Правильны ли следующие утверждения?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Все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растения состоят из клеток.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Микропрепарат – это внутреннее строение клетки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состав оболочек растительных клеток входит целлюлоза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Цитоплазма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внутренняя среда клетки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5. Оболочка клетки не проницаема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Проверьте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ru-RU" dirty="0" smtClean="0"/>
              <a:t>1 – да</a:t>
            </a:r>
          </a:p>
          <a:p>
            <a:r>
              <a:rPr lang="ru-RU" dirty="0" smtClean="0"/>
              <a:t>2 – нет</a:t>
            </a:r>
          </a:p>
          <a:p>
            <a:r>
              <a:rPr lang="ru-RU" dirty="0" smtClean="0"/>
              <a:t>3 – да</a:t>
            </a:r>
          </a:p>
          <a:p>
            <a:r>
              <a:rPr lang="ru-RU" dirty="0" smtClean="0"/>
              <a:t>4 – да</a:t>
            </a:r>
          </a:p>
          <a:p>
            <a:r>
              <a:rPr lang="ru-RU" dirty="0" smtClean="0"/>
              <a:t>5 – нет</a:t>
            </a:r>
          </a:p>
          <a:p>
            <a:pPr>
              <a:buNone/>
            </a:pPr>
            <a:endParaRPr lang="ru-RU" dirty="0" smtClean="0"/>
          </a:p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всё правильно возьмите красный кружок, </a:t>
            </a:r>
            <a:b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1-2 ошибки – синий кружок,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3-4 ошибки – зелёный кружок</a:t>
            </a:r>
            <a:endParaRPr lang="ru-RU" sz="2600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290"/>
            <a:ext cx="8143932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/>
          </a:bodyPr>
          <a:lstStyle/>
          <a:p>
            <a:r>
              <a:rPr lang="ru-RU" dirty="0" smtClean="0"/>
              <a:t>Пытливый ум человека все глубже проникает в тайны живой материи, пытаясь дать объяснение самому сложному и самому удивительному явлению природы, которое называется жизнью.</a:t>
            </a:r>
          </a:p>
          <a:p>
            <a:r>
              <a:rPr lang="ru-RU" dirty="0" smtClean="0"/>
              <a:t>Универсальной ячейкой жизни является клетка.</a:t>
            </a:r>
            <a:br>
              <a:rPr lang="ru-RU" dirty="0" smtClean="0"/>
            </a:br>
            <a:r>
              <a:rPr lang="ru-RU" dirty="0" smtClean="0"/>
              <a:t>Клетку изучает наука </a:t>
            </a:r>
            <a:r>
              <a:rPr lang="ru-RU" smtClean="0"/>
              <a:t>цитология                         (</a:t>
            </a:r>
            <a:r>
              <a:rPr lang="ru-RU" dirty="0" err="1" smtClean="0"/>
              <a:t>сitos</a:t>
            </a:r>
            <a:r>
              <a:rPr lang="ru-RU" dirty="0" smtClean="0"/>
              <a:t> – клетка, logos-наука).</a:t>
            </a:r>
            <a:br>
              <a:rPr lang="ru-RU" dirty="0" smtClean="0"/>
            </a:br>
            <a:r>
              <a:rPr lang="ru-RU" dirty="0" smtClean="0"/>
              <a:t>Клетки могли быть открыты только после изобретения микроскопа.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78608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“От нас природа тайн своих </a:t>
            </a:r>
            <a:r>
              <a:rPr lang="ru-RU" dirty="0" smtClean="0">
                <a:solidFill>
                  <a:srgbClr val="FF0000"/>
                </a:solidFill>
              </a:rPr>
              <a:t>                не </a:t>
            </a:r>
            <a:r>
              <a:rPr lang="ru-RU" dirty="0">
                <a:solidFill>
                  <a:srgbClr val="FF0000"/>
                </a:solidFill>
              </a:rPr>
              <a:t>прячет, но учит быть внимательнее к ней”.                   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                            (</a:t>
            </a:r>
            <a:r>
              <a:rPr lang="ru-RU" i="1" dirty="0">
                <a:solidFill>
                  <a:srgbClr val="FF0000"/>
                </a:solidFill>
              </a:rPr>
              <a:t>Н. </a:t>
            </a:r>
            <a:r>
              <a:rPr lang="ru-RU" i="1" dirty="0" err="1">
                <a:solidFill>
                  <a:srgbClr val="FF0000"/>
                </a:solidFill>
              </a:rPr>
              <a:t>Рыленков</a:t>
            </a:r>
            <a:r>
              <a:rPr lang="ru-RU" dirty="0">
                <a:solidFill>
                  <a:srgbClr val="FF0000"/>
                </a:solidFill>
              </a:rPr>
              <a:t>)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38576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«Нет ничего удивительного в том, что мы восхищаемся окружающей нас природой. Тихий шелест листвы деревьев, пение соловья, стрекотание кузнечиков… Но все это видимая красота, ощущаемая, осязаемая. А давайте попробуем заглянуть во внутрь этой красоты, и может быть, эта невидимая внутренняя красота восхитит нас не меньше и даст нам возможность узнать больше об этой стороне живой </a:t>
            </a:r>
            <a:r>
              <a:rPr lang="ru-RU" smtClean="0">
                <a:solidFill>
                  <a:schemeClr val="tx1"/>
                </a:solidFill>
              </a:rPr>
              <a:t>природы.                                     </a:t>
            </a:r>
            <a:r>
              <a:rPr lang="ru-RU" dirty="0" smtClean="0">
                <a:solidFill>
                  <a:schemeClr val="tx1"/>
                </a:solidFill>
              </a:rPr>
              <a:t>Я приглашаю вас совершить путешествие в самую маленькую ячейку жизни – клетку»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0938"/>
            <a:ext cx="9144000" cy="4437062"/>
          </a:xfrm>
          <a:gradFill rotWithShape="0">
            <a:gsLst>
              <a:gs pos="0">
                <a:srgbClr val="FFCC00"/>
              </a:gs>
              <a:gs pos="50000">
                <a:srgbClr val="FFFF99"/>
              </a:gs>
              <a:gs pos="100000">
                <a:srgbClr val="FFCC00"/>
              </a:gs>
            </a:gsLst>
            <a:lin ang="5400000" scaled="1"/>
          </a:gradFill>
          <a:ln>
            <a:solidFill>
              <a:srgbClr val="663300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/>
              <a:t>Задачи: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обучающая</a:t>
            </a:r>
            <a:r>
              <a:rPr lang="ru-RU" sz="2800" b="1" dirty="0" smtClean="0">
                <a:solidFill>
                  <a:srgbClr val="663300"/>
                </a:solidFill>
              </a:rPr>
              <a:t> </a:t>
            </a:r>
            <a:r>
              <a:rPr lang="ru-RU" sz="2800" dirty="0" smtClean="0"/>
              <a:t>- изучение строения растительных  клеток  кожицы лука и их основных частей;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воспитательная</a:t>
            </a:r>
            <a:r>
              <a:rPr lang="ru-RU" sz="2800" b="1" dirty="0" smtClean="0">
                <a:solidFill>
                  <a:srgbClr val="663300"/>
                </a:solidFill>
              </a:rPr>
              <a:t> </a:t>
            </a:r>
            <a:r>
              <a:rPr lang="ru-RU" sz="2800" dirty="0" smtClean="0"/>
              <a:t>- воспитывать аккуратность при выполнении лабораторной работы с использованием микроскопа;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развивающая </a:t>
            </a:r>
            <a:r>
              <a:rPr lang="ru-RU" sz="2800" dirty="0" smtClean="0"/>
              <a:t>- развивать умения и навыки работы с натуральными объектами и микропрепаратами.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2205038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663300"/>
                </a:solidFill>
              </a:rPr>
              <a:t>Цель работы: формирование навыков работы с микроскопом при изучении  натурального объекта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nimBg="1" autoUpdateAnimBg="0"/>
      <p:bldP spid="717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Устройство микроскопа.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  Допишите предложения: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</a:t>
            </a:r>
            <a:r>
              <a:rPr lang="ru-RU" dirty="0"/>
              <a:t>.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Зрительная трубка называется - ….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     В верхнем конце  зрительной трубки находится …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     На нижнем конце зрительной трубки находится …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     К штативу прикреплен …., и под ним ….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ПРОВЕРЬТЕ СЕБЯ: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всё правильно возьмите красный кружок, </a:t>
            </a:r>
            <a:b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1-2 ошибки – синий кружок,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3-4 ошибки – зелёный кружок</a:t>
            </a:r>
            <a:endParaRPr lang="ru-RU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Ответы к кроссворду МИКРОСКОП</a:t>
            </a:r>
            <a:endParaRPr lang="ru-RU" dirty="0"/>
          </a:p>
        </p:txBody>
      </p:sp>
      <p:pic>
        <p:nvPicPr>
          <p:cNvPr id="4" name="Содержимое 3" descr="http://festival.1september.ru/articles/564538/01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857364"/>
            <a:ext cx="4148154" cy="342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ВЫБЕРИТЕ  ВСЕ ВЕРНЫЕ УТВЕРЖДЕНИЯ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928670"/>
            <a:ext cx="6986614" cy="5357850"/>
          </a:xfrm>
        </p:spPr>
        <p:txBody>
          <a:bodyPr>
            <a:normAutofit fontScale="47500" lnSpcReduction="20000"/>
          </a:bodyPr>
          <a:lstStyle/>
          <a:p>
            <a:pPr algn="l"/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Поставь </a:t>
            </a:r>
            <a:r>
              <a:rPr lang="ru-RU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микроскоп ручкой штатива от себя</a:t>
            </a:r>
            <a:r>
              <a:rPr lang="ru-R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ru-RU" sz="4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Штатив </a:t>
            </a:r>
            <a:r>
              <a:rPr lang="ru-RU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поверни ручкой «к себе</a:t>
            </a:r>
            <a:r>
              <a:rPr lang="ru-R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l"/>
            <a:endParaRPr lang="ru-RU" sz="4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 поле зрения микроскопа должно быть ярко освещено</a:t>
            </a:r>
            <a:r>
              <a:rPr lang="ru-R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ru-RU" sz="4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Поле </a:t>
            </a:r>
            <a:r>
              <a:rPr lang="ru-RU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зрения микроскопа освещено слабо</a:t>
            </a:r>
            <a:r>
              <a:rPr lang="ru-R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ru-RU" sz="4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Положи </a:t>
            </a:r>
            <a:r>
              <a:rPr lang="ru-RU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готовый препарат под предметный столик</a:t>
            </a:r>
            <a:r>
              <a:rPr lang="ru-R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ru-RU" sz="4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Положи </a:t>
            </a:r>
            <a:r>
              <a:rPr lang="ru-RU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готовый препарат на столик микроскопа. Закрепи его зажимом</a:t>
            </a:r>
            <a:r>
              <a:rPr lang="ru-R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ru-RU" sz="4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Глядя </a:t>
            </a:r>
            <a:r>
              <a:rPr lang="ru-RU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окуляр, медленно вращай большой винт, пока не появится четкое изображение. Делай это осторожно, чтобы не раздавить препарат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ПРОВЕРЬТЕ СЕБЯ: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всё правильно возьмите красный кружок, </a:t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1-2 ошибки – синий кружок,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3-4 ошибки – зелёный кружок</a:t>
            </a:r>
            <a:endParaRPr lang="ru-RU" sz="1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4347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Поставь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микроскоп ручкой штатива от себя.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Штатив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поверни ручкой «к себе».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работы поле зрения микроскопа должно быть ярко освещено.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Поле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зрения микроскопа освещено слабо.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5.Положи готовый препарат под предметный столик.</a:t>
            </a:r>
          </a:p>
          <a:p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Положи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готовый препарат на столик микроскопа. Закрепи его зажимом.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Глядя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окуляр, медленно вращай большой винт, пока не появится четкое изображение. Делай это осторожно, чтобы не раздавить препарат.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Documents and Settings\xxx\Мои документы\Мои рисунки\11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СТРОЕНИЕ КЛЕТКИ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71546"/>
            <a:ext cx="7972452" cy="505461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 </a:t>
            </a:r>
            <a:r>
              <a:rPr lang="ru-RU" sz="2800" b="1" i="1" dirty="0"/>
              <a:t>Оболочка</a:t>
            </a:r>
            <a:r>
              <a:rPr lang="ru-RU" sz="2800" dirty="0"/>
              <a:t> – плотная, прозрачная, полупроницаемая, есть поры.</a:t>
            </a:r>
          </a:p>
          <a:p>
            <a:r>
              <a:rPr lang="ru-RU" sz="2800" b="1" i="1" dirty="0"/>
              <a:t>Ядро</a:t>
            </a:r>
            <a:r>
              <a:rPr lang="ru-RU" sz="2800" dirty="0"/>
              <a:t> – небольшое плотное тельце с ядрышком внутри.</a:t>
            </a:r>
          </a:p>
          <a:p>
            <a:r>
              <a:rPr lang="ru-RU" sz="2800" b="1" i="1" dirty="0"/>
              <a:t>Цитоплазма</a:t>
            </a:r>
            <a:r>
              <a:rPr lang="ru-RU" sz="2800" dirty="0"/>
              <a:t> – бесцветное вязкое вещество.</a:t>
            </a:r>
          </a:p>
          <a:p>
            <a:r>
              <a:rPr lang="ru-RU" sz="2800" b="1" i="1" dirty="0"/>
              <a:t>Вакуоль </a:t>
            </a:r>
            <a:r>
              <a:rPr lang="ru-RU" sz="2800" dirty="0"/>
              <a:t>– полость, заполненная клеточным соком.</a:t>
            </a:r>
          </a:p>
          <a:p>
            <a:r>
              <a:rPr lang="ru-RU" sz="2800" b="1" i="1" dirty="0"/>
              <a:t>Клеточный сок</a:t>
            </a:r>
            <a:r>
              <a:rPr lang="ru-RU" sz="2800" dirty="0"/>
              <a:t> – вода с растворенными в ней сахарами и другими органическими и неорганическими веществами.</a:t>
            </a:r>
          </a:p>
          <a:p>
            <a:r>
              <a:rPr lang="ru-RU" sz="2800" b="1" dirty="0"/>
              <a:t>Пигменты</a:t>
            </a:r>
            <a:r>
              <a:rPr lang="ru-RU" sz="2800" dirty="0"/>
              <a:t> – красящие вещества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-714412" y="8072470"/>
            <a:ext cx="228601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515</Words>
  <Application>Microsoft Office PowerPoint</Application>
  <PresentationFormat>Экран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“От нас природа тайн своих                 не прячет, но учит быть внимательнее к ней”.                                                        (Н. Рыленков) </vt:lpstr>
      <vt:lpstr>Цель работы: формирование навыков работы с микроскопом при изучении  натурального объекта</vt:lpstr>
      <vt:lpstr> Устройство микроскопа.   Допишите предложения: </vt:lpstr>
      <vt:lpstr>Ответы к кроссворду МИКРОСКОП</vt:lpstr>
      <vt:lpstr>ВЫБЕРИТЕ  ВСЕ ВЕРНЫЕ УТВЕРЖДЕНИЯ</vt:lpstr>
      <vt:lpstr>ПРОВЕРЬТЕ СЕБЯ:  если всё правильно возьмите красный кружок,  если 1-2 ошибки – синий кружок,  если 3-4 ошибки – зелёный кружок</vt:lpstr>
      <vt:lpstr>Слайд 8</vt:lpstr>
      <vt:lpstr>СТРОЕНИЕ КЛЕТКИ </vt:lpstr>
      <vt:lpstr>Установите соответствие между содержанием первого и второго столбцов. </vt:lpstr>
      <vt:lpstr>Проверьте себя</vt:lpstr>
      <vt:lpstr>Выберите один правильный ответ из 4 предложенных</vt:lpstr>
      <vt:lpstr>Проверьте себя</vt:lpstr>
      <vt:lpstr>Задание для отличников Правильны ли следующие утверждения?</vt:lpstr>
      <vt:lpstr>Проверьте себя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“От нас природа тайн своих                 не прячет, но учит быть внимательнее к ней”.                                                        (Н. Рыленков) </dc:title>
  <dc:creator>xxx</dc:creator>
  <cp:lastModifiedBy>xxx</cp:lastModifiedBy>
  <cp:revision>33</cp:revision>
  <dcterms:created xsi:type="dcterms:W3CDTF">2013-11-28T06:55:21Z</dcterms:created>
  <dcterms:modified xsi:type="dcterms:W3CDTF">2013-12-09T09:18:27Z</dcterms:modified>
</cp:coreProperties>
</file>