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B7960-3FEC-47AB-9098-324EBBC41C2E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4B9DD-C7C5-478A-B3B1-EDA35F4990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ГИГИЕНА ОРГАНОВ ПИЩЕВАРЕНИЯ. ПРЕДУПРЕЖДЕНИЕ ЖЕЛУДОЧНО-КИШЕЧНЫХ ИНФЕКЦИЙ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ПРЕЗЕНТАЦИЯ ПО БИОЛОГИИ </a:t>
            </a:r>
          </a:p>
          <a:p>
            <a:pPr>
              <a:buNone/>
            </a:pPr>
            <a:r>
              <a:rPr lang="ru-RU" dirty="0" smtClean="0"/>
              <a:t>ДЛЯ УЧАЩИХСЯ 8 КЛАССА</a:t>
            </a:r>
          </a:p>
          <a:p>
            <a:endParaRPr lang="ru-RU" dirty="0"/>
          </a:p>
          <a:p>
            <a:endParaRPr lang="ru-RU" dirty="0" smtClean="0"/>
          </a:p>
          <a:p>
            <a:pPr algn="r">
              <a:buNone/>
            </a:pPr>
            <a:r>
              <a:rPr lang="ru-RU" sz="2000" dirty="0" smtClean="0"/>
              <a:t>Автор презентации </a:t>
            </a:r>
          </a:p>
          <a:p>
            <a:pPr algn="r">
              <a:buNone/>
            </a:pPr>
            <a:r>
              <a:rPr lang="ru-RU" sz="2000" dirty="0" err="1" smtClean="0"/>
              <a:t>Невмержицкая</a:t>
            </a:r>
            <a:r>
              <a:rPr lang="ru-RU" sz="2000" dirty="0" smtClean="0"/>
              <a:t> Е.Н. </a:t>
            </a:r>
          </a:p>
          <a:p>
            <a:pPr algn="r">
              <a:buNone/>
            </a:pPr>
            <a:r>
              <a:rPr lang="ru-RU" sz="2000" dirty="0" smtClean="0"/>
              <a:t>учитель биологии </a:t>
            </a:r>
          </a:p>
          <a:p>
            <a:pPr algn="r">
              <a:buNone/>
            </a:pPr>
            <a:r>
              <a:rPr lang="ru-RU" sz="2000" dirty="0" smtClean="0"/>
              <a:t>МБОУ ДР</a:t>
            </a:r>
          </a:p>
          <a:p>
            <a:pPr algn="r">
              <a:buNone/>
            </a:pPr>
            <a:r>
              <a:rPr lang="ru-RU" sz="2000" dirty="0" smtClean="0"/>
              <a:t>«</a:t>
            </a:r>
            <a:r>
              <a:rPr lang="ru-RU" sz="2000" dirty="0" err="1" smtClean="0"/>
              <a:t>Мало-Лученская</a:t>
            </a:r>
            <a:r>
              <a:rPr lang="ru-RU" sz="2000" dirty="0" smtClean="0"/>
              <a:t> </a:t>
            </a:r>
          </a:p>
          <a:p>
            <a:pPr algn="r">
              <a:buNone/>
            </a:pPr>
            <a:r>
              <a:rPr lang="ru-RU" sz="2000" dirty="0" smtClean="0"/>
              <a:t>ООШ №13»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3</a:t>
            </a:r>
            <a:r>
              <a:rPr lang="ru-RU" dirty="0"/>
              <a:t>. Инфекция передается через зараженные пищевые продукты – мясо, рыбу, молоко, салаты и т. д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4. Наряду с желудочно-кишечными инфекциями часто встречаются и глистные заболевания, иногда протекающие так же остро, как и инфекционные. Признаки: отсутствие аппетита, похудание, схваткообразные боли в животе, тошнота, рвота, дисфункция кишечника, нарушение сна, повышение нервозности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5</a:t>
            </a:r>
            <a:r>
              <a:rPr lang="ru-RU" sz="3600" b="1" dirty="0" smtClean="0"/>
              <a:t>. </a:t>
            </a:r>
            <a:r>
              <a:rPr lang="ru-RU" sz="3600" b="1" dirty="0"/>
              <a:t>Избежать пищевые отравления и глистные инвазии можно, соблюдая правила личной гигиены, режим и сроки хранения продуктов, технологию приготовления пищи.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ЗАБОЛЕВАНИЯ ЖКТ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1</a:t>
            </a:r>
            <a:r>
              <a:rPr lang="ru-RU" dirty="0"/>
              <a:t>. Причинами гастрита, язвенной болезни желудка и двенадцатиперстной кишки являются неправильное питание и образ жизни людей;</a:t>
            </a:r>
          </a:p>
          <a:p>
            <a:pPr>
              <a:buNone/>
            </a:pPr>
            <a:r>
              <a:rPr lang="ru-RU" dirty="0" smtClean="0"/>
              <a:t>  2</a:t>
            </a:r>
            <a:r>
              <a:rPr lang="ru-RU" dirty="0"/>
              <a:t>. Избежать </a:t>
            </a:r>
            <a:r>
              <a:rPr lang="ru-RU" dirty="0" smtClean="0"/>
              <a:t>данные </a:t>
            </a:r>
            <a:r>
              <a:rPr lang="ru-RU" dirty="0"/>
              <a:t>желудочно-кишечные заболевания можно, правильно питаясь и ведя разумный образ жизни.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b="1" dirty="0" smtClean="0"/>
              <a:t>  Правильное </a:t>
            </a:r>
            <a:r>
              <a:rPr lang="ru-RU" sz="4000" b="1" dirty="0"/>
              <a:t>питание - одна из основ здорового образа жизни! </a:t>
            </a: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Правильное </a:t>
            </a:r>
            <a:r>
              <a:rPr lang="ru-RU" sz="4000" b="1" dirty="0"/>
              <a:t>рациональное питание позволяет сохранить и укрепить здоровье, предупредить многие заболевания и излечить существующие 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   проблемы</a:t>
            </a:r>
          </a:p>
          <a:p>
            <a:pPr>
              <a:buNone/>
            </a:pPr>
            <a:r>
              <a:rPr lang="ru-RU" sz="4000" b="1" dirty="0" smtClean="0"/>
              <a:t>   </a:t>
            </a:r>
            <a:r>
              <a:rPr lang="ru-RU" sz="4000" b="1" dirty="0"/>
              <a:t>со здоровьем.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61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000504"/>
            <a:ext cx="3714776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БУДЬТЕ ЗДОРОВЫ!!!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642918"/>
            <a:ext cx="7786742" cy="55721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Задачи:</a:t>
            </a:r>
          </a:p>
          <a:p>
            <a:r>
              <a:rPr lang="ru-RU" b="1" u="sng" dirty="0">
                <a:solidFill>
                  <a:schemeClr val="tx1"/>
                </a:solidFill>
              </a:rPr>
              <a:t>Образовательные</a:t>
            </a:r>
            <a:r>
              <a:rPr lang="ru-RU" u="sng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 изучить признаки, причины желудочно-кишечных заболеваний и пути их профилактики.</a:t>
            </a:r>
          </a:p>
          <a:p>
            <a:r>
              <a:rPr lang="ru-RU" b="1" u="sng" dirty="0">
                <a:solidFill>
                  <a:schemeClr val="tx1"/>
                </a:solidFill>
              </a:rPr>
              <a:t>Развивающие</a:t>
            </a:r>
            <a:r>
              <a:rPr lang="ru-RU" u="sng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 совершенствовать умения работать с текстом, продолжать развивать умения анализировать, выделять главное, обобщать.</a:t>
            </a:r>
          </a:p>
          <a:p>
            <a:r>
              <a:rPr lang="ru-RU" b="1" u="sng" dirty="0">
                <a:solidFill>
                  <a:schemeClr val="tx1"/>
                </a:solidFill>
              </a:rPr>
              <a:t>Воспитательные</a:t>
            </a:r>
            <a:r>
              <a:rPr lang="ru-RU" dirty="0">
                <a:solidFill>
                  <a:schemeClr val="tx1"/>
                </a:solidFill>
              </a:rPr>
              <a:t>: совершенствовать навыки работы в группах, воспитывать чувства коллективизма, способствовать гигиеническому воспитанию учащихся.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    «Мы едим для того, чтобы жить, а не живём для того, </a:t>
            </a:r>
          </a:p>
          <a:p>
            <a:pPr algn="ctr">
              <a:buNone/>
            </a:pPr>
            <a:r>
              <a:rPr lang="ru-RU" sz="4800" b="1" dirty="0" smtClean="0"/>
              <a:t>чтобы есть»                                                                                   (Сократ)</a:t>
            </a:r>
            <a:endParaRPr lang="ru-RU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ПРАВИЛА ПРИЁМА ПИЩИ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1</a:t>
            </a:r>
            <a:r>
              <a:rPr lang="ru-RU" b="1" dirty="0"/>
              <a:t>. Регулярное питание. 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При регулярном</a:t>
            </a:r>
          </a:p>
          <a:p>
            <a:pPr>
              <a:buNone/>
            </a:pPr>
            <a:r>
              <a:rPr lang="ru-RU" dirty="0" smtClean="0"/>
              <a:t>питании вырабатывается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условный рефлекс,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следовательно</a:t>
            </a:r>
            <a:r>
              <a:rPr lang="ru-RU" dirty="0"/>
              <a:t>, </a:t>
            </a:r>
            <a:r>
              <a:rPr lang="ru-RU" dirty="0" smtClean="0"/>
              <a:t>перед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приемом пищи уже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выделяется желудочный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сок, что способствует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лучшему </a:t>
            </a:r>
          </a:p>
          <a:p>
            <a:pPr>
              <a:buNone/>
            </a:pPr>
            <a:r>
              <a:rPr lang="ru-RU" dirty="0" smtClean="0"/>
              <a:t>перевариванию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пищи.</a:t>
            </a:r>
          </a:p>
        </p:txBody>
      </p:sp>
      <p:pic>
        <p:nvPicPr>
          <p:cNvPr id="4" name="Рисунок 3" descr="8805534_0s974_13068178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285992"/>
            <a:ext cx="3889380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2</a:t>
            </a:r>
            <a:r>
              <a:rPr lang="ru-RU" b="1" dirty="0"/>
              <a:t>. Пища должна иметь привлекательный вид, приятный запах и вкус. </a:t>
            </a:r>
            <a:r>
              <a:rPr lang="ru-RU" dirty="0"/>
              <a:t>Такая пища вызывает аппетит и способствует увеличению выделения желудочного сока.</a:t>
            </a:r>
          </a:p>
        </p:txBody>
      </p:sp>
      <p:pic>
        <p:nvPicPr>
          <p:cNvPr id="4" name="Рисунок 3" descr="85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857496"/>
            <a:ext cx="6096000" cy="380046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3</a:t>
            </a:r>
            <a:r>
              <a:rPr lang="ru-RU" b="1" dirty="0"/>
              <a:t>. Разнообразное питание. </a:t>
            </a:r>
            <a:r>
              <a:rPr lang="ru-RU" dirty="0"/>
              <a:t>Питательные вещества находятся в различных продуктах питания, поэтому необходимо употреблять в пищу разнообразную пищу. Много белков содержится в мясе, молочной продукции, бобовых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/>
              <a:t>Жиры – орехи,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растительные </a:t>
            </a:r>
            <a:r>
              <a:rPr lang="ru-RU" dirty="0"/>
              <a:t>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животные </a:t>
            </a:r>
            <a:r>
              <a:rPr lang="ru-RU" dirty="0"/>
              <a:t>жиры.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Углеводы </a:t>
            </a:r>
            <a:r>
              <a:rPr lang="ru-RU" dirty="0"/>
              <a:t>– мучные 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кондитерские </a:t>
            </a:r>
            <a:r>
              <a:rPr lang="ru-RU" dirty="0"/>
              <a:t>изделия.</a:t>
            </a:r>
          </a:p>
        </p:txBody>
      </p:sp>
      <p:pic>
        <p:nvPicPr>
          <p:cNvPr id="4" name="Рисунок 3" descr="99192500_3937385_1311935227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286124"/>
            <a:ext cx="3492480" cy="29543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4</a:t>
            </a:r>
            <a:r>
              <a:rPr lang="ru-RU" b="1" dirty="0"/>
              <a:t>. Умеренность в еде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Переедание </a:t>
            </a:r>
            <a:r>
              <a:rPr lang="ru-RU" dirty="0"/>
              <a:t>способствует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отложению </a:t>
            </a:r>
            <a:r>
              <a:rPr lang="ru-RU" dirty="0"/>
              <a:t>избытка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питательных </a:t>
            </a:r>
            <a:r>
              <a:rPr lang="ru-RU" dirty="0"/>
              <a:t>веществ, </a:t>
            </a:r>
            <a:r>
              <a:rPr lang="ru-RU" dirty="0" smtClean="0"/>
              <a:t>что ведет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к ожирению. Не зря </a:t>
            </a:r>
            <a:r>
              <a:rPr lang="ru-RU" dirty="0" smtClean="0"/>
              <a:t>русская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пословица гласит: Завтрак </a:t>
            </a:r>
            <a:r>
              <a:rPr lang="ru-RU" dirty="0" smtClean="0"/>
              <a:t>съешь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сам, обед подели с другом, а ужин </a:t>
            </a:r>
            <a:endParaRPr lang="ru-RU" dirty="0" smtClean="0"/>
          </a:p>
          <a:p>
            <a:pPr>
              <a:buNone/>
            </a:pPr>
            <a:r>
              <a:rPr lang="ru-RU" dirty="0"/>
              <a:t>о</a:t>
            </a:r>
            <a:r>
              <a:rPr lang="ru-RU" dirty="0" smtClean="0"/>
              <a:t>тдай врагу</a:t>
            </a:r>
            <a:r>
              <a:rPr lang="ru-RU" dirty="0"/>
              <a:t>. Из-за стола необходимо выходить </a:t>
            </a:r>
            <a:r>
              <a:rPr lang="ru-RU" dirty="0" smtClean="0"/>
              <a:t>с</a:t>
            </a:r>
          </a:p>
          <a:p>
            <a:pPr>
              <a:buNone/>
            </a:pPr>
            <a:r>
              <a:rPr lang="ru-RU" dirty="0" smtClean="0"/>
              <a:t>чувством </a:t>
            </a:r>
            <a:r>
              <a:rPr lang="ru-RU" dirty="0"/>
              <a:t>легкого голода, так </a:t>
            </a:r>
            <a:r>
              <a:rPr lang="ru-RU" dirty="0" smtClean="0"/>
              <a:t>как</a:t>
            </a:r>
          </a:p>
          <a:p>
            <a:pPr>
              <a:buNone/>
            </a:pPr>
            <a:r>
              <a:rPr lang="ru-RU" dirty="0" smtClean="0"/>
              <a:t>гуморальный </a:t>
            </a:r>
            <a:r>
              <a:rPr lang="ru-RU" dirty="0"/>
              <a:t>сигнал о насыщении </a:t>
            </a:r>
            <a:r>
              <a:rPr lang="ru-RU" dirty="0" smtClean="0"/>
              <a:t>приходит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/>
              <a:t>20 минут позднее, после того, как человек </a:t>
            </a:r>
            <a:r>
              <a:rPr lang="ru-RU" dirty="0" smtClean="0"/>
              <a:t>уже</a:t>
            </a:r>
          </a:p>
          <a:p>
            <a:pPr>
              <a:buNone/>
            </a:pPr>
            <a:r>
              <a:rPr lang="ru-RU" dirty="0" smtClean="0"/>
              <a:t>сыт</a:t>
            </a:r>
            <a:r>
              <a:rPr lang="ru-RU" dirty="0"/>
              <a:t>.</a:t>
            </a:r>
          </a:p>
        </p:txBody>
      </p:sp>
      <p:pic>
        <p:nvPicPr>
          <p:cNvPr id="4" name="Рисунок 3" descr="2d961b3693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14290"/>
            <a:ext cx="2319339" cy="34766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5</a:t>
            </a:r>
            <a:r>
              <a:rPr lang="ru-RU" b="1" dirty="0"/>
              <a:t>. Есть не торопясь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dirty="0"/>
              <a:t>Тщательное пережевывание пищи способствует лучшей ее механической </a:t>
            </a:r>
            <a:r>
              <a:rPr lang="ru-RU" dirty="0" smtClean="0"/>
              <a:t>обработке.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/>
              <a:t>6</a:t>
            </a:r>
            <a:r>
              <a:rPr lang="ru-RU" b="1" dirty="0"/>
              <a:t>. Соблюдение правил личной гигиены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Перед </a:t>
            </a:r>
            <a:r>
              <a:rPr lang="ru-RU" dirty="0"/>
              <a:t>едой необходимо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вымыть </a:t>
            </a:r>
            <a:r>
              <a:rPr lang="ru-RU" dirty="0"/>
              <a:t>руки, чтобы не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занести </a:t>
            </a:r>
          </a:p>
          <a:p>
            <a:pPr>
              <a:buNone/>
            </a:pPr>
            <a:r>
              <a:rPr lang="ru-RU" dirty="0" smtClean="0"/>
              <a:t>   возбудителей</a:t>
            </a:r>
          </a:p>
          <a:p>
            <a:pPr>
              <a:buNone/>
            </a:pPr>
            <a:r>
              <a:rPr lang="ru-RU" dirty="0" smtClean="0"/>
              <a:t>   инфекции </a:t>
            </a:r>
            <a:r>
              <a:rPr lang="ru-RU" dirty="0"/>
              <a:t>в организм.</a:t>
            </a:r>
          </a:p>
          <a:p>
            <a:endParaRPr lang="ru-RU" dirty="0"/>
          </a:p>
        </p:txBody>
      </p:sp>
      <p:pic>
        <p:nvPicPr>
          <p:cNvPr id="5" name="Рисунок 4" descr="17fdc9f0c1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524250"/>
            <a:ext cx="3333750" cy="31194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ПИЩЕВЫЕ ОТРАВЛЕНИЯ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1</a:t>
            </a:r>
            <a:r>
              <a:rPr lang="ru-RU" dirty="0"/>
              <a:t>. Пищевое отравление может вызываться различными микроорганизмами, чаще всего это сальмонеллы, палочки ботулизма, холерный вибрион, дизентерийная палочка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2</a:t>
            </a:r>
            <a:r>
              <a:rPr lang="ru-RU" dirty="0"/>
              <a:t>. Попадая в организм, бактерии выделяют яд, который вызывает острое воспаление слизистой желудка, тонкой и толстой кишки. Симптомы: тошнота, рвота, боли в животе, головная боль, иногда судороги.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496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ГИГИЕНА ОРГАНОВ ПИЩЕВАРЕНИЯ. ПРЕДУПРЕЖДЕНИЕ ЖЕЛУДОЧНО-КИШЕЧНЫХ ИНФЕКЦИЙ</vt:lpstr>
      <vt:lpstr>Слайд 2</vt:lpstr>
      <vt:lpstr>Слайд 3</vt:lpstr>
      <vt:lpstr>ПРАВИЛА ПРИЁМА ПИЩИ</vt:lpstr>
      <vt:lpstr>Слайд 5</vt:lpstr>
      <vt:lpstr>Слайд 6</vt:lpstr>
      <vt:lpstr>Слайд 7</vt:lpstr>
      <vt:lpstr>Слайд 8</vt:lpstr>
      <vt:lpstr>ПИЩЕВЫЕ ОТРАВЛЕНИЯ</vt:lpstr>
      <vt:lpstr>Слайд 10</vt:lpstr>
      <vt:lpstr>Слайд 11</vt:lpstr>
      <vt:lpstr>ДРУГИЕ ЗАБОЛЕВАНИЯ ЖКТ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ГИГИЕНА ОРГАНОВ ПИЩЕВАРЕНИЯ. ПРЕДУПРЕЖДЕНИЕ ЖЕЛУДОЧНО-КИШЕЧНЫХ ИНФЕКЦИЙ</dc:title>
  <dc:creator>777</dc:creator>
  <cp:lastModifiedBy>777</cp:lastModifiedBy>
  <cp:revision>8</cp:revision>
  <dcterms:created xsi:type="dcterms:W3CDTF">2014-01-20T15:43:32Z</dcterms:created>
  <dcterms:modified xsi:type="dcterms:W3CDTF">2014-01-20T17:01:12Z</dcterms:modified>
</cp:coreProperties>
</file>