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8" r:id="rId3"/>
    <p:sldId id="257" r:id="rId4"/>
    <p:sldId id="263" r:id="rId5"/>
    <p:sldId id="262" r:id="rId6"/>
    <p:sldId id="261" r:id="rId7"/>
    <p:sldId id="259" r:id="rId8"/>
    <p:sldId id="260" r:id="rId9"/>
    <p:sldId id="266" r:id="rId10"/>
    <p:sldId id="265" r:id="rId11"/>
    <p:sldId id="267" r:id="rId12"/>
    <p:sldId id="264" r:id="rId13"/>
    <p:sldId id="268" r:id="rId14"/>
    <p:sldId id="273" r:id="rId15"/>
    <p:sldId id="274" r:id="rId16"/>
    <p:sldId id="269" r:id="rId17"/>
    <p:sldId id="270" r:id="rId18"/>
    <p:sldId id="271" r:id="rId19"/>
    <p:sldId id="275" r:id="rId20"/>
    <p:sldId id="27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8428256-992E-47A0-B0A1-A3C7D633A045}" type="datetimeFigureOut">
              <a:rPr lang="ru-RU" smtClean="0"/>
              <a:pPr/>
              <a:t>18.11.2014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0EC796F-AE17-49CB-8146-974F9132581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428256-992E-47A0-B0A1-A3C7D633A045}" type="datetimeFigureOut">
              <a:rPr lang="ru-RU" smtClean="0"/>
              <a:pPr/>
              <a:t>18.11.2014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EC796F-AE17-49CB-8146-974F9132581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428256-992E-47A0-B0A1-A3C7D633A045}" type="datetimeFigureOut">
              <a:rPr lang="ru-RU" smtClean="0"/>
              <a:pPr/>
              <a:t>18.11.2014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EC796F-AE17-49CB-8146-974F9132581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428256-992E-47A0-B0A1-A3C7D633A045}" type="datetimeFigureOut">
              <a:rPr lang="ru-RU" smtClean="0"/>
              <a:pPr/>
              <a:t>18.11.2014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EC796F-AE17-49CB-8146-974F9132581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428256-992E-47A0-B0A1-A3C7D633A045}" type="datetimeFigureOut">
              <a:rPr lang="ru-RU" smtClean="0"/>
              <a:pPr/>
              <a:t>18.11.2014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EC796F-AE17-49CB-8146-974F9132581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428256-992E-47A0-B0A1-A3C7D633A045}" type="datetimeFigureOut">
              <a:rPr lang="ru-RU" smtClean="0"/>
              <a:pPr/>
              <a:t>18.11.2014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EC796F-AE17-49CB-8146-974F9132581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428256-992E-47A0-B0A1-A3C7D633A045}" type="datetimeFigureOut">
              <a:rPr lang="ru-RU" smtClean="0"/>
              <a:pPr/>
              <a:t>18.11.2014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EC796F-AE17-49CB-8146-974F9132581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428256-992E-47A0-B0A1-A3C7D633A045}" type="datetimeFigureOut">
              <a:rPr lang="ru-RU" smtClean="0"/>
              <a:pPr/>
              <a:t>18.11.2014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EC796F-AE17-49CB-8146-974F9132581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428256-992E-47A0-B0A1-A3C7D633A045}" type="datetimeFigureOut">
              <a:rPr lang="ru-RU" smtClean="0"/>
              <a:pPr/>
              <a:t>18.11.2014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EC796F-AE17-49CB-8146-974F9132581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8428256-992E-47A0-B0A1-A3C7D633A045}" type="datetimeFigureOut">
              <a:rPr lang="ru-RU" smtClean="0"/>
              <a:pPr/>
              <a:t>18.11.2014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EC796F-AE17-49CB-8146-974F9132581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8428256-992E-47A0-B0A1-A3C7D633A045}" type="datetimeFigureOut">
              <a:rPr lang="ru-RU" smtClean="0"/>
              <a:pPr/>
              <a:t>18.11.2014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0EC796F-AE17-49CB-8146-974F9132581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8428256-992E-47A0-B0A1-A3C7D633A045}" type="datetimeFigureOut">
              <a:rPr lang="ru-RU" smtClean="0"/>
              <a:pPr/>
              <a:t>18.11.2014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0EC796F-AE17-49CB-8146-974F9132581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357167"/>
            <a:ext cx="77724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>формулы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1285860"/>
            <a:ext cx="6400800" cy="5143536"/>
          </a:xfrm>
        </p:spPr>
        <p:txBody>
          <a:bodyPr/>
          <a:lstStyle/>
          <a:p>
            <a:pPr marL="514350" indent="-514350" algn="l">
              <a:buAutoNum type="arabicPeriod"/>
            </a:pPr>
            <a:r>
              <a:rPr lang="en-US" dirty="0" smtClean="0"/>
              <a:t>S = ab</a:t>
            </a:r>
          </a:p>
          <a:p>
            <a:pPr marL="514350" indent="-514350" algn="l">
              <a:buAutoNum type="arabicPeriod"/>
            </a:pPr>
            <a:r>
              <a:rPr lang="en-US" dirty="0" smtClean="0"/>
              <a:t>P = a*4</a:t>
            </a:r>
          </a:p>
          <a:p>
            <a:pPr marL="514350" indent="-514350" algn="l">
              <a:buAutoNum type="arabicPeriod"/>
            </a:pPr>
            <a:r>
              <a:rPr lang="en-US" dirty="0" smtClean="0"/>
              <a:t>a + b = b + a</a:t>
            </a:r>
          </a:p>
          <a:p>
            <a:pPr marL="514350" indent="-514350" algn="l">
              <a:buAutoNum type="arabicPeriod"/>
            </a:pPr>
            <a:r>
              <a:rPr lang="en-US" dirty="0" smtClean="0"/>
              <a:t>a* b* =b* a </a:t>
            </a:r>
          </a:p>
          <a:p>
            <a:pPr marL="514350" indent="-514350" algn="l">
              <a:buFont typeface="Wingdings 2"/>
              <a:buAutoNum type="arabicPeriod"/>
            </a:pPr>
            <a:r>
              <a:rPr lang="en-US" dirty="0" smtClean="0"/>
              <a:t>a*(  b * c) =(a * b) * c</a:t>
            </a:r>
          </a:p>
          <a:p>
            <a:pPr marL="514350" indent="-514350" algn="l">
              <a:buFont typeface="Wingdings 2"/>
              <a:buAutoNum type="arabicPeriod"/>
            </a:pPr>
            <a:r>
              <a:rPr lang="en-US" dirty="0" smtClean="0"/>
              <a:t>a+(  b + c) =(a + b) + c</a:t>
            </a:r>
          </a:p>
          <a:p>
            <a:pPr marL="514350" indent="-514350" algn="l">
              <a:buFont typeface="Wingdings 2"/>
              <a:buAutoNum type="arabicPeriod"/>
            </a:pPr>
            <a:r>
              <a:rPr lang="en-US" dirty="0" smtClean="0"/>
              <a:t>S = v * t</a:t>
            </a:r>
          </a:p>
          <a:p>
            <a:pPr marL="514350" indent="-514350" algn="l">
              <a:buFont typeface="Wingdings 2"/>
              <a:buAutoNum type="arabicPeriod"/>
            </a:pPr>
            <a:r>
              <a:rPr lang="en-US" dirty="0" smtClean="0"/>
              <a:t>P = (a +b) * 2</a:t>
            </a:r>
          </a:p>
          <a:p>
            <a:pPr marL="514350" indent="-514350" algn="l">
              <a:buFont typeface="Wingdings 2"/>
              <a:buAutoNum type="arabicPeriod"/>
            </a:pPr>
            <a:r>
              <a:rPr lang="en-US" dirty="0" smtClean="0"/>
              <a:t>S = a*a</a:t>
            </a:r>
          </a:p>
          <a:p>
            <a:pPr marL="514350" indent="-514350" algn="l"/>
            <a:endParaRPr lang="en-US" dirty="0" smtClean="0"/>
          </a:p>
          <a:p>
            <a:pPr marL="514350" indent="-514350" algn="l">
              <a:buFont typeface="Wingdings 2"/>
              <a:buAutoNum type="arabicPeriod"/>
            </a:pPr>
            <a:endParaRPr lang="en-US" dirty="0" smtClean="0"/>
          </a:p>
          <a:p>
            <a:pPr marL="514350" indent="-514350" algn="l">
              <a:buFont typeface="Wingdings 2"/>
              <a:buAutoNum type="arabicPeriod"/>
            </a:pPr>
            <a:endParaRPr lang="en-US" dirty="0" smtClean="0"/>
          </a:p>
          <a:p>
            <a:pPr marL="514350" indent="-514350" algn="l">
              <a:buAutoNum type="arabicPeriod"/>
            </a:pPr>
            <a:endParaRPr lang="en-US" dirty="0" smtClean="0"/>
          </a:p>
          <a:p>
            <a:pPr marL="514350" indent="-514350" algn="l">
              <a:buAutoNum type="arabicPeriod"/>
            </a:pPr>
            <a:endParaRPr lang="en-US" dirty="0" smtClean="0"/>
          </a:p>
          <a:p>
            <a:pPr marL="514350" indent="-514350" algn="l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496"/>
            <a:ext cx="8501122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C00000"/>
                </a:solidFill>
              </a:rPr>
              <a:t>Алгоритм решения </a:t>
            </a:r>
            <a:r>
              <a:rPr lang="ru-RU" dirty="0" smtClean="0">
                <a:solidFill>
                  <a:srgbClr val="C00000"/>
                </a:solidFill>
              </a:rPr>
              <a:t>уравнений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 Найти неизвестную величину, как компонент при сложении, вычитании, умножении и делении.</a:t>
            </a:r>
            <a:br>
              <a:rPr lang="ru-RU" dirty="0" smtClean="0"/>
            </a:br>
            <a:r>
              <a:rPr lang="ru-RU" dirty="0" smtClean="0"/>
              <a:t>2. Сделать проверку.</a:t>
            </a:r>
            <a:br>
              <a:rPr lang="ru-RU" dirty="0" smtClean="0"/>
            </a:br>
            <a:r>
              <a:rPr lang="ru-RU" dirty="0" smtClean="0"/>
              <a:t>3. Записать ответ.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071678"/>
            <a:ext cx="8229600" cy="112870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 уравнении неизвестное число называется </a:t>
            </a:r>
            <a:r>
              <a:rPr lang="ru-RU" dirty="0" smtClean="0">
                <a:solidFill>
                  <a:srgbClr val="C00000"/>
                </a:solidFill>
              </a:rPr>
              <a:t>корнем</a:t>
            </a:r>
            <a:r>
              <a:rPr lang="ru-RU" dirty="0" smtClean="0"/>
              <a:t> уравнения.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4400" dirty="0" smtClean="0">
                <a:solidFill>
                  <a:srgbClr val="C00000"/>
                </a:solidFill>
              </a:rPr>
              <a:t>Что значит решить уравнение ?</a:t>
            </a:r>
            <a:endParaRPr lang="ru-RU"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714356"/>
            <a:ext cx="7829576" cy="541180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dirty="0" smtClean="0"/>
              <a:t> у * 0 = 15</a:t>
            </a:r>
          </a:p>
          <a:p>
            <a:pPr algn="ctr">
              <a:buNone/>
            </a:pPr>
            <a:r>
              <a:rPr lang="ru-RU" sz="8000" dirty="0" smtClean="0"/>
              <a:t>У = 15 : 0</a:t>
            </a:r>
          </a:p>
          <a:p>
            <a:pPr algn="ctr">
              <a:buNone/>
            </a:pPr>
            <a:r>
              <a:rPr lang="ru-RU" sz="6000" dirty="0" smtClean="0">
                <a:solidFill>
                  <a:srgbClr val="C00000"/>
                </a:solidFill>
              </a:rPr>
              <a:t>На 0 делить нельзя!</a:t>
            </a:r>
            <a:endParaRPr lang="ru-RU" sz="6000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1201368">
            <a:off x="2357422" y="2357430"/>
            <a:ext cx="4214842" cy="7143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9537410">
            <a:off x="2500298" y="2255619"/>
            <a:ext cx="4286280" cy="7143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1571612"/>
            <a:ext cx="5486400" cy="522288"/>
          </a:xfrm>
        </p:spPr>
        <p:txBody>
          <a:bodyPr>
            <a:noAutofit/>
          </a:bodyPr>
          <a:lstStyle/>
          <a:p>
            <a:r>
              <a:rPr lang="ru-RU" sz="7200" smtClean="0">
                <a:solidFill>
                  <a:schemeClr val="accent4">
                    <a:lumMod val="75000"/>
                  </a:schemeClr>
                </a:solidFill>
              </a:rPr>
              <a:t>0 * х = 0</a:t>
            </a:r>
            <a:endParaRPr lang="ru-RU" sz="7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57422" y="2571744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928662" y="2857496"/>
            <a:ext cx="77153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 smtClean="0">
                <a:solidFill>
                  <a:srgbClr val="FF0000"/>
                </a:solidFill>
              </a:rPr>
              <a:t>Х – любое число</a:t>
            </a:r>
            <a:endParaRPr lang="ru-RU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9552" y="1196752"/>
            <a:ext cx="6672290" cy="1762147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rgbClr val="C00000"/>
                </a:solidFill>
              </a:rPr>
              <a:t>Что значит решить уравнение?</a:t>
            </a:r>
            <a:endParaRPr lang="ru-RU" sz="6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715304" cy="522288"/>
          </a:xfrm>
        </p:spPr>
        <p:txBody>
          <a:bodyPr>
            <a:normAutofit fontScale="90000"/>
          </a:bodyPr>
          <a:lstStyle/>
          <a:p>
            <a:pPr algn="l"/>
            <a:r>
              <a:rPr lang="ru-RU" sz="5400" dirty="0" smtClean="0">
                <a:solidFill>
                  <a:srgbClr val="C00000"/>
                </a:solidFill>
              </a:rPr>
              <a:t>Решить уравнение </a:t>
            </a:r>
            <a:r>
              <a:rPr lang="ru-RU" sz="5400" dirty="0" smtClean="0">
                <a:solidFill>
                  <a:schemeClr val="accent5">
                    <a:lumMod val="75000"/>
                  </a:schemeClr>
                </a:solidFill>
              </a:rPr>
              <a:t>– это значит найти его корни или убедится, что корней нет</a:t>
            </a:r>
            <a:endParaRPr lang="ru-RU" sz="5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251520" y="1988840"/>
            <a:ext cx="4040188" cy="762000"/>
          </a:xfrm>
        </p:spPr>
        <p:txBody>
          <a:bodyPr/>
          <a:lstStyle/>
          <a:p>
            <a:r>
              <a:rPr lang="ru-RU" dirty="0" smtClean="0"/>
              <a:t>А) х + 27 = 39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half" idx="3"/>
          </p:nvPr>
        </p:nvSpPr>
        <p:spPr>
          <a:xfrm>
            <a:off x="4427984" y="1988840"/>
            <a:ext cx="4041775" cy="762000"/>
          </a:xfrm>
        </p:spPr>
        <p:txBody>
          <a:bodyPr/>
          <a:lstStyle/>
          <a:p>
            <a:r>
              <a:rPr lang="ru-RU" dirty="0" smtClean="0"/>
              <a:t>Б)125 – у = 75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2"/>
          </p:nvPr>
        </p:nvSpPr>
        <p:spPr>
          <a:xfrm>
            <a:off x="467544" y="1340768"/>
            <a:ext cx="4040188" cy="39417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В) 7 * </a:t>
            </a:r>
            <a:r>
              <a:rPr lang="en-US" dirty="0" smtClean="0"/>
              <a:t>n = 42</a:t>
            </a: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4"/>
          </p:nvPr>
        </p:nvSpPr>
        <p:spPr>
          <a:xfrm>
            <a:off x="3995936" y="1412776"/>
            <a:ext cx="4041775" cy="107157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Г) 120 : х = 24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142976" y="285728"/>
            <a:ext cx="7286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Решите уравнение и заполните таблицу</a:t>
            </a:r>
            <a:endParaRPr lang="ru-RU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547664" y="3573016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</a:t>
                      </a:r>
                      <a:endParaRPr lang="ru-RU" dirty="0"/>
                    </a:p>
                  </a:txBody>
                  <a:tcPr/>
                </a:tc>
              </a:tr>
              <a:tr h="3435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691680" y="4365104"/>
            <a:ext cx="5643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Какое число лишнее?</a:t>
            </a:r>
            <a:endParaRPr lang="ru-RU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5576" y="5661248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</a:rPr>
              <a:t>Возможные корни:   4, 12, 6, 50,5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sz="quarter" idx="2"/>
          </p:nvPr>
        </p:nvGraphicFramePr>
        <p:xfrm>
          <a:off x="2714612" y="2714620"/>
          <a:ext cx="404018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0047"/>
                <a:gridCol w="1010047"/>
                <a:gridCol w="1010047"/>
                <a:gridCol w="10100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786050" y="642918"/>
            <a:ext cx="4041775" cy="78104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Проверка: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700078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Итог урока:</a:t>
            </a:r>
            <a:br>
              <a:rPr lang="ru-RU" i="1" dirty="0" smtClean="0"/>
            </a:b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1714488"/>
            <a:ext cx="7786742" cy="2857520"/>
          </a:xfrm>
        </p:spPr>
        <p:txBody>
          <a:bodyPr/>
          <a:lstStyle/>
          <a:p>
            <a:pPr marL="514350" indent="-514350" algn="l">
              <a:buAutoNum type="arabicPeriod"/>
            </a:pPr>
            <a:r>
              <a:rPr lang="ru-RU" dirty="0" smtClean="0">
                <a:solidFill>
                  <a:srgbClr val="C00000"/>
                </a:solidFill>
              </a:rPr>
              <a:t>Решать уравнения.</a:t>
            </a:r>
          </a:p>
          <a:p>
            <a:pPr marL="514350" indent="-514350" algn="l">
              <a:buAutoNum type="arabicPeriod"/>
            </a:pPr>
            <a:r>
              <a:rPr lang="ru-RU" dirty="0" smtClean="0">
                <a:solidFill>
                  <a:srgbClr val="C00000"/>
                </a:solidFill>
              </a:rPr>
              <a:t> Находить его корни или убедиться,  что корней нет.</a:t>
            </a:r>
          </a:p>
          <a:p>
            <a:pPr marL="514350" indent="-514350" algn="l">
              <a:buAutoNum type="arabicPeriod"/>
            </a:pPr>
            <a:r>
              <a:rPr lang="ru-RU" dirty="0" smtClean="0">
                <a:solidFill>
                  <a:srgbClr val="C00000"/>
                </a:solidFill>
              </a:rPr>
              <a:t>Дали определение корня уравнения.</a:t>
            </a:r>
          </a:p>
          <a:p>
            <a:pPr marL="514350" indent="-514350" algn="l">
              <a:buAutoNum type="arabicPeriod"/>
            </a:pP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Мне на уроке понравилось…</a:t>
            </a:r>
          </a:p>
          <a:p>
            <a:r>
              <a:rPr lang="ru-RU" dirty="0" smtClean="0"/>
              <a:t>Мне показалось трудным… </a:t>
            </a:r>
          </a:p>
          <a:p>
            <a:r>
              <a:rPr lang="ru-RU" dirty="0" smtClean="0"/>
              <a:t>Я бы ещё хотел выполнить … </a:t>
            </a:r>
          </a:p>
          <a:p>
            <a:r>
              <a:rPr lang="ru-RU" dirty="0" smtClean="0"/>
              <a:t>Главным результатом считаю…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Рефлексия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35729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Формула</a:t>
            </a:r>
            <a:r>
              <a:rPr lang="ru-RU" dirty="0" smtClean="0"/>
              <a:t> –</a:t>
            </a:r>
            <a:r>
              <a:rPr lang="ru-RU" i="1" dirty="0" smtClean="0"/>
              <a:t> это равенство, которое представляет собой запись правила для вычисления значения какой-либо величины.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AutoNum type="arabicPeriod"/>
            </a:pPr>
            <a:r>
              <a:rPr lang="ru-RU" dirty="0" smtClean="0"/>
              <a:t>Параграф № 14, контрольные задания – стр. 70</a:t>
            </a:r>
          </a:p>
          <a:p>
            <a:pPr marL="651510" indent="-514350">
              <a:buAutoNum type="arabicPeriod"/>
            </a:pPr>
            <a:r>
              <a:rPr lang="ru-RU" dirty="0" smtClean="0"/>
              <a:t>Творческое задание: составить примеры уравнений на сложение, вычитание, умножение и деление, примеры уравнений не имеющих решение, имеющих множество решений.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Домашнее задание: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03345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Найдите неизвестное число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4400" dirty="0" smtClean="0"/>
              <a:t>А)  ? + 15 = 27</a:t>
            </a:r>
          </a:p>
          <a:p>
            <a:r>
              <a:rPr lang="ru-RU" sz="4400" dirty="0" smtClean="0"/>
              <a:t>Б) 17 -  ? = 9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А) </a:t>
            </a:r>
            <a:r>
              <a:rPr lang="ru-RU" dirty="0" smtClean="0">
                <a:solidFill>
                  <a:srgbClr val="FF0000"/>
                </a:solidFill>
              </a:rPr>
              <a:t>12 </a:t>
            </a:r>
            <a:r>
              <a:rPr lang="ru-RU" dirty="0" smtClean="0"/>
              <a:t>+ 15 = 27</a:t>
            </a:r>
            <a:br>
              <a:rPr lang="ru-RU" dirty="0" smtClean="0"/>
            </a:br>
            <a:r>
              <a:rPr lang="ru-RU" dirty="0" smtClean="0"/>
              <a:t>Б) 17 -  </a:t>
            </a:r>
            <a:r>
              <a:rPr lang="ru-RU" dirty="0" smtClean="0">
                <a:solidFill>
                  <a:srgbClr val="FF0000"/>
                </a:solidFill>
              </a:rPr>
              <a:t>8 </a:t>
            </a:r>
            <a:r>
              <a:rPr lang="ru-RU" dirty="0" smtClean="0"/>
              <a:t>= 9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928926" y="714356"/>
            <a:ext cx="33575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Проверка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857496"/>
            <a:ext cx="8229600" cy="1828800"/>
          </a:xfrm>
        </p:spPr>
        <p:txBody>
          <a:bodyPr/>
          <a:lstStyle/>
          <a:p>
            <a:r>
              <a:rPr lang="ru-RU" dirty="0" smtClean="0"/>
              <a:t>А) х + 15 = 27</a:t>
            </a:r>
            <a:br>
              <a:rPr lang="ru-RU" dirty="0" smtClean="0"/>
            </a:br>
            <a:r>
              <a:rPr lang="ru-RU" dirty="0" smtClean="0"/>
              <a:t>Б) 17 – у = 9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214414" y="357166"/>
            <a:ext cx="714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C00000"/>
                </a:solidFill>
              </a:rPr>
              <a:t>Обозначим неизвестное</a:t>
            </a:r>
          </a:p>
          <a:p>
            <a:pPr algn="ctr"/>
            <a:r>
              <a:rPr lang="ru-RU" sz="4000" dirty="0" smtClean="0">
                <a:solidFill>
                  <a:srgbClr val="C00000"/>
                </a:solidFill>
              </a:rPr>
              <a:t> число латинской буквой</a:t>
            </a:r>
            <a:endParaRPr lang="ru-RU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Уравнение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– </a:t>
            </a:r>
            <a:r>
              <a:rPr lang="ru-RU" sz="4000" b="0" dirty="0" smtClean="0">
                <a:solidFill>
                  <a:schemeClr val="accent4">
                    <a:lumMod val="75000"/>
                  </a:schemeClr>
                </a:solidFill>
              </a:rPr>
              <a:t>это равенство,  из которого находится неизвестная величина, обозначенная латинской буквой.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Тема урока: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6000" i="1" dirty="0" smtClean="0">
                <a:solidFill>
                  <a:schemeClr val="accent3">
                    <a:lumMod val="75000"/>
                  </a:schemeClr>
                </a:solidFill>
              </a:rPr>
              <a:t>Уравнение</a:t>
            </a:r>
            <a:endParaRPr lang="ru-RU" sz="6000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AutoNum type="arabicPeriod"/>
            </a:pPr>
            <a:r>
              <a:rPr lang="ru-RU" dirty="0" smtClean="0"/>
              <a:t>Научиться решать уравнения.</a:t>
            </a:r>
          </a:p>
          <a:p>
            <a:pPr marL="651510" indent="-514350">
              <a:buAutoNum type="arabicPeriod"/>
            </a:pPr>
            <a:r>
              <a:rPr lang="ru-RU" dirty="0" smtClean="0"/>
              <a:t>Находить значение неизвестной величины, обозначенной латинской буквой.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Цели урока: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Уравнения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1500174"/>
            <a:ext cx="4040188" cy="750887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А) 5 +х = 5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16016" y="4077072"/>
            <a:ext cx="4041775" cy="762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б) х  - 4 =0</a:t>
            </a:r>
            <a:endParaRPr lang="ru-RU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3200" dirty="0" smtClean="0"/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В)  12*у = 12</a:t>
            </a:r>
          </a:p>
          <a:p>
            <a:pPr>
              <a:buNone/>
            </a:pPr>
            <a:endParaRPr lang="ru-RU" sz="32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/>
              <a:t>Г) </a:t>
            </a:r>
            <a:r>
              <a:rPr lang="en-US" sz="3200" dirty="0" smtClean="0"/>
              <a:t>m </a:t>
            </a:r>
            <a:r>
              <a:rPr lang="ru-RU" sz="3200" dirty="0" smtClean="0"/>
              <a:t>: 43 = 1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330</TotalTime>
  <Words>364</Words>
  <Application>Microsoft Office PowerPoint</Application>
  <PresentationFormat>Экран (4:3)</PresentationFormat>
  <Paragraphs>80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Открытая</vt:lpstr>
      <vt:lpstr>формулы</vt:lpstr>
      <vt:lpstr>Формула – это равенство, которое представляет собой запись правила для вычисления значения какой-либо величины.</vt:lpstr>
      <vt:lpstr>Найдите неизвестное число</vt:lpstr>
      <vt:lpstr>А) 12 + 15 = 27 Б) 17 -  8 = 9</vt:lpstr>
      <vt:lpstr>А) х + 15 = 27 Б) 17 – у = 9</vt:lpstr>
      <vt:lpstr>      Уравнение – это равенство,  из которого находится неизвестная величина, обозначенная латинской буквой.</vt:lpstr>
      <vt:lpstr>Тема урока:  Уравнение</vt:lpstr>
      <vt:lpstr>Цели урока:</vt:lpstr>
      <vt:lpstr>Уравнения</vt:lpstr>
      <vt:lpstr>Алгоритм решения уравнений 1. Найти неизвестную величину, как компонент при сложении, вычитании, умножении и делении. 2. Сделать проверку. 3. Записать ответ.</vt:lpstr>
      <vt:lpstr>В уравнении неизвестное число называется корнем уравнения.</vt:lpstr>
      <vt:lpstr>Слайд 12</vt:lpstr>
      <vt:lpstr>0 * х = 0</vt:lpstr>
      <vt:lpstr>Слайд 14</vt:lpstr>
      <vt:lpstr>Решить уравнение – это значит найти его корни или убедится, что корней нет</vt:lpstr>
      <vt:lpstr>Слайд 16</vt:lpstr>
      <vt:lpstr>Слайд 17</vt:lpstr>
      <vt:lpstr>Итог урока: </vt:lpstr>
      <vt:lpstr>Рефлексия</vt:lpstr>
      <vt:lpstr>Домашнее задание: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формулы</dc:title>
  <dc:creator>Анна</dc:creator>
  <cp:lastModifiedBy>Анна</cp:lastModifiedBy>
  <cp:revision>27</cp:revision>
  <dcterms:created xsi:type="dcterms:W3CDTF">2012-10-22T22:06:29Z</dcterms:created>
  <dcterms:modified xsi:type="dcterms:W3CDTF">2014-11-18T19:35:34Z</dcterms:modified>
</cp:coreProperties>
</file>