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66" r:id="rId4"/>
    <p:sldId id="260" r:id="rId5"/>
    <p:sldId id="267" r:id="rId6"/>
    <p:sldId id="280" r:id="rId7"/>
    <p:sldId id="262" r:id="rId8"/>
    <p:sldId id="268" r:id="rId9"/>
    <p:sldId id="270" r:id="rId10"/>
    <p:sldId id="263" r:id="rId11"/>
    <p:sldId id="269" r:id="rId12"/>
    <p:sldId id="264" r:id="rId13"/>
    <p:sldId id="273" r:id="rId14"/>
    <p:sldId id="265" r:id="rId15"/>
    <p:sldId id="271" r:id="rId16"/>
    <p:sldId id="272" r:id="rId17"/>
    <p:sldId id="276" r:id="rId18"/>
    <p:sldId id="277" r:id="rId19"/>
    <p:sldId id="279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83" autoAdjust="0"/>
    <p:restoredTop sz="94660"/>
  </p:normalViewPr>
  <p:slideViewPr>
    <p:cSldViewPr>
      <p:cViewPr>
        <p:scale>
          <a:sx n="45" d="100"/>
          <a:sy n="45" d="100"/>
        </p:scale>
        <p:origin x="-667" y="-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174CA-F2AA-4AE7-A489-6F36FE57374D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B3976-A04F-4D26-A456-2518A31F3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B3976-A04F-4D26-A456-2518A31F3D5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4A4B-844E-408C-BC4D-DB9C5C5D43E3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793E-DBB8-496C-83E5-82D92F175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4A4B-844E-408C-BC4D-DB9C5C5D43E3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793E-DBB8-496C-83E5-82D92F175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4A4B-844E-408C-BC4D-DB9C5C5D43E3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793E-DBB8-496C-83E5-82D92F175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4A4B-844E-408C-BC4D-DB9C5C5D43E3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793E-DBB8-496C-83E5-82D92F175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4A4B-844E-408C-BC4D-DB9C5C5D43E3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793E-DBB8-496C-83E5-82D92F175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4A4B-844E-408C-BC4D-DB9C5C5D43E3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793E-DBB8-496C-83E5-82D92F175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4A4B-844E-408C-BC4D-DB9C5C5D43E3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793E-DBB8-496C-83E5-82D92F175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4A4B-844E-408C-BC4D-DB9C5C5D43E3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793E-DBB8-496C-83E5-82D92F175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4A4B-844E-408C-BC4D-DB9C5C5D43E3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793E-DBB8-496C-83E5-82D92F175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4A4B-844E-408C-BC4D-DB9C5C5D43E3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793E-DBB8-496C-83E5-82D92F175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4A4B-844E-408C-BC4D-DB9C5C5D43E3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793E-DBB8-496C-83E5-82D92F175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C4A4B-844E-408C-BC4D-DB9C5C5D43E3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F793E-DBB8-496C-83E5-82D92F175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gif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49.jpeg"/><Relationship Id="rId7" Type="http://schemas.openxmlformats.org/officeDocument/2006/relationships/image" Target="../media/image53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jpeg"/><Relationship Id="rId9" Type="http://schemas.openxmlformats.org/officeDocument/2006/relationships/image" Target="../media/image5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2214579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Портфолио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отдела с. Шангалы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МБОУ ДОД «УДЮЦ»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51138" y="3792538"/>
          <a:ext cx="3856037" cy="2416175"/>
        </p:xfrm>
        <a:graphic>
          <a:graphicData uri="http://schemas.openxmlformats.org/presentationml/2006/ole">
            <p:oleObj spid="_x0000_s1026" name="CorelDRAW" r:id="rId3" imgW="2789147" imgH="2090493" progId="CorelDRAW.Graphic.14">
              <p:embed/>
            </p:oleObj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             Молчанов </a:t>
            </a:r>
            <a:br>
              <a:rPr lang="ru-RU" b="1" dirty="0" smtClean="0"/>
            </a:br>
            <a:r>
              <a:rPr lang="ru-RU" b="1" dirty="0" smtClean="0"/>
              <a:t>Александр Александрович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Вокальная студия «Сюрприз»  </a:t>
            </a:r>
          </a:p>
          <a:p>
            <a:pPr>
              <a:buNone/>
            </a:pPr>
            <a:r>
              <a:rPr lang="ru-RU" dirty="0" smtClean="0"/>
              <a:t> * Дуэты:</a:t>
            </a:r>
          </a:p>
          <a:p>
            <a:pPr>
              <a:buFontTx/>
              <a:buChar char="-"/>
            </a:pPr>
            <a:r>
              <a:rPr lang="ru-RU" sz="2400" dirty="0" smtClean="0"/>
              <a:t>Мартынова Оксана, </a:t>
            </a:r>
            <a:r>
              <a:rPr lang="ru-RU" sz="2400" dirty="0" err="1" smtClean="0"/>
              <a:t>Закотырина</a:t>
            </a:r>
            <a:r>
              <a:rPr lang="ru-RU" sz="2400" dirty="0" smtClean="0"/>
              <a:t> Эля</a:t>
            </a:r>
          </a:p>
          <a:p>
            <a:pPr>
              <a:buFontTx/>
              <a:buChar char="-"/>
            </a:pPr>
            <a:r>
              <a:rPr lang="ru-RU" sz="2400" dirty="0" smtClean="0"/>
              <a:t>Тарбаева Виктория, Киевская Виктория</a:t>
            </a:r>
          </a:p>
          <a:p>
            <a:pPr>
              <a:buFontTx/>
              <a:buChar char="-"/>
            </a:pPr>
            <a:r>
              <a:rPr lang="ru-RU" sz="2400" dirty="0" smtClean="0"/>
              <a:t>Ковалёва Карина, Стрелко Карина</a:t>
            </a:r>
          </a:p>
          <a:p>
            <a:pPr>
              <a:buFontTx/>
              <a:buChar char="-"/>
            </a:pPr>
            <a:r>
              <a:rPr lang="ru-RU" sz="2400" dirty="0" smtClean="0"/>
              <a:t>Иванова Алёна, Крылова Наталья</a:t>
            </a:r>
          </a:p>
          <a:p>
            <a:pPr>
              <a:buNone/>
            </a:pPr>
            <a:r>
              <a:rPr lang="ru-RU" dirty="0" smtClean="0"/>
              <a:t>                                   * Солисты:</a:t>
            </a:r>
          </a:p>
          <a:p>
            <a:pPr>
              <a:buNone/>
            </a:pPr>
            <a:r>
              <a:rPr lang="ru-RU" sz="2400" dirty="0" smtClean="0"/>
              <a:t>                                           -  Сергеева Алёна                       </a:t>
            </a:r>
          </a:p>
          <a:p>
            <a:pPr>
              <a:buNone/>
            </a:pPr>
            <a:r>
              <a:rPr lang="ru-RU" sz="2400" dirty="0" smtClean="0"/>
              <a:t>                                           -  </a:t>
            </a:r>
            <a:r>
              <a:rPr lang="ru-RU" sz="2400" dirty="0" err="1" smtClean="0"/>
              <a:t>Цаплева</a:t>
            </a:r>
            <a:r>
              <a:rPr lang="ru-RU" sz="2400" dirty="0" smtClean="0"/>
              <a:t> Кристина           </a:t>
            </a:r>
          </a:p>
          <a:p>
            <a:pPr>
              <a:buNone/>
            </a:pPr>
            <a:r>
              <a:rPr lang="ru-RU" sz="2400" dirty="0" smtClean="0"/>
              <a:t>                                           -  Иванова Алёна                    </a:t>
            </a:r>
          </a:p>
          <a:p>
            <a:pPr>
              <a:buNone/>
            </a:pPr>
            <a:r>
              <a:rPr lang="ru-RU" sz="2400" dirty="0" smtClean="0"/>
              <a:t>                                           -  Захарова Мария                        </a:t>
            </a:r>
          </a:p>
          <a:p>
            <a:pPr>
              <a:buNone/>
            </a:pPr>
            <a:r>
              <a:rPr lang="ru-RU" sz="2400" dirty="0" smtClean="0"/>
              <a:t>                                           -  Бердникова Ольга</a:t>
            </a:r>
          </a:p>
          <a:p>
            <a:pPr>
              <a:buFontTx/>
              <a:buChar char="-"/>
            </a:pPr>
            <a:endParaRPr lang="ru-RU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16114">
            <a:off x="6565823" y="106324"/>
            <a:ext cx="1567822" cy="1942297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4214818"/>
            <a:ext cx="1727273" cy="2643182"/>
          </a:xfrm>
          <a:prstGeom prst="snip2DiagRect">
            <a:avLst>
              <a:gd name="adj1" fmla="val 1199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55938" y="2167580"/>
            <a:ext cx="2516590" cy="2047238"/>
          </a:xfrm>
          <a:prstGeom prst="snip2DiagRect">
            <a:avLst>
              <a:gd name="adj1" fmla="val 715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 descr="D:\Мои документы Г.В\Graphics\школаНовая папка\39014581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4429132"/>
            <a:ext cx="1357322" cy="21751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Наши успехи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85918" y="1000108"/>
          <a:ext cx="6715173" cy="45034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7364"/>
                <a:gridCol w="1235684"/>
                <a:gridCol w="2039050"/>
                <a:gridCol w="164307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Мероприятие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Кол-во участников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Место и время проведения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Результаты участия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Участие в концертно-игровой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программе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«Открытие творческого сезона»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2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октября, 2012 г.15.00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МБОУ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ДОД «УДЮЦ» с. Шангалы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Участие в новогодней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программе   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«Новогодняя сказка»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26-27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декабря 2012 г.,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МБОУ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ДОД «УДЮЦ» 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Шангалы           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Участие в районном фестивале детского художественного     творчества «Звездопад 2013».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3200" algn="l"/>
                        </a:tabLs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марта 2013 г.,  </a:t>
                      </a: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УЦК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Диплом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степени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Ивановой Алёне.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Сертификаты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об участии, б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лагодарность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педагогу.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363" name="Picture 3" descr="C:\Documents and Settings\U\Рабочий стол\Моё портфолио Новая папка\animashki-muzika-14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3286124"/>
            <a:ext cx="2443462" cy="335756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Наши мероприятия  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       </a:t>
            </a:r>
            <a:r>
              <a:rPr lang="ru-RU" sz="3600" b="1" dirty="0" err="1" smtClean="0"/>
              <a:t>Горобий</a:t>
            </a: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3600" b="1" dirty="0" smtClean="0"/>
              <a:t>Галина Викторовна</a:t>
            </a:r>
            <a:endParaRPr lang="ru-RU" sz="3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dirty="0" smtClean="0"/>
              <a:t>  </a:t>
            </a:r>
          </a:p>
          <a:p>
            <a:pPr>
              <a:buNone/>
            </a:pPr>
            <a:r>
              <a:rPr lang="ru-RU" sz="2400" dirty="0" smtClean="0"/>
              <a:t>    </a:t>
            </a:r>
          </a:p>
          <a:p>
            <a:pPr>
              <a:buNone/>
            </a:pPr>
            <a:r>
              <a:rPr lang="ru-RU" sz="2400" dirty="0" smtClean="0"/>
              <a:t>     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* Открытие творческого сезона</a:t>
            </a:r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</a:t>
            </a:r>
            <a:r>
              <a:rPr lang="ru-RU" sz="2400" dirty="0" smtClean="0"/>
              <a:t>      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* «Юным художникам …»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smtClean="0"/>
              <a:t>                        </a:t>
            </a:r>
          </a:p>
          <a:p>
            <a:pPr>
              <a:buNone/>
            </a:pPr>
            <a:r>
              <a:rPr lang="ru-RU" sz="2400" dirty="0" smtClean="0"/>
              <a:t>                         * «Новогодняя сказка»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2400" dirty="0" smtClean="0"/>
              <a:t>* Игровая программа</a:t>
            </a:r>
          </a:p>
          <a:p>
            <a:pPr>
              <a:buNone/>
            </a:pPr>
            <a:r>
              <a:rPr lang="ru-RU" sz="2400" dirty="0" smtClean="0"/>
              <a:t> «Весёлые каникулы»</a:t>
            </a:r>
          </a:p>
          <a:p>
            <a:pPr algn="r">
              <a:buNone/>
            </a:pPr>
            <a:r>
              <a:rPr lang="ru-RU" sz="2800" dirty="0" smtClean="0"/>
              <a:t>                                                               </a:t>
            </a:r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r>
              <a:rPr lang="ru-RU" sz="2400" dirty="0" smtClean="0"/>
              <a:t>* Конкурс рисунков</a:t>
            </a:r>
          </a:p>
          <a:p>
            <a:pPr algn="r">
              <a:buNone/>
            </a:pPr>
            <a:r>
              <a:rPr lang="ru-RU" sz="2400" dirty="0" smtClean="0"/>
              <a:t> «Новый год к нам мчится…» </a:t>
            </a:r>
          </a:p>
          <a:p>
            <a:pPr algn="r">
              <a:buNone/>
            </a:pPr>
            <a:r>
              <a:rPr lang="ru-RU" sz="2400" dirty="0" smtClean="0"/>
              <a:t>и конкурс «Ёлочная игрушка»</a:t>
            </a:r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/>
          </a:p>
        </p:txBody>
      </p:sp>
      <p:pic>
        <p:nvPicPr>
          <p:cNvPr id="7" name="Содержимое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2" y="1214422"/>
            <a:ext cx="2329292" cy="2299578"/>
          </a:xfrm>
          <a:prstGeom prst="snip2DiagRect">
            <a:avLst>
              <a:gd name="adj1" fmla="val 1241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857364"/>
            <a:ext cx="2002152" cy="2019949"/>
          </a:xfrm>
          <a:prstGeom prst="snip2DiagRect">
            <a:avLst>
              <a:gd name="adj1" fmla="val 2271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3357562"/>
            <a:ext cx="2500330" cy="2071702"/>
          </a:xfrm>
          <a:prstGeom prst="snip2DiagRect">
            <a:avLst>
              <a:gd name="adj1" fmla="val 1347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6845957" y="3583936"/>
            <a:ext cx="1667161" cy="2214546"/>
          </a:xfrm>
          <a:prstGeom prst="snip2DiagRect">
            <a:avLst>
              <a:gd name="adj1" fmla="val 568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7686" y="0"/>
            <a:ext cx="2262391" cy="1571612"/>
          </a:xfrm>
          <a:prstGeom prst="snip2DiagRect">
            <a:avLst>
              <a:gd name="adj1" fmla="val 1653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5072074"/>
            <a:ext cx="2113194" cy="1571636"/>
          </a:xfrm>
          <a:prstGeom prst="snip2DiagRect">
            <a:avLst>
              <a:gd name="adj1" fmla="val 1723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57422" y="4650356"/>
            <a:ext cx="1406097" cy="2207644"/>
          </a:xfrm>
          <a:prstGeom prst="snip2DiagRect">
            <a:avLst>
              <a:gd name="adj1" fmla="val 1244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Наши успехи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571480"/>
          <a:ext cx="8358245" cy="61261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34118"/>
                <a:gridCol w="2353758"/>
                <a:gridCol w="3170369"/>
              </a:tblGrid>
              <a:tr h="5236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Мероприятие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Кол-во участников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Место и время проведения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741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Концертно-игровая программа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«Открытие творческого сезона»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3участника,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35 зрителей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октября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2012г. 15.00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МБОУ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ДОД «УДЮЦ» с. Шангалы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Игровая программа «Юным художникам…»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участника, 21 зритель.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26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ноября 2012г.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20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Новогодняя программа       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«Новогодняя сказка»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участников – 11,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зрителей-130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26-27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декабря 2012 г.,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МБОУ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ДОД «УДЮЦ» 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Шангалы           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41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Конкурс рисунков «Новый год к нам мчится» и конкурс «Ёлочная игрушка»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49 участников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 20 ноября- по 20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декабря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2012г. 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МБОУ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ДОД «УДЮЦ» 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Шангалы.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59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Районный фестиваль детского художественного     творчества «Звездопад 2013».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  <a:tab pos="72517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участников-125,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  <a:tab pos="7251700" algn="l"/>
                        </a:tabLst>
                      </a:pP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зрителей на гала-концерте-130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15 марта </a:t>
                      </a: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 2013г., УЦК                    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20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Игровая программа «Весёлые каникулы»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 марта 2013г., 15.00, </a:t>
                      </a:r>
                    </a:p>
                    <a:p>
                      <a:r>
                        <a:rPr lang="ru-RU" sz="1400" dirty="0" smtClean="0"/>
                        <a:t>МБОУ ДОД «УДЮЦ» </a:t>
                      </a:r>
                    </a:p>
                    <a:p>
                      <a:r>
                        <a:rPr lang="ru-RU" sz="1400" dirty="0" smtClean="0"/>
                        <a:t>с. Шангалы</a:t>
                      </a:r>
                      <a:endParaRPr lang="ru-RU" sz="1400" dirty="0"/>
                    </a:p>
                  </a:txBody>
                  <a:tcPr/>
                </a:tc>
              </a:tr>
              <a:tr h="85511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Районный фестиваль детско-юношеского творчества «Наша школьная страна»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 образовательных учреждений,  72  участника,  25 педагогов.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 апреля 2013г., </a:t>
                      </a:r>
                    </a:p>
                    <a:p>
                      <a:r>
                        <a:rPr lang="ru-RU" sz="1400" dirty="0" smtClean="0"/>
                        <a:t>МБОУ ДОД «УДЮЦ» </a:t>
                      </a:r>
                    </a:p>
                    <a:p>
                      <a:r>
                        <a:rPr lang="ru-RU" sz="1400" dirty="0" smtClean="0"/>
                        <a:t>п. Октябрьский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4" name="Picture 4" descr="D:\Мои документы Г.В\Graphics\школаНовая папка\image_1150210161503141145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29520" y="4429132"/>
            <a:ext cx="1000125" cy="1428750"/>
          </a:xfrm>
          <a:prstGeom prst="rect">
            <a:avLst/>
          </a:prstGeom>
          <a:noFill/>
        </p:spPr>
      </p:pic>
      <p:pic>
        <p:nvPicPr>
          <p:cNvPr id="15366" name="Picture 6" descr="D:\Мои документы Г.В\Graphics\школаНовая папка\ani-windel-sack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68" y="1643050"/>
            <a:ext cx="1724025" cy="16097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128588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Наши мероприятия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       </a:t>
            </a:r>
            <a:r>
              <a:rPr lang="ru-RU" sz="3600" b="1" dirty="0" err="1" smtClean="0"/>
              <a:t>Шулятикова</a:t>
            </a: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3600" b="1" dirty="0" smtClean="0"/>
              <a:t>Виктория Николаевна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6435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 *Международный Кубок Мира </a:t>
            </a:r>
          </a:p>
          <a:p>
            <a:pPr>
              <a:buNone/>
            </a:pPr>
            <a:r>
              <a:rPr lang="ru-RU" sz="2400" dirty="0" smtClean="0"/>
              <a:t>                   по игре «Что? Где? Когда?»</a:t>
            </a:r>
          </a:p>
          <a:p>
            <a:pPr>
              <a:buNone/>
            </a:pPr>
            <a:r>
              <a:rPr lang="ru-RU" sz="2400" dirty="0" smtClean="0"/>
              <a:t>                                             </a:t>
            </a:r>
          </a:p>
          <a:p>
            <a:pPr>
              <a:buNone/>
            </a:pPr>
            <a:r>
              <a:rPr lang="ru-RU" sz="2400" dirty="0" smtClean="0"/>
              <a:t>                                             </a:t>
            </a:r>
            <a:r>
              <a:rPr lang="ru-RU" sz="2800" dirty="0" smtClean="0"/>
              <a:t>  </a:t>
            </a:r>
          </a:p>
          <a:p>
            <a:pPr>
              <a:buNone/>
            </a:pPr>
            <a:r>
              <a:rPr lang="ru-RU" sz="2800" dirty="0" smtClean="0"/>
              <a:t>                                         </a:t>
            </a:r>
            <a:r>
              <a:rPr lang="ru-RU" sz="2400" dirty="0" smtClean="0"/>
              <a:t>* Клуб Весёлых и Находчивых (КВН)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* Районный фестиваль-конкурс</a:t>
            </a:r>
          </a:p>
          <a:p>
            <a:pPr>
              <a:buNone/>
            </a:pPr>
            <a:r>
              <a:rPr lang="ru-RU" sz="2400" dirty="0" smtClean="0"/>
              <a:t>   детско-юношеского творчества</a:t>
            </a:r>
          </a:p>
          <a:p>
            <a:pPr>
              <a:buNone/>
            </a:pPr>
            <a:r>
              <a:rPr lang="ru-RU" sz="2400" dirty="0" smtClean="0"/>
              <a:t>                   «Звездопад»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D:\Общий доступ\Чечуров DSCF94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4500570"/>
            <a:ext cx="2071702" cy="2156526"/>
          </a:xfrm>
          <a:prstGeom prst="snip2DiagRect">
            <a:avLst>
              <a:gd name="adj1" fmla="val 1177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143248"/>
            <a:ext cx="3085109" cy="1784735"/>
          </a:xfrm>
          <a:prstGeom prst="snip2DiagRect">
            <a:avLst>
              <a:gd name="adj1" fmla="val 1261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214290"/>
            <a:ext cx="1622419" cy="1553949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2000240"/>
            <a:ext cx="2660023" cy="1579388"/>
          </a:xfrm>
          <a:prstGeom prst="snip2DiagRect">
            <a:avLst>
              <a:gd name="adj1" fmla="val 2021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Наши успехи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428605"/>
          <a:ext cx="9001156" cy="655774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43108"/>
                <a:gridCol w="1662259"/>
                <a:gridCol w="2889243"/>
                <a:gridCol w="2306546"/>
              </a:tblGrid>
              <a:tr h="532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Мероприятие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Кол-во участников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Место и время проведения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Результаты участия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644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Открытие сезона интеллектуальных игр            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6740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тур                                         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Участвовало 20 команд из 7 средних школ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320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СЕНТЯБРЯ 2012г., 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п.Октябрьский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Школьная группа: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«БЭМС» (УСШ)- 251м.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Младшая группа: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en-US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Tefall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»(УСШ) -128м.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Детская группа: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Brains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»(ОСШ№2) -  31м.</a:t>
                      </a:r>
                    </a:p>
                  </a:txBody>
                  <a:tcPr marL="68580" marR="68580" marT="0" marB="0"/>
                </a:tc>
              </a:tr>
              <a:tr h="8870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ТУР                                                 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ИНТЕЛЛЕКТУАЛЬНЫХ ИГР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рук.+ 111 учеников.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Участвовало 10 команд.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ОКТЯБРЯ 2012г., 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п.Октябрьский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320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Школьная: «Оксюморон»(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Строевское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-105м.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Младшая: «</a:t>
                      </a:r>
                      <a:r>
                        <a:rPr lang="en-US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Tefall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»(УСШ) -99м.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Детская: «</a:t>
                      </a: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Brains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-  29м.</a:t>
                      </a:r>
                    </a:p>
                  </a:txBody>
                  <a:tcPr marL="68580" marR="68580" marT="0" marB="0"/>
                </a:tc>
              </a:tr>
              <a:tr h="12418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ТУР                                                         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ИНТЕЛЛЕКТУАЛЬНЫХ ИГР         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рук.+ 76 учеников.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Участвовало 7 команд.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ноября,2012г.,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п.Октябрьский       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Школьная: «Оксюморон»(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Строевское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-233м.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Младшая: «</a:t>
                      </a:r>
                      <a:r>
                        <a:rPr lang="en-US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Tefall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»(УСШ) -189м.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Детская: «Лакмус»(ОСШ №1) -  76м.</a:t>
                      </a:r>
                    </a:p>
                  </a:txBody>
                  <a:tcPr marL="68580" marR="68580" marT="0" marB="0"/>
                </a:tc>
              </a:tr>
              <a:tr h="6120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0" algn="l"/>
                          <a:tab pos="725170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Открытие игр УШЛ КВН	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  <a:tab pos="7251700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ком.+40 зрит.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УЦК,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с.Шангалы,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7 декабря  2012г.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Чемпион </a:t>
                      </a: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сезона –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«Деревня 312» (Дмитриево)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644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ТУР                                                         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ИНТЕЛЛЕКТУАЛЬНЫХ ИГР         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рук.+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74 учеников.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  <a:tab pos="725170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Участвовало 8 команд.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декабря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2012г., п.Октябрьский                 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Школьная: «Оксюморон» (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Строевское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-189м.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Младшая: «</a:t>
                      </a:r>
                      <a:r>
                        <a:rPr lang="en-US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RezonaNS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(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Едьма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-149м.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Детская: «</a:t>
                      </a:r>
                      <a:r>
                        <a:rPr lang="en-US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Deadevils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»(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Строевск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.) -  89м.</a:t>
                      </a:r>
                    </a:p>
                  </a:txBody>
                  <a:tcPr marL="68580" marR="68580" marT="0" marB="0"/>
                </a:tc>
              </a:tr>
              <a:tr h="10273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 ТУР                                                        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ИНТЕЛЛЕКТУАЛЬНЫХ ИГР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             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рук.+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70 учеников.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429000" algn="l"/>
                          <a:tab pos="72517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Участвовало 8 команд.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19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января  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2013 п.Октябрьский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     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Школьная: «Оксюморон»(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Строевское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 -218м.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Младшая: «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Tefall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»(УСШ) -76м.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Детская: «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Brains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» -  9м.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7" descr="C:\Documents and Settings\U\Рабочий стол\Моё портфолио Новая папка\6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5429264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37 0.05093 C -0.19982 0.06968 -0.23628 0.08866 -0.25225 0.04097 C -0.26823 -0.00671 -0.31441 -0.1912 -0.25972 -0.23565 C -0.20503 -0.28009 0.02674 -0.18541 0.07552 -0.22569 C 0.12431 -0.26597 0.08368 -0.43727 0.03281 -0.47754 C -0.01805 -0.51782 -0.19149 -0.44004 -0.23003 -0.46759 C -0.26857 -0.49514 -0.24583 -0.6199 -0.19861 -0.64305 C -0.15243 -0.6662 0.05816 -0.59328 0.0533 -0.60602 C 0.04844 -0.61875 -0.25243 -0.66967 -0.2283 -0.71944 C -0.20416 -0.76921 0.12084 -0.87014 0.19775 -0.90463 C 0.27465 -0.93912 0.39358 -0.87916 0.23281 -0.92685 C 0.07205 -0.97453 -0.59965 -1.14791 -0.76719 -1.1912 " pathEditMode="relative" rAng="0" ptsTypes="aaaaa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06" y="14385"/>
          <a:ext cx="9072593" cy="66596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87647"/>
                <a:gridCol w="1941509"/>
                <a:gridCol w="1428760"/>
                <a:gridCol w="3214677"/>
              </a:tblGrid>
              <a:tr h="7266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Мероприятие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Кол-во участников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Место и время проведения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Результаты участия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77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6 ТУР интеллектуальных   игр                  </a:t>
                      </a: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                                       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рук.+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59 учеников.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429000" algn="l"/>
                          <a:tab pos="72517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Участвовало 8 команд.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15 февраля  </a:t>
                      </a: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2013 п.Октябрьский      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Школьная: «Оксюморон»(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Строевское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 -169м.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Младшая: «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Tefall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»(УСШ) -124м.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Детская: «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Brains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» - 22м.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21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7 ТУР интеллектуальных   игр                 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                                                                         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рук.+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59 учеников.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  <a:tab pos="72517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Участвовало 8 команд.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марта 2013,  </a:t>
                      </a: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п.Октябрьский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       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Школьная: «Оксюморон» (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Строевское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) – 220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м.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Младшая: «</a:t>
                      </a:r>
                      <a:r>
                        <a:rPr lang="en-US" sz="1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Tefall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» (УСШ) – 149 м.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Детская: «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Brains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» – 62 м.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63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Районный фестиваль детского художественного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творчества «Звездопад 2013</a:t>
                      </a: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  <a:tab pos="72517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Количество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участников-125,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  <a:tab pos="7251700" algn="l"/>
                        </a:tabLst>
                      </a:pP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зрителей на гала-концерте-130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15 марта </a:t>
                      </a: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 2013 УЦК ,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с. Шангалы                             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Лауреаты: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Чечуров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Илья (ДШИ),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дуэт х</a:t>
                      </a:r>
                      <a:r>
                        <a:rPr lang="en-US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к «Устьяночка» – Капустина Любовь, Белозёрова Дарья.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Диплом  </a:t>
                      </a:r>
                      <a:r>
                        <a:rPr lang="en-US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- 9 участников,</a:t>
                      </a:r>
                      <a:endParaRPr lang="en-US" sz="1200" baseline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Диплом</a:t>
                      </a:r>
                      <a:r>
                        <a:rPr lang="en-US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II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2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9 участников</a:t>
                      </a:r>
                      <a:endParaRPr lang="en-US" sz="1200" b="0" baseline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Диплом</a:t>
                      </a:r>
                      <a:r>
                        <a:rPr lang="en-US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III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– 7 участников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1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l"/>
                        </a:tabLst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Районный фестиваль детско-юношеского творчества «Наша школьная страна»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l"/>
                          <a:tab pos="7251700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 образовательных учреждений,  72  участника,  25 педагогов.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  <a:tab pos="7251700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12 апреля 2013, </a:t>
                      </a:r>
                    </a:p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МБОУ ДОД «УДЮЦ» </a:t>
                      </a:r>
                    </a:p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п. Октябрьский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Победители: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Кругляков Даниил МБОУ ДОД «УДЮЦ», театральная студия «Экспромт»;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Качан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Валерий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МБОУ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Илезская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СОШ»; Мякшина Валерия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МБОУ «ОСОШ №2»; Волова Полина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МБОУ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Березницкая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СОШ»; МБОУ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Малодорская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СОШ» (композиция)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8047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Районный фестиваль авторской песни «</a:t>
                      </a:r>
                      <a:r>
                        <a:rPr lang="ru-RU" sz="1400" dirty="0" err="1" smtClean="0">
                          <a:latin typeface="Calibri"/>
                          <a:ea typeface="Times New Roman"/>
                          <a:cs typeface="Times New Roman"/>
                        </a:rPr>
                        <a:t>Устьянские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 струны», посвящённый </a:t>
                      </a:r>
                      <a:r>
                        <a:rPr lang="ru-RU" sz="1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Ю. Визбору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429000" algn="l"/>
                          <a:tab pos="72517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17 участников,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429000" algn="l"/>
                          <a:tab pos="72517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 руководителя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апреля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2013 г.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Arial" pitchFamily="34" charset="0"/>
                          <a:cs typeface="Arial" pitchFamily="34" charset="0"/>
                        </a:rPr>
                        <a:t>Пуляева</a:t>
                      </a: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 Анастасия 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– дипломант 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 I 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степени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;</a:t>
                      </a:r>
                    </a:p>
                    <a:p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Дуэт </a:t>
                      </a:r>
                      <a:r>
                        <a:rPr lang="ru-RU" sz="1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Пуляева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Анастасия, </a:t>
                      </a:r>
                      <a:r>
                        <a:rPr lang="ru-RU" sz="1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Реговская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Юлия 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– дипломанты 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степени;</a:t>
                      </a:r>
                    </a:p>
                    <a:p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Дуэт </a:t>
                      </a:r>
                      <a:r>
                        <a:rPr lang="ru-RU" sz="1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Ижемцев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Даниил, Кашин Ко</a:t>
                      </a:r>
                    </a:p>
                    <a:p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Константин 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- дипломанты 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степени;</a:t>
                      </a:r>
                    </a:p>
                    <a:p>
                      <a:r>
                        <a:rPr lang="ru-RU" sz="12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Петровский </a:t>
                      </a:r>
                      <a:r>
                        <a:rPr lang="ru-RU" sz="1200" b="1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Антон,Раксеев</a:t>
                      </a:r>
                      <a:r>
                        <a:rPr lang="ru-RU" sz="12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Юрий </a:t>
                      </a:r>
                      <a:r>
                        <a:rPr lang="ru-RU" sz="12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дипломанты </a:t>
                      </a:r>
                      <a:r>
                        <a:rPr lang="en-US" sz="12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2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степени; </a:t>
                      </a:r>
                    </a:p>
                    <a:p>
                      <a:r>
                        <a:rPr lang="ru-RU" sz="1200" b="1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Едемский</a:t>
                      </a:r>
                      <a:r>
                        <a:rPr lang="ru-RU" sz="12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Михаил </a:t>
                      </a:r>
                      <a:r>
                        <a:rPr lang="ru-RU" sz="12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–дипломант </a:t>
                      </a:r>
                      <a:r>
                        <a:rPr lang="en-US" sz="12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2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степени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7" descr="C:\Documents and Settings\U\Рабочий стол\Моё портфолио Новая папка\6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43040" y="-1428784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65 0.03195 C 0.15469 0.05324 0.10191 0.03195 0.25174 0.03681 C 0.26736 0.03727 0.28438 0.04237 0.3 0.04422 C 0.30469 0.06505 0.29792 0.03982 0.30556 0.05649 C 0.30851 0.0632 0.3092 0.07362 0.31111 0.08125 C 0.31163 0.10255 0.31111 0.12408 0.31285 0.14468 C 0.3132 0.15047 0.31632 0.16019 0.31632 0.16042 C 0.31823 0.18218 0.32274 0.20232 0.3184 0.22454 C 0.31771 0.22709 0.31476 0.22778 0.31285 0.22917 C 0.31163 0.23426 0.31042 0.23912 0.3092 0.24422 C 0.30851 0.24676 0.30729 0.25162 0.30729 0.25162 C 0.30799 0.26713 0.30695 0.28287 0.3092 0.29862 C 0.30972 0.30255 0.32083 0.30579 0.32222 0.30579 C 0.39375 0.30764 0.46545 0.30764 0.53698 0.30834 C 0.5401 0.30926 0.54323 0.30973 0.54618 0.31088 C 0.54809 0.31158 0.55104 0.31088 0.55174 0.31343 C 0.55382 0.32084 0.5526 0.32987 0.55365 0.33774 C 0.55573 0.3551 0.56042 0.37338 0.56458 0.38959 C 0.56545 0.39862 0.56406 0.40857 0.56667 0.41713 C 0.5684 0.42246 0.575 0.42153 0.57951 0.42199 C 0.61719 0.42362 0.65486 0.42362 0.69254 0.42454 C 0.69809 0.42709 0.70365 0.4294 0.7092 0.43195 C 0.71094 0.43264 0.71476 0.43426 0.71476 0.43449 C 0.72743 0.44561 0.72448 0.43843 0.72778 0.45162 C 0.72691 0.47848 0.72899 0.50672 0.72396 0.53287 C 0.72292 0.5382 0.71806 0.54375 0.71476 0.54537 C 0.71007 0.54769 0.7 0.55047 0.7 0.5507 C 0.67917 0.54862 0.6724 0.54723 0.65556 0.54306 C 0.56372 0.54584 0.59392 0.52315 0.56285 0.56274 C 0.55729 0.59422 0.55972 0.62037 0.56094 0.65417 C 0.56215 0.68357 0.56059 0.67524 0.56458 0.69121 C 0.56406 0.72408 0.56389 0.75695 0.56285 0.78959 C 0.56181 0.82037 0.54497 0.84514 0.53333 0.86899 C 0.53576 0.87894 0.53594 0.87593 0.53333 0.88843 C 0.52934 0.90811 0.52882 0.90348 0.5184 0.91551 C 0.50122 0.93612 0.51615 0.92223 0.50365 0.93311 C 0.50104 0.94329 0.49792 0.94306 0.49254 0.95047 C 0.48924 0.96297 0.4908 0.97408 0.49601 0.98496 C 0.49826 1.00417 0.4941 0.99977 0.50174 1.00463 " pathEditMode="relative" rAng="0" ptsTypes="ffffffffffffffffffffffffffffffffffffff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000164" y="0"/>
            <a:ext cx="1061938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Победители районных интеллектуальных игр</a:t>
            </a:r>
          </a:p>
          <a:p>
            <a:pPr algn="ctr"/>
            <a:r>
              <a:rPr lang="ru-RU" sz="320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сезона 2012-2013 г.г.</a:t>
            </a:r>
            <a:r>
              <a:rPr lang="ru-RU" sz="3200" dirty="0" smtClean="0"/>
              <a:t> </a:t>
            </a:r>
          </a:p>
          <a:p>
            <a:r>
              <a:rPr lang="ru-RU" sz="2000" dirty="0" smtClean="0"/>
              <a:t>                  </a:t>
            </a:r>
          </a:p>
          <a:p>
            <a:r>
              <a:rPr lang="ru-RU" sz="2000" dirty="0" smtClean="0"/>
              <a:t>                  </a:t>
            </a:r>
            <a:r>
              <a:rPr lang="ru-RU" sz="2000" dirty="0" smtClean="0">
                <a:solidFill>
                  <a:srgbClr val="0000FF"/>
                </a:solidFill>
              </a:rPr>
              <a:t>Старшая гр.  Команда «Оксюморон»                    Средняя гр.  Команда «</a:t>
            </a:r>
            <a:r>
              <a:rPr lang="en-US" sz="2000" dirty="0" err="1" smtClean="0">
                <a:solidFill>
                  <a:srgbClr val="0000FF"/>
                </a:solidFill>
              </a:rPr>
              <a:t>Tefall</a:t>
            </a:r>
            <a:r>
              <a:rPr lang="ru-RU" sz="2000" dirty="0" smtClean="0">
                <a:solidFill>
                  <a:srgbClr val="0000FF"/>
                </a:solidFill>
              </a:rPr>
              <a:t>» </a:t>
            </a:r>
          </a:p>
          <a:p>
            <a:r>
              <a:rPr lang="ru-RU" sz="2000" dirty="0" smtClean="0">
                <a:solidFill>
                  <a:srgbClr val="0000FF"/>
                </a:solidFill>
              </a:rPr>
              <a:t>                                                                                </a:t>
            </a:r>
          </a:p>
          <a:p>
            <a:endParaRPr lang="ru-RU" sz="2000" dirty="0" smtClean="0">
              <a:solidFill>
                <a:srgbClr val="0000FF"/>
              </a:solidFill>
            </a:endParaRPr>
          </a:p>
          <a:p>
            <a:endParaRPr lang="ru-RU" sz="2000" dirty="0" smtClean="0">
              <a:solidFill>
                <a:srgbClr val="0000FF"/>
              </a:solidFill>
            </a:endParaRPr>
          </a:p>
          <a:p>
            <a:endParaRPr lang="ru-RU" sz="2000" dirty="0" smtClean="0">
              <a:solidFill>
                <a:srgbClr val="0000FF"/>
              </a:solidFill>
            </a:endParaRPr>
          </a:p>
          <a:p>
            <a:endParaRPr lang="ru-RU" sz="2000" dirty="0" smtClean="0">
              <a:solidFill>
                <a:srgbClr val="0000FF"/>
              </a:solidFill>
            </a:endParaRPr>
          </a:p>
          <a:p>
            <a:endParaRPr lang="ru-RU" sz="2000" dirty="0" smtClean="0">
              <a:solidFill>
                <a:srgbClr val="0000FF"/>
              </a:solidFill>
            </a:endParaRPr>
          </a:p>
          <a:p>
            <a:endParaRPr lang="ru-RU" sz="2000" dirty="0" smtClean="0">
              <a:solidFill>
                <a:srgbClr val="0000FF"/>
              </a:solidFill>
            </a:endParaRPr>
          </a:p>
          <a:p>
            <a:endParaRPr lang="ru-RU" sz="2000" dirty="0" smtClean="0">
              <a:solidFill>
                <a:srgbClr val="0000FF"/>
              </a:solidFill>
            </a:endParaRPr>
          </a:p>
          <a:p>
            <a:endParaRPr lang="ru-RU" sz="2000" dirty="0" smtClean="0">
              <a:solidFill>
                <a:srgbClr val="0000FF"/>
              </a:solidFill>
            </a:endParaRPr>
          </a:p>
          <a:p>
            <a:endParaRPr lang="ru-RU" sz="2000" dirty="0" smtClean="0">
              <a:solidFill>
                <a:srgbClr val="0000FF"/>
              </a:solidFill>
            </a:endParaRPr>
          </a:p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                                                                                                                              </a:t>
            </a:r>
            <a:endParaRPr lang="ru-RU" sz="2000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785926"/>
            <a:ext cx="3357586" cy="233997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F:\102_PANA\P102048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785926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4500570"/>
            <a:ext cx="314327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2786050" y="4143380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-90488" algn="l"/>
              </a:tabLst>
            </a:pPr>
            <a:r>
              <a:rPr lang="ru-RU" dirty="0" smtClean="0">
                <a:solidFill>
                  <a:srgbClr val="4700FA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Младшая гр.  Команда  «Лакмус»</a:t>
            </a:r>
            <a:endParaRPr lang="ru-RU" sz="1600" dirty="0" smtClean="0">
              <a:latin typeface="Arial" pitchFamily="34" charset="0"/>
            </a:endParaRPr>
          </a:p>
        </p:txBody>
      </p:sp>
      <p:pic>
        <p:nvPicPr>
          <p:cNvPr id="17411" name="Picture 3" descr="D:\Мои документы Г.В\Graphics\школаНовая папка\66429557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4357694"/>
            <a:ext cx="2403315" cy="226695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417638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международных интеллектуальных игр</a:t>
            </a:r>
            <a:br>
              <a:rPr lang="ru-RU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сезона 2012-2013 г.г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000" dirty="0"/>
          </a:p>
        </p:txBody>
      </p:sp>
      <p:pic>
        <p:nvPicPr>
          <p:cNvPr id="4" name="Содержимое 4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071678"/>
            <a:ext cx="2857520" cy="202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071546"/>
            <a:ext cx="3817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Старшая гр.  Команда «Оксюморон» </a:t>
            </a:r>
            <a:endParaRPr lang="ru-RU" dirty="0"/>
          </a:p>
        </p:txBody>
      </p:sp>
      <p:pic>
        <p:nvPicPr>
          <p:cNvPr id="6" name="Рисунок 5" descr="F:\102_PANA\P102048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071678"/>
            <a:ext cx="292895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5214942" y="1071546"/>
            <a:ext cx="324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Младшая гр.  Команда «</a:t>
            </a:r>
            <a:r>
              <a:rPr lang="en-US" dirty="0" err="1" smtClean="0">
                <a:solidFill>
                  <a:srgbClr val="0000FF"/>
                </a:solidFill>
              </a:rPr>
              <a:t>Tefall</a:t>
            </a:r>
            <a:r>
              <a:rPr lang="ru-RU" dirty="0" smtClean="0">
                <a:solidFill>
                  <a:srgbClr val="0000FF"/>
                </a:solidFill>
              </a:rPr>
              <a:t>»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586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  </a:t>
            </a:r>
            <a:r>
              <a:rPr lang="ru-RU" dirty="0" smtClean="0">
                <a:solidFill>
                  <a:srgbClr val="C00000"/>
                </a:solidFill>
              </a:rPr>
              <a:t>Лучший результат сезона – 105 м.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Итоговый результат – 214 м.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1428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Лучший результат сезона – 76 м.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Итоговый результат – 140 м.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14346" y="5072074"/>
            <a:ext cx="3500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  </a:t>
            </a:r>
            <a:r>
              <a:rPr lang="ru-RU" dirty="0" smtClean="0">
                <a:solidFill>
                  <a:srgbClr val="C00000"/>
                </a:solidFill>
              </a:rPr>
              <a:t>Лучший результат сезона –  9 м.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Итоговый результат – 39 м.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86322"/>
            <a:ext cx="3164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Детская гр.  Команда «</a:t>
            </a:r>
            <a:r>
              <a:rPr lang="en-US" dirty="0" smtClean="0">
                <a:solidFill>
                  <a:srgbClr val="0000FF"/>
                </a:solidFill>
              </a:rPr>
              <a:t>Brains</a:t>
            </a:r>
            <a:r>
              <a:rPr lang="ru-RU" dirty="0" smtClean="0">
                <a:solidFill>
                  <a:srgbClr val="0000FF"/>
                </a:solidFill>
              </a:rPr>
              <a:t>» 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4357694"/>
            <a:ext cx="287155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Picture 2" descr="D:\Мои документы Г.В\Graphics\школаНовая папка\sm3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357694"/>
            <a:ext cx="2786050" cy="221391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785794"/>
          </a:xfrm>
        </p:spPr>
        <p:txBody>
          <a:bodyPr>
            <a:noAutofit/>
          </a:bodyPr>
          <a:lstStyle/>
          <a:p>
            <a:r>
              <a:rPr lang="en-US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ru-RU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юбилейный сезон </a:t>
            </a:r>
            <a:br>
              <a:rPr lang="ru-RU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2012-2013 г.г.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9458" name="Picture 2" descr="D:\Общий доступ\фото Дмитриево\DSC032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5" y="1500174"/>
            <a:ext cx="3393548" cy="254516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3071802" y="785794"/>
            <a:ext cx="3015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 Команда из Дмитриево  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        «Деревня 312»</a:t>
            </a:r>
            <a:endParaRPr lang="ru-RU" dirty="0"/>
          </a:p>
        </p:txBody>
      </p:sp>
      <p:pic>
        <p:nvPicPr>
          <p:cNvPr id="19459" name="Picture 3" descr="D:\Общий доступ\фото Дмитриево\DSC_0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000504"/>
            <a:ext cx="3238206" cy="261571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32861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   Команда из  Березника  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        «С приветом»</a:t>
            </a:r>
            <a:endParaRPr lang="ru-RU" dirty="0"/>
          </a:p>
        </p:txBody>
      </p:sp>
      <p:pic>
        <p:nvPicPr>
          <p:cNvPr id="19460" name="Picture 4" descr="D:\Общий доступ\фото Дмитриево\КВН Школоло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4143380"/>
            <a:ext cx="3580859" cy="25003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6357950" y="32861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  Команда из  </a:t>
            </a:r>
            <a:r>
              <a:rPr lang="ru-RU" dirty="0" err="1" smtClean="0">
                <a:solidFill>
                  <a:srgbClr val="0000FF"/>
                </a:solidFill>
              </a:rPr>
              <a:t>Малодор</a:t>
            </a:r>
            <a:r>
              <a:rPr lang="ru-RU" dirty="0" smtClean="0">
                <a:solidFill>
                  <a:srgbClr val="0000FF"/>
                </a:solidFill>
              </a:rPr>
              <a:t>  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        «</a:t>
            </a:r>
            <a:r>
              <a:rPr lang="ru-RU" dirty="0" err="1" smtClean="0">
                <a:solidFill>
                  <a:srgbClr val="0000FF"/>
                </a:solidFill>
              </a:rPr>
              <a:t>Школоло</a:t>
            </a:r>
            <a:r>
              <a:rPr lang="ru-RU" dirty="0" smtClean="0">
                <a:solidFill>
                  <a:srgbClr val="0000FF"/>
                </a:solidFill>
              </a:rPr>
              <a:t>»</a:t>
            </a:r>
            <a:endParaRPr lang="ru-RU" dirty="0"/>
          </a:p>
        </p:txBody>
      </p:sp>
      <p:pic>
        <p:nvPicPr>
          <p:cNvPr id="15363" name="Picture 3" descr="D:\Мои документы Г.В\Graphics\школаНовая папка\0a025313a0c8fab057fe46693614bde7.jpe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857628"/>
            <a:ext cx="3117295" cy="2143140"/>
          </a:xfrm>
          <a:prstGeom prst="rect">
            <a:avLst/>
          </a:prstGeom>
          <a:noFill/>
        </p:spPr>
      </p:pic>
      <p:pic>
        <p:nvPicPr>
          <p:cNvPr id="15364" name="Picture 4" descr="D:\Мои документы Г.В\Graphics\школаНовая папка\0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285860"/>
            <a:ext cx="2578200" cy="1117980"/>
          </a:xfrm>
          <a:prstGeom prst="rect">
            <a:avLst/>
          </a:prstGeom>
          <a:noFill/>
        </p:spPr>
      </p:pic>
      <p:pic>
        <p:nvPicPr>
          <p:cNvPr id="15362" name="Picture 2" descr="D:\Мои документы Г.В\Graphics\школаНовая папка\skachat-besplatno-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55761">
            <a:off x="6086678" y="144551"/>
            <a:ext cx="1145757" cy="1219203"/>
          </a:xfrm>
          <a:prstGeom prst="rect">
            <a:avLst/>
          </a:prstGeom>
          <a:noFill/>
        </p:spPr>
      </p:pic>
      <p:pic>
        <p:nvPicPr>
          <p:cNvPr id="3" name="Picture 3" descr="D:\Мои документы Г.В\Graphics\школаНовая папка\skachat-besplatno-2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90975">
            <a:off x="7349482" y="55429"/>
            <a:ext cx="1043270" cy="1166815"/>
          </a:xfrm>
          <a:prstGeom prst="rect">
            <a:avLst/>
          </a:prstGeom>
          <a:noFill/>
        </p:spPr>
      </p:pic>
      <p:pic>
        <p:nvPicPr>
          <p:cNvPr id="4" name="Picture 4" descr="D:\Мои документы Г.В\Graphics\школаНовая папка\skachat-besplatno-3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403385">
            <a:off x="7735525" y="1262112"/>
            <a:ext cx="1214446" cy="122890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             Кулакова </a:t>
            </a:r>
            <a:br>
              <a:rPr lang="ru-RU" b="1" dirty="0" smtClean="0"/>
            </a:br>
            <a:r>
              <a:rPr lang="ru-RU" b="1" dirty="0" smtClean="0"/>
              <a:t>Любовь Александровна</a:t>
            </a:r>
            <a:endParaRPr lang="ru-RU" b="1" dirty="0"/>
          </a:p>
        </p:txBody>
      </p:sp>
      <p:pic>
        <p:nvPicPr>
          <p:cNvPr id="14338" name="Picture 2" descr="D:\Общий доступ\Любины фоткиНовая папка\PB2300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36181" y="225116"/>
            <a:ext cx="2347889" cy="1689399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1" name="Picture 5" descr="D:\Общий доступ\Любины фоткиНовая папка\PB2301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76584" y="2214554"/>
            <a:ext cx="2677203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214282" y="1500174"/>
            <a:ext cx="8929718" cy="492922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* Объединение «Акварелька»</a:t>
            </a:r>
          </a:p>
          <a:p>
            <a:pPr>
              <a:buNone/>
            </a:pPr>
            <a:r>
              <a:rPr lang="ru-RU" sz="2800" dirty="0" smtClean="0"/>
              <a:t>     3 группа – 3,4 классы</a:t>
            </a:r>
          </a:p>
          <a:p>
            <a:pPr>
              <a:buNone/>
            </a:pPr>
            <a:r>
              <a:rPr lang="ru-RU" sz="2800" dirty="0" smtClean="0"/>
              <a:t>     4 группа – 6,7 классы</a:t>
            </a:r>
          </a:p>
          <a:p>
            <a:pPr>
              <a:buNone/>
            </a:pPr>
            <a:r>
              <a:rPr lang="ru-RU" dirty="0" smtClean="0"/>
              <a:t>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* Объединение«</a:t>
            </a:r>
            <a:r>
              <a:rPr lang="ru-RU" dirty="0" err="1" smtClean="0"/>
              <a:t>Мастерилка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>                                           1 группа – 1 класс</a:t>
            </a:r>
          </a:p>
          <a:p>
            <a:pPr>
              <a:buNone/>
            </a:pPr>
            <a:r>
              <a:rPr lang="ru-RU" dirty="0" smtClean="0"/>
              <a:t>                                           2 группа – 2 класс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4286256"/>
            <a:ext cx="3539670" cy="207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Мои документы Г.В\Graphics\школаНовая папка\89013789_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Наши успехи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000108"/>
          <a:ext cx="8572559" cy="49941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46841"/>
                <a:gridCol w="1039307"/>
                <a:gridCol w="1967999"/>
                <a:gridCol w="3318412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Мероприятие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Кол-во участников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Место и время проведения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Результаты участия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01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78300" algn="l"/>
                          <a:tab pos="63627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Участие в конкурсе рисунков «Новый год к нам мчится»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78300" algn="l"/>
                          <a:tab pos="63627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конкурсе «Ёлочная игрушка»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32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ДОД «УДЮЦ», с.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Шангалы,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3200" algn="l"/>
                        </a:tabLs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 20 ноября- по 20 декабря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2012г. 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3200" algn="l"/>
                        </a:tabLs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Сертификаты участникам,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Диплом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номинации «Новогодний плакат»- Кулаковой Дарье, Благодарность педагогу.</a:t>
                      </a:r>
                    </a:p>
                  </a:txBody>
                  <a:tcPr marL="68580" marR="68580" marT="0" marB="0"/>
                </a:tc>
              </a:tr>
              <a:tr h="2101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78300" algn="l"/>
                          <a:tab pos="63627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Участие в районной выставке детского декоративно-прикладного творчества «Новогодняя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мозайка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32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ДОД «УДЮЦ», п. Октябрьский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Сертификаты участникам.</a:t>
                      </a:r>
                    </a:p>
                  </a:txBody>
                  <a:tcPr marL="68580" marR="68580" marT="0" marB="0"/>
                </a:tc>
              </a:tr>
              <a:tr h="2101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78300" algn="l"/>
                          <a:tab pos="63627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«Символ года»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32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ГАУ АО Издательский дом «Устьянский край»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Диплом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Кулакову Ивану</a:t>
                      </a:r>
                    </a:p>
                  </a:txBody>
                  <a:tcPr marL="68580" marR="68580" marT="0" marB="0"/>
                </a:tc>
              </a:tr>
              <a:tr h="2101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78300" algn="l"/>
                          <a:tab pos="6362700" algn="l"/>
                        </a:tabLs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Выставка поделок «Букет весны»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         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32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«ОСОШ №2» СП «ЦППРК»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Диплом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– Кулакову Ивану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1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78300" algn="l"/>
                          <a:tab pos="63627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Участие в конкурсе рисунков на сайте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ДНД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78300" algn="l"/>
                          <a:tab pos="6362700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Раскраска для мамы 2013»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32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28 февраля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2013г. заявки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Сертификаты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участникам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362" name="Picture 2" descr="D:\Мои документы Г.В\Graphics\школаНовая папка\69-0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357694"/>
            <a:ext cx="2000232" cy="230795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err="1" smtClean="0"/>
              <a:t>Пуляева</a:t>
            </a:r>
            <a:r>
              <a:rPr lang="ru-RU" b="1" dirty="0" smtClean="0"/>
              <a:t> Елена Юрьевна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858280" cy="592933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sz="2400" dirty="0" smtClean="0"/>
              <a:t>* </a:t>
            </a:r>
            <a:r>
              <a:rPr lang="ru-RU" sz="2400" b="1" dirty="0" smtClean="0"/>
              <a:t>Театральная студия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dirty="0" smtClean="0"/>
              <a:t>         «Экспромт»              </a:t>
            </a:r>
          </a:p>
          <a:p>
            <a:pPr>
              <a:buNone/>
            </a:pPr>
            <a:r>
              <a:rPr lang="ru-RU" sz="2400" dirty="0" smtClean="0"/>
              <a:t>    младшая группа – 3 </a:t>
            </a:r>
            <a:r>
              <a:rPr lang="ru-RU" sz="2400" dirty="0" err="1" smtClean="0"/>
              <a:t>кл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 старшая группа – 6-9 </a:t>
            </a:r>
            <a:r>
              <a:rPr lang="ru-RU" sz="2400" dirty="0" err="1" smtClean="0"/>
              <a:t>кл</a:t>
            </a:r>
            <a:r>
              <a:rPr lang="ru-RU" sz="2400" dirty="0" smtClean="0"/>
              <a:t>.</a:t>
            </a:r>
            <a:r>
              <a:rPr lang="ru-RU" dirty="0" smtClean="0"/>
              <a:t>                         </a:t>
            </a:r>
          </a:p>
          <a:p>
            <a:pPr>
              <a:buNone/>
            </a:pPr>
            <a:r>
              <a:rPr lang="ru-RU" sz="2400" dirty="0" smtClean="0"/>
              <a:t>                                    </a:t>
            </a:r>
          </a:p>
          <a:p>
            <a:pPr>
              <a:buNone/>
            </a:pPr>
            <a:r>
              <a:rPr lang="ru-RU" sz="2400" dirty="0" smtClean="0"/>
              <a:t>                                          </a:t>
            </a:r>
            <a:r>
              <a:rPr lang="ru-RU" sz="2400" b="1" dirty="0" smtClean="0"/>
              <a:t>* «Игра на гитаре»</a:t>
            </a:r>
          </a:p>
          <a:p>
            <a:pPr>
              <a:buNone/>
            </a:pPr>
            <a:r>
              <a:rPr lang="ru-RU" sz="2400" dirty="0" smtClean="0"/>
              <a:t>                                             1 группа – 4,5 </a:t>
            </a:r>
            <a:r>
              <a:rPr lang="ru-RU" sz="2400" dirty="0" err="1" smtClean="0"/>
              <a:t>кл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                                            2 группа – 6-11 </a:t>
            </a:r>
            <a:r>
              <a:rPr lang="ru-RU" sz="2400" dirty="0" err="1" smtClean="0"/>
              <a:t>кл</a:t>
            </a:r>
            <a:r>
              <a:rPr lang="ru-RU" sz="2400" dirty="0" smtClean="0"/>
              <a:t>.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967775">
            <a:off x="565567" y="3618037"/>
            <a:ext cx="2297141" cy="249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6386" name="Picture 2" descr="D:\Мои документы Г.В\Graphics\школаНовая папка\4481176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04261">
            <a:off x="3500430" y="1142984"/>
            <a:ext cx="2681277" cy="201095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53014">
            <a:off x="6554189" y="1212743"/>
            <a:ext cx="2149363" cy="204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46" y="4000504"/>
            <a:ext cx="2760176" cy="21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857232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929718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857232"/>
          <a:ext cx="7858179" cy="52260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3501"/>
                <a:gridCol w="871759"/>
                <a:gridCol w="1955334"/>
                <a:gridCol w="3357585"/>
              </a:tblGrid>
              <a:tr h="8251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Мероприятие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Кол-во участников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Место и время проведения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Результаты участия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334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Концертная программа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 «Для Вас»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6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 7 </a:t>
                      </a:r>
                      <a:r>
                        <a:rPr lang="ru-RU" sz="1600" dirty="0" smtClean="0"/>
                        <a:t>октября 2012 г.,  </a:t>
                      </a:r>
                      <a:r>
                        <a:rPr lang="ru-RU" sz="1600" dirty="0" err="1"/>
                        <a:t>д.Тарасонаволоцкая</a:t>
                      </a:r>
                      <a:r>
                        <a:rPr lang="ru-RU" sz="1600" dirty="0"/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 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Благодарность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334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Концертная программа «Милым мамам» 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25 </a:t>
                      </a:r>
                      <a:r>
                        <a:rPr lang="ru-RU" sz="1600" dirty="0" smtClean="0"/>
                        <a:t>ноября 2012 г., </a:t>
                      </a:r>
                      <a:r>
                        <a:rPr lang="ru-RU" sz="1600" dirty="0" err="1"/>
                        <a:t>д.Тарасонаволоцкая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Благодарность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779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Участие в концертной программе                           к  8 марта                                                                    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6 </a:t>
                      </a:r>
                      <a:r>
                        <a:rPr lang="ru-RU" sz="1600" dirty="0" smtClean="0"/>
                        <a:t>марта 2013 г.,   </a:t>
                      </a:r>
                      <a:r>
                        <a:rPr lang="ru-RU" sz="1600" dirty="0"/>
                        <a:t>УСШ	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559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Участие в районном фестивале детского художественного     творчества «Звездопад 2013».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6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15 марта 2013 г. УЦК с. Шангалы 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Диплом </a:t>
                      </a:r>
                      <a:r>
                        <a:rPr lang="en-US" sz="1600" b="1" dirty="0"/>
                        <a:t>II </a:t>
                      </a:r>
                      <a:r>
                        <a:rPr lang="ru-RU" sz="1600" b="1" dirty="0"/>
                        <a:t>степени </a:t>
                      </a:r>
                      <a:r>
                        <a:rPr lang="ru-RU" sz="1600" dirty="0"/>
                        <a:t>– Дуэту </a:t>
                      </a:r>
                      <a:r>
                        <a:rPr lang="ru-RU" sz="1600" dirty="0" err="1"/>
                        <a:t>Пуляевой</a:t>
                      </a:r>
                      <a:r>
                        <a:rPr lang="ru-RU" sz="1600" dirty="0"/>
                        <a:t> Анастасии, </a:t>
                      </a:r>
                      <a:r>
                        <a:rPr lang="ru-RU" sz="1600" dirty="0" err="1"/>
                        <a:t>Реговской</a:t>
                      </a:r>
                      <a:r>
                        <a:rPr lang="ru-RU" sz="1600" dirty="0"/>
                        <a:t> Юлии («Перевал»).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Диплом </a:t>
                      </a:r>
                      <a:r>
                        <a:rPr lang="en-US" sz="1600" b="1" dirty="0"/>
                        <a:t>III </a:t>
                      </a:r>
                      <a:r>
                        <a:rPr lang="ru-RU" sz="1600" b="1" dirty="0" smtClean="0"/>
                        <a:t>степени- </a:t>
                      </a:r>
                      <a:r>
                        <a:rPr lang="ru-RU" sz="1600" dirty="0" err="1" smtClean="0"/>
                        <a:t>Пуляевой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/>
                        <a:t>Анастасии («Мельница»);  Сертификаты участников;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Благодарность педагогу.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428860" y="0"/>
            <a:ext cx="4063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Наши успехи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8435" name="Picture 3" descr="C:\Documents and Settings\U\Рабочий стол\Моё портфолио Новая папка\animashki-muzika-54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7152" y="4732728"/>
            <a:ext cx="2833695" cy="212527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29642" cy="71438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49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49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49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169626"/>
          <a:ext cx="8929719" cy="65005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71703"/>
                <a:gridCol w="1571636"/>
                <a:gridCol w="2214578"/>
                <a:gridCol w="3071802"/>
              </a:tblGrid>
              <a:tr h="5907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Мероприятие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Кол-во участников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Место и время проведения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Результаты участия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07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Спектакль для воспитанников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«Бережок»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участников, 30 зрителей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апреля ,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«Бережок»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2013 г.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Благодарность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02770">
                <a:tc>
                  <a:txBody>
                    <a:bodyPr/>
                    <a:lstStyle/>
                    <a:p>
                      <a:r>
                        <a:rPr lang="ru-RU" dirty="0" smtClean="0"/>
                        <a:t>Районный фестиваль детско-юношеского творчества </a:t>
                      </a:r>
                    </a:p>
                    <a:p>
                      <a:r>
                        <a:rPr lang="ru-RU" dirty="0" smtClean="0"/>
                        <a:t>«Наша школьная страна»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 апреля 2013 г. МБОУ</a:t>
                      </a:r>
                      <a:r>
                        <a:rPr lang="ru-RU" baseline="0" dirty="0" smtClean="0"/>
                        <a:t> ДОД «УДЮЦ» п. Октябрьский.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</a:t>
                      </a:r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Кругляков</a:t>
                      </a:r>
                      <a:r>
                        <a:rPr lang="ru-RU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 Даниил </a:t>
                      </a:r>
                      <a:r>
                        <a:rPr lang="ru-RU" sz="1300" baseline="0" dirty="0" smtClean="0"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победитель </a:t>
                      </a:r>
                      <a:r>
                        <a:rPr lang="ru-RU" sz="1300" baseline="0" dirty="0" smtClean="0">
                          <a:latin typeface="Arial" pitchFamily="34" charset="0"/>
                          <a:cs typeface="Arial" pitchFamily="34" charset="0"/>
                        </a:rPr>
                        <a:t>в номинации «Исполнители литературных произведений», категория: 7-10 лет;</a:t>
                      </a:r>
                    </a:p>
                    <a:p>
                      <a:r>
                        <a:rPr lang="ru-RU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Перхуров Дмитрий -  призёр </a:t>
                      </a:r>
                      <a:r>
                        <a:rPr lang="en-US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r>
                        <a:rPr lang="ru-RU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 место </a:t>
                      </a:r>
                      <a:r>
                        <a:rPr lang="ru-RU" sz="1300" b="0" baseline="0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aseline="0" dirty="0" smtClean="0">
                          <a:latin typeface="Arial" pitchFamily="34" charset="0"/>
                          <a:cs typeface="Arial" pitchFamily="34" charset="0"/>
                        </a:rPr>
                        <a:t>номинации«Исполнители литературных произведений», категория: 7-10 лет;</a:t>
                      </a:r>
                      <a:endParaRPr lang="ru-RU" sz="13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151311">
                <a:tc>
                  <a:txBody>
                    <a:bodyPr/>
                    <a:lstStyle/>
                    <a:p>
                      <a:r>
                        <a:rPr lang="ru-RU" dirty="0" smtClean="0"/>
                        <a:t>Районный фестиваль авторской песни «</a:t>
                      </a:r>
                      <a:r>
                        <a:rPr lang="ru-RU" dirty="0" err="1" smtClean="0"/>
                        <a:t>Устьянские</a:t>
                      </a:r>
                      <a:r>
                        <a:rPr lang="ru-RU" dirty="0" smtClean="0"/>
                        <a:t> струны», посвящённый</a:t>
                      </a:r>
                    </a:p>
                    <a:p>
                      <a:r>
                        <a:rPr lang="ru-RU" dirty="0" smtClean="0"/>
                        <a:t> Ю. Визбору.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25 апреля 2013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МБОУ</a:t>
                      </a:r>
                      <a:r>
                        <a:rPr lang="ru-RU" baseline="0" dirty="0" smtClean="0"/>
                        <a:t> ДОД «УДЮЦ» п. Октябрьский.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err="1" smtClean="0">
                          <a:latin typeface="Arial" pitchFamily="34" charset="0"/>
                          <a:cs typeface="Arial" pitchFamily="34" charset="0"/>
                        </a:rPr>
                        <a:t>Пуляева</a:t>
                      </a:r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 Анастасия </a:t>
                      </a:r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– дипломант </a:t>
                      </a:r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 I </a:t>
                      </a:r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степени</a:t>
                      </a:r>
                      <a:r>
                        <a:rPr lang="ru-RU" sz="1300" baseline="0" dirty="0" smtClean="0">
                          <a:latin typeface="Arial" pitchFamily="34" charset="0"/>
                          <a:cs typeface="Arial" pitchFamily="34" charset="0"/>
                        </a:rPr>
                        <a:t> в номинации  «Исполнитель-солист», категория 11-14 лет;</a:t>
                      </a:r>
                    </a:p>
                    <a:p>
                      <a:r>
                        <a:rPr lang="ru-RU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Дуэт </a:t>
                      </a:r>
                      <a:r>
                        <a:rPr lang="ru-RU" sz="13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Пуляева</a:t>
                      </a:r>
                      <a:r>
                        <a:rPr lang="ru-RU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 Анастасия, </a:t>
                      </a:r>
                      <a:r>
                        <a:rPr lang="ru-RU" sz="13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Реговская</a:t>
                      </a:r>
                      <a:r>
                        <a:rPr lang="ru-RU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 Юлия </a:t>
                      </a:r>
                      <a:r>
                        <a:rPr lang="ru-RU" sz="1300" baseline="0" dirty="0" smtClean="0">
                          <a:latin typeface="Arial" pitchFamily="34" charset="0"/>
                          <a:cs typeface="Arial" pitchFamily="34" charset="0"/>
                        </a:rPr>
                        <a:t>– дипломанты </a:t>
                      </a:r>
                      <a:r>
                        <a:rPr lang="en-US" sz="1300" baseline="0" dirty="0" smtClean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r>
                        <a:rPr lang="ru-RU" sz="1300" baseline="0" dirty="0" smtClean="0">
                          <a:latin typeface="Arial" pitchFamily="34" charset="0"/>
                          <a:cs typeface="Arial" pitchFamily="34" charset="0"/>
                        </a:rPr>
                        <a:t> степени в номинации «Дуэты, ансамбли», категория 11-14 лет;</a:t>
                      </a:r>
                    </a:p>
                    <a:p>
                      <a:r>
                        <a:rPr lang="ru-RU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Дуэт </a:t>
                      </a:r>
                      <a:r>
                        <a:rPr lang="ru-RU" sz="13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Ижемцев</a:t>
                      </a:r>
                      <a:r>
                        <a:rPr lang="ru-RU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 Даниил, Кашин Константин </a:t>
                      </a:r>
                      <a:r>
                        <a:rPr lang="ru-RU" sz="1300" baseline="0" dirty="0" smtClean="0">
                          <a:latin typeface="Arial" pitchFamily="34" charset="0"/>
                          <a:cs typeface="Arial" pitchFamily="34" charset="0"/>
                        </a:rPr>
                        <a:t>- дипломанты </a:t>
                      </a:r>
                      <a:r>
                        <a:rPr lang="en-US" sz="1300" baseline="0" dirty="0" smtClean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r>
                        <a:rPr lang="ru-RU" sz="1300" baseline="0" dirty="0" smtClean="0">
                          <a:latin typeface="Arial" pitchFamily="34" charset="0"/>
                          <a:cs typeface="Arial" pitchFamily="34" charset="0"/>
                        </a:rPr>
                        <a:t> степени в номинации «Дуэты, ансамбли», категория  14-17 лет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4643446"/>
            <a:ext cx="36596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5362" name="Picture 2" descr="D:\Мои документы Г.В\Graphics\школаНовая папка\6ba95af2944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143512"/>
            <a:ext cx="1774641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</a:t>
            </a:r>
            <a:r>
              <a:rPr lang="ru-RU" sz="3600" b="1" dirty="0" smtClean="0"/>
              <a:t>Молчанова </a:t>
            </a:r>
            <a:br>
              <a:rPr lang="ru-RU" sz="3600" b="1" dirty="0" smtClean="0"/>
            </a:br>
            <a:r>
              <a:rPr lang="ru-RU" sz="3600" b="1" dirty="0" smtClean="0"/>
              <a:t>Светлана Анатольевна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                 </a:t>
            </a:r>
            <a:r>
              <a:rPr lang="ru-RU" sz="5100" b="1" i="1" dirty="0" smtClean="0"/>
              <a:t>Х</a:t>
            </a:r>
            <a:r>
              <a:rPr lang="en-US" sz="5100" b="1" i="1" dirty="0" smtClean="0"/>
              <a:t>/</a:t>
            </a:r>
            <a:r>
              <a:rPr lang="ru-RU" sz="5100" b="1" i="1" dirty="0" smtClean="0"/>
              <a:t>К «Устьяночка» </a:t>
            </a:r>
          </a:p>
          <a:p>
            <a:pPr>
              <a:buNone/>
            </a:pPr>
            <a:r>
              <a:rPr lang="ru-RU" dirty="0" smtClean="0"/>
              <a:t>                                    </a:t>
            </a:r>
          </a:p>
          <a:p>
            <a:pPr>
              <a:buNone/>
            </a:pPr>
            <a:r>
              <a:rPr lang="ru-RU" sz="3800" dirty="0" smtClean="0"/>
              <a:t>                                                           </a:t>
            </a:r>
          </a:p>
          <a:p>
            <a:pPr>
              <a:buNone/>
            </a:pPr>
            <a:r>
              <a:rPr lang="ru-RU" sz="3800" dirty="0" smtClean="0"/>
              <a:t>                                                                                  *Младшая группа – 1-3 классы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800" dirty="0" smtClean="0"/>
              <a:t>   * Средняя группа – 4-7 классы       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                                           </a:t>
            </a:r>
          </a:p>
          <a:p>
            <a:pPr algn="ctr">
              <a:buNone/>
            </a:pPr>
            <a:r>
              <a:rPr lang="ru-RU" sz="3800" dirty="0" smtClean="0"/>
              <a:t>                                           </a:t>
            </a:r>
          </a:p>
          <a:p>
            <a:pPr algn="ctr">
              <a:buNone/>
            </a:pPr>
            <a:r>
              <a:rPr lang="ru-RU" sz="3800" dirty="0" smtClean="0"/>
              <a:t>                        * Танцевальный класс – 5 класс  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     </a:t>
            </a:r>
          </a:p>
          <a:p>
            <a:pPr>
              <a:buNone/>
            </a:pPr>
            <a:r>
              <a:rPr lang="ru-RU" sz="3800" dirty="0" smtClean="0"/>
              <a:t>                         </a:t>
            </a:r>
          </a:p>
          <a:p>
            <a:pPr>
              <a:buNone/>
            </a:pPr>
            <a:r>
              <a:rPr lang="ru-RU" sz="3800" dirty="0" smtClean="0"/>
              <a:t>                               * Солисты – 5-7 классы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7693">
            <a:off x="5321035" y="111787"/>
            <a:ext cx="1836003" cy="1753669"/>
          </a:xfrm>
          <a:prstGeom prst="round2DiagRect">
            <a:avLst>
              <a:gd name="adj1" fmla="val 4521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D:\Общий доступ\ХР. туф\Хруст. туфелька3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2571744"/>
            <a:ext cx="2504610" cy="1729190"/>
          </a:xfrm>
          <a:prstGeom prst="snip2DiagRect">
            <a:avLst>
              <a:gd name="adj1" fmla="val 10340"/>
              <a:gd name="adj2" fmla="val 616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D:\Общий доступ\ХР. туф\Хруст. туфельк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2714620"/>
            <a:ext cx="2454192" cy="1739776"/>
          </a:xfrm>
          <a:prstGeom prst="snip2DiagRect">
            <a:avLst>
              <a:gd name="adj1" fmla="val 7008"/>
              <a:gd name="adj2" fmla="val 1754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786190"/>
            <a:ext cx="3466576" cy="1946373"/>
          </a:xfrm>
          <a:prstGeom prst="snip2DiagRect">
            <a:avLst>
              <a:gd name="adj1" fmla="val 18998"/>
              <a:gd name="adj2" fmla="val 1761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4" y="4848289"/>
            <a:ext cx="2071702" cy="20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5" y="1428736"/>
            <a:ext cx="3357587" cy="1428760"/>
          </a:xfrm>
          <a:prstGeom prst="snip2DiagRect">
            <a:avLst>
              <a:gd name="adj1" fmla="val 1497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Наши успехи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66" y="487020"/>
          <a:ext cx="8501151" cy="626258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96575"/>
                <a:gridCol w="898859"/>
                <a:gridCol w="2426214"/>
                <a:gridCol w="2479503"/>
              </a:tblGrid>
              <a:tr h="9124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Мероприятие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Кол-во участников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Место и время проведения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Результаты участия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68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Участие в концерте к Дню Матери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1650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25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ноября 2012 г.,  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Юрятинский ДК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Благодарность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0956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4305300" algn="l"/>
                          <a:tab pos="72390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Всероссийский фестиваль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конкурс</a:t>
                      </a:r>
                      <a:r>
                        <a:rPr lang="ru-RU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«Зимние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забавы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4305300" algn="l"/>
                          <a:tab pos="7239000" algn="l"/>
                        </a:tabLs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32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19-21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января 2013 г.,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32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Великий Устюг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Лауреат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степени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– Средняя группа,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Лауреат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степени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Цаплева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Кристина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8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0200" algn="l"/>
                          <a:tab pos="71501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Концертная программа на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«Новогоднюю ассамблею»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32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17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января 2013 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960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Областной </a:t>
                      </a: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фестиваль хореографических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 коллективов «Хрустальная </a:t>
                      </a: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туфелька».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3200" algn="l"/>
                        </a:tabLs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 15-17 февраля  </a:t>
                      </a: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2013 г.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3200" algn="l"/>
                        </a:tabLs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 г. Котлас               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Благодарность за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участие коллективу.</a:t>
                      </a: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Диплом Молчановой С.А. за развитие хореографического искусства в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Устьянском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районе. Свидетельство руководителю по итогам участия в учебных мероприятиях.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98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Участие в концертной  программе                         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«Вечер встречи выпускников»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8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78300" algn="l"/>
                        </a:tabLs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   2 февраля </a:t>
                      </a: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 2013 г.,</a:t>
                      </a:r>
                      <a:r>
                        <a:rPr lang="ru-RU" sz="14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УСШ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3" descr="C:\Documents and Settings\U\Рабочий стол\Моё портфолио Новая папка\detia-1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379807"/>
            <a:ext cx="2135168" cy="147819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Наши успехи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3" y="500042"/>
          <a:ext cx="8715436" cy="61295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78859"/>
                <a:gridCol w="1250164"/>
                <a:gridCol w="1428760"/>
                <a:gridCol w="3857653"/>
              </a:tblGrid>
              <a:tr h="671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Мероприятие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Кол-во участников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 Место и время проведения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Результаты участия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615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Участие в концертной программе                           к  8 марта                                                          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8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3200" algn="l"/>
                        </a:tabLs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6 </a:t>
                      </a: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марта 2013 г.,   </a:t>
                      </a: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УСШ	                                                   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15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Участие в конкурсе «Принцессы Весны»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Солист-1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Младшая группа </a:t>
                      </a: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8ч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3200" algn="l"/>
                        </a:tabLs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марта 2013 г., </a:t>
                      </a: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УЦК Шангалы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Диплом в номинации «Мисс Грация»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Благодарность педагогу.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0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Участие в районном фестивале детского художественного     творчества «Звездопад 2013».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17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3200" algn="l"/>
                        </a:tabLs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15 марта </a:t>
                      </a: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 2013 г., УЦК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Диплом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степени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– Младшая группа «Звёздная сказка»;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Диплом лауреата-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дуэту Капустиной Любови, Белозёровой Дарье «Бедовые девки»,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Диплом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степени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– дуэту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Пачиной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Алле, Мартыновой Оксане «На рок площадке»;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Диплом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степени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– Цаплевой Кристине «Я рисую свой мир»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Диплом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степени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– средней группе  х/к «Устьяночка» «Деревенская сторонка»; сертификаты участников;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Благодарность педагогу.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7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  <a:tab pos="4888865" algn="ctr"/>
                          <a:tab pos="74422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Российский фестиваль-конкурс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детского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юношеского творчества «Весенние фантазии»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3200" algn="l"/>
                        </a:tabLst>
                      </a:pPr>
                      <a:r>
                        <a:rPr lang="ru-RU" sz="1400" dirty="0">
                          <a:latin typeface="Verdana"/>
                          <a:ea typeface="Times New Roman"/>
                          <a:cs typeface="Times New Roman"/>
                        </a:rPr>
                        <a:t>22-24 </a:t>
                      </a:r>
                      <a:r>
                        <a:rPr lang="ru-RU" sz="1400" dirty="0" smtClean="0">
                          <a:latin typeface="Verdana"/>
                          <a:ea typeface="Times New Roman"/>
                          <a:cs typeface="Times New Roman"/>
                        </a:rPr>
                        <a:t>марта 2013 г.,  </a:t>
                      </a:r>
                      <a:r>
                        <a:rPr lang="ru-RU" sz="1400" dirty="0">
                          <a:latin typeface="Verdana"/>
                          <a:ea typeface="Times New Roman"/>
                          <a:cs typeface="Times New Roman"/>
                        </a:rPr>
                        <a:t>Вологда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Диплом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степени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–Цаплевой Кристине.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7" descr="C:\Documents and Settings\U\Рабочий стол\Моё портфолио Новая папка\6e5bd615bd872322c97850a2668fae2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5021658"/>
            <a:ext cx="1643042" cy="1836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2058</TotalTime>
  <Words>2020</Words>
  <Application>Microsoft Office PowerPoint</Application>
  <PresentationFormat>Экран (4:3)</PresentationFormat>
  <Paragraphs>431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CorelDRAW</vt:lpstr>
      <vt:lpstr>Портфолио  отдела с. Шангалы   МБОУ ДОД «УДЮЦ»  </vt:lpstr>
      <vt:lpstr>             Кулакова  Любовь Александровна</vt:lpstr>
      <vt:lpstr>Наши успехи </vt:lpstr>
      <vt:lpstr>Пуляева Елена Юрьевна</vt:lpstr>
      <vt:lpstr>Слайд 5</vt:lpstr>
      <vt:lpstr>   </vt:lpstr>
      <vt:lpstr>         Молчанова  Светлана Анатольевна </vt:lpstr>
      <vt:lpstr>Наши успехи </vt:lpstr>
      <vt:lpstr>Наши успехи </vt:lpstr>
      <vt:lpstr>             Молчанов  Александр Александрович</vt:lpstr>
      <vt:lpstr>Наши успехи </vt:lpstr>
      <vt:lpstr>  Наши мероприятия            Горобий  Галина Викторовна</vt:lpstr>
      <vt:lpstr>Наши успехи</vt:lpstr>
      <vt:lpstr>Наши мероприятия         Шулятикова  Виктория Николаевна </vt:lpstr>
      <vt:lpstr>Наши успехи </vt:lpstr>
      <vt:lpstr>Слайд 16</vt:lpstr>
      <vt:lpstr>Слайд 17</vt:lpstr>
      <vt:lpstr>Победители международных интеллектуальных игр  сезона 2012-2013 г.г  </vt:lpstr>
      <vt:lpstr>X  юбилейный сезон   2012-2013 г.г.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педагогов  МБОУ ДОД «УДЮЦ», отдел</dc:title>
  <dc:creator>..</dc:creator>
  <cp:lastModifiedBy>..</cp:lastModifiedBy>
  <cp:revision>230</cp:revision>
  <dcterms:created xsi:type="dcterms:W3CDTF">2013-03-19T11:10:39Z</dcterms:created>
  <dcterms:modified xsi:type="dcterms:W3CDTF">2013-04-29T12:22:20Z</dcterms:modified>
</cp:coreProperties>
</file>