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57" r:id="rId5"/>
    <p:sldId id="266" r:id="rId6"/>
    <p:sldId id="258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5794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УРОК : ЗНАЧЕНИЕ РАКООБРАЗНЫХ В ПРИРОДЕ И ЖИЗНИ ЧЕЛОВЕКА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P101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4857752" cy="364331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4500571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Подготовила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учитель биологии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школы-лицей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№8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для одарённых детей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города Павлодара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Синицына Ирина Юрьевна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 descr="IMG_0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5715015"/>
            <a:ext cx="1285884" cy="964413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5" y="1142984"/>
            <a:ext cx="82868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1.Что позволяет Ракообразным быть одним из самых многочисленных классов животных на Земле?</a:t>
            </a:r>
          </a:p>
          <a:p>
            <a:r>
              <a:rPr lang="ru-RU" sz="2800" b="1" i="1" dirty="0" smtClean="0"/>
              <a:t>2. Как Ракообразные приспособлены к водному образу жизни?</a:t>
            </a:r>
          </a:p>
          <a:p>
            <a:r>
              <a:rPr lang="ru-RU" sz="2800" b="1" i="1" dirty="0" smtClean="0"/>
              <a:t>3. Какие ракообразные могут представлять опасность для человека и других животных?</a:t>
            </a:r>
          </a:p>
          <a:p>
            <a:r>
              <a:rPr lang="ru-RU" sz="2800" b="1" i="1" dirty="0" smtClean="0"/>
              <a:t>4. Какую роль ракообразные играют в природе?</a:t>
            </a:r>
          </a:p>
          <a:p>
            <a:r>
              <a:rPr lang="ru-RU" sz="2800" b="1" i="1" dirty="0" smtClean="0"/>
              <a:t>5. Какого значение ракообразных в жизни человека?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 </a:t>
            </a:r>
          </a:p>
          <a:p>
            <a:pPr algn="ctr"/>
            <a:endParaRPr lang="ru-RU" sz="4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4200" b="1" i="1" dirty="0" smtClean="0">
                <a:solidFill>
                  <a:schemeClr val="tx2">
                    <a:lumMod val="50000"/>
                  </a:schemeClr>
                </a:solidFill>
              </a:rPr>
              <a:t>Пожалуйста, оставьте две звезды и одно пожелание!</a:t>
            </a:r>
            <a:endParaRPr lang="ru-RU" sz="4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571472" y="4143380"/>
            <a:ext cx="2714644" cy="24145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357818" y="3571876"/>
            <a:ext cx="2628912" cy="24145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7868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Я приглашаю вас в живой природы мир.</a:t>
            </a:r>
          </a:p>
          <a:p>
            <a:r>
              <a:rPr lang="ru-RU" sz="3200" b="1" i="1" dirty="0" smtClean="0"/>
              <a:t>Ракообразные сегодня – главный наш ориентир.</a:t>
            </a:r>
          </a:p>
          <a:p>
            <a:r>
              <a:rPr lang="ru-RU" sz="3200" b="1" i="1" dirty="0" smtClean="0"/>
              <a:t>Узнаем мы о крабах и омарах.</a:t>
            </a:r>
          </a:p>
          <a:p>
            <a:r>
              <a:rPr lang="ru-RU" sz="3200" b="1" i="1" dirty="0" smtClean="0"/>
              <a:t>Получим информацию об их разнообразных нравах.</a:t>
            </a:r>
          </a:p>
          <a:p>
            <a:r>
              <a:rPr lang="ru-RU" sz="3200" b="1" i="1" dirty="0" smtClean="0"/>
              <a:t>Вопрос возник, иль снова сомневаемся – </a:t>
            </a:r>
          </a:p>
          <a:p>
            <a:r>
              <a:rPr lang="ru-RU" sz="3200" b="1" i="1" dirty="0" smtClean="0"/>
              <a:t>Тогда к специалистам обращаемся.</a:t>
            </a:r>
          </a:p>
          <a:p>
            <a:r>
              <a:rPr lang="ru-RU" sz="3200" b="1" i="1" dirty="0" smtClean="0"/>
              <a:t>Понять под силу нашему уму</a:t>
            </a:r>
          </a:p>
          <a:p>
            <a:r>
              <a:rPr lang="ru-RU" sz="3200" b="1" i="1" dirty="0" smtClean="0"/>
              <a:t> Кто? Где? Какой? Откуда? Почему?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ветк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524776" cy="564358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71678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/>
              <a:t>Сформировать теоретические знания, об особенностях строения и жизнедеятельности ракообразных в связи со средой обитания;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/>
              <a:t> раскрыть значение ракообразных в природе и жизни человека; 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/>
              <a:t>изучить </a:t>
            </a:r>
            <a:r>
              <a:rPr lang="ru-RU" sz="3200" b="1" i="1" dirty="0" err="1" smtClean="0"/>
              <a:t>биоразнообразие</a:t>
            </a:r>
            <a:r>
              <a:rPr lang="ru-RU" sz="3200" b="1" i="1" dirty="0" smtClean="0"/>
              <a:t> ракообразных в природе. </a:t>
            </a:r>
          </a:p>
          <a:p>
            <a:pPr>
              <a:buFont typeface="Wingdings" pitchFamily="2" charset="2"/>
              <a:buChar char="v"/>
            </a:pP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928670"/>
            <a:ext cx="47847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i="1" dirty="0" smtClean="0"/>
              <a:t>Задачи для учителя:</a:t>
            </a:r>
            <a:endParaRPr lang="ru-RU" sz="3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1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857752" cy="364331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" name="Рисунок 1" descr="рпглзщжщ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42918"/>
            <a:ext cx="3350442" cy="250033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лидшжо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786190"/>
            <a:ext cx="3324244" cy="237446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785794"/>
            <a:ext cx="3462600" cy="264320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715436" cy="633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  Задачи для учащихся: 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изучить многообразие ракообразных,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познакомиться с особенностями их строения, выделить общие черты ,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закрепить знания об особенностях внешнего и внутреннего строения ракообразных, 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определить значения ракообразных   в природе и жизни человека,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 формировать умения анализировать, конкретизировать, делать выводы,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     обобщать и систематизировать материал, 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 развивать процессы памяти, внимания, воображения.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572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ru-RU" sz="2800" b="1" i="1" dirty="0" smtClean="0"/>
          </a:p>
          <a:p>
            <a:pPr marL="514350" indent="-514350">
              <a:buAutoNum type="arabicPeriod"/>
            </a:pPr>
            <a:r>
              <a:rPr lang="ru-RU" sz="2800" b="1" i="1" dirty="0" smtClean="0"/>
              <a:t>У десятиногих раков глаза ---------------------, они находятся на особых --------------------.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 Речные раки имеют ______________ ходильных ног.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 Дафнии передвигаются при помощи --------. 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 Циклопы передвигаются при помощи -------.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 Самки речных раков откладывают ----------.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  Молодых рачат самки речных раков вынашивают на ------------------------------------------ ------ .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642918"/>
            <a:ext cx="575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Биологический диктант: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643050"/>
          <a:ext cx="8072494" cy="478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5643602"/>
              </a:tblGrid>
              <a:tr h="1857390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№ предложения</a:t>
                      </a:r>
                      <a:endParaRPr lang="ru-RU" sz="26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Вставленное слово</a:t>
                      </a:r>
                      <a:endParaRPr lang="ru-RU" sz="2600" b="1" i="1" baseline="0" dirty="0"/>
                    </a:p>
                  </a:txBody>
                  <a:tcPr/>
                </a:tc>
              </a:tr>
              <a:tr h="403236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1.</a:t>
                      </a:r>
                      <a:endParaRPr lang="ru-RU" sz="26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Сложные, на стебельках.</a:t>
                      </a:r>
                      <a:endParaRPr lang="ru-RU" sz="2600" b="1" i="1" baseline="0" dirty="0"/>
                    </a:p>
                  </a:txBody>
                  <a:tcPr/>
                </a:tc>
              </a:tr>
              <a:tr h="403236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2.</a:t>
                      </a:r>
                      <a:endParaRPr lang="ru-RU" sz="26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Пять.</a:t>
                      </a:r>
                      <a:endParaRPr lang="ru-RU" sz="2600" b="1" i="1" baseline="0" dirty="0"/>
                    </a:p>
                  </a:txBody>
                  <a:tcPr/>
                </a:tc>
              </a:tr>
              <a:tr h="403236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3.</a:t>
                      </a:r>
                      <a:endParaRPr lang="ru-RU" sz="26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Усов-антенн.</a:t>
                      </a:r>
                      <a:endParaRPr lang="ru-RU" sz="2600" b="1" i="1" baseline="0" dirty="0"/>
                    </a:p>
                  </a:txBody>
                  <a:tcPr/>
                </a:tc>
              </a:tr>
              <a:tr h="403236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4.</a:t>
                      </a:r>
                      <a:endParaRPr lang="ru-RU" sz="26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Гребных (плавательных ножек.</a:t>
                      </a:r>
                      <a:endParaRPr lang="ru-RU" sz="2600" b="1" i="1" baseline="0" dirty="0"/>
                    </a:p>
                  </a:txBody>
                  <a:tcPr/>
                </a:tc>
              </a:tr>
              <a:tr h="403236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5.</a:t>
                      </a:r>
                      <a:endParaRPr lang="ru-RU" sz="26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Яйца.</a:t>
                      </a:r>
                      <a:endParaRPr lang="ru-RU" sz="2600" b="1" i="1" baseline="0" dirty="0"/>
                    </a:p>
                  </a:txBody>
                  <a:tcPr/>
                </a:tc>
              </a:tr>
              <a:tr h="403236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6.</a:t>
                      </a:r>
                      <a:endParaRPr lang="ru-RU" sz="26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baseline="0" dirty="0" smtClean="0"/>
                        <a:t>Плавательных ножках.</a:t>
                      </a:r>
                      <a:endParaRPr lang="ru-RU" sz="2600" b="1" i="1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3174" y="64291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Ключи ответов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8579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Критерии оценки.</a:t>
            </a:r>
            <a:endParaRPr lang="ru-RU" sz="32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785926"/>
          <a:ext cx="6096000" cy="336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№ </a:t>
                      </a:r>
                      <a:r>
                        <a:rPr lang="ru-RU" sz="2900" b="1" i="1" baseline="0" dirty="0" err="1" smtClean="0"/>
                        <a:t>п</a:t>
                      </a:r>
                      <a:r>
                        <a:rPr lang="ru-RU" sz="2900" b="1" i="1" baseline="0" dirty="0" smtClean="0"/>
                        <a:t>/</a:t>
                      </a:r>
                      <a:r>
                        <a:rPr lang="ru-RU" sz="2900" b="1" i="1" baseline="0" dirty="0" err="1" smtClean="0"/>
                        <a:t>п</a:t>
                      </a:r>
                      <a:endParaRPr lang="ru-RU" sz="29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Оценка</a:t>
                      </a:r>
                      <a:endParaRPr lang="ru-RU" sz="2900" b="1" i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Нет ошибок</a:t>
                      </a:r>
                      <a:endParaRPr lang="ru-RU" sz="29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«5»</a:t>
                      </a:r>
                      <a:endParaRPr lang="ru-RU" sz="2900" b="1" i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1-2 ошибки</a:t>
                      </a:r>
                      <a:endParaRPr lang="ru-RU" sz="29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«4»</a:t>
                      </a:r>
                      <a:endParaRPr lang="ru-RU" sz="2900" b="1" i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3 ошибки</a:t>
                      </a:r>
                      <a:endParaRPr lang="ru-RU" sz="29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«3»</a:t>
                      </a:r>
                      <a:endParaRPr lang="ru-RU" sz="2900" b="1" i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4 и более ошибки</a:t>
                      </a:r>
                      <a:endParaRPr lang="ru-RU" sz="2900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baseline="0" dirty="0" smtClean="0"/>
                        <a:t>«2»</a:t>
                      </a:r>
                      <a:endParaRPr lang="ru-RU" sz="2900" b="1" i="1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361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14</cp:revision>
  <dcterms:created xsi:type="dcterms:W3CDTF">2013-12-02T13:16:18Z</dcterms:created>
  <dcterms:modified xsi:type="dcterms:W3CDTF">2013-12-03T15:46:31Z</dcterms:modified>
</cp:coreProperties>
</file>