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14393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solidFill>
                  <a:schemeClr val="tx2">
                    <a:lumMod val="25000"/>
                  </a:schemeClr>
                </a:solidFill>
              </a:rPr>
              <a:t>Урок </a:t>
            </a:r>
          </a:p>
          <a:p>
            <a:r>
              <a:rPr lang="ru-RU" sz="4400" b="1" i="1" dirty="0" smtClean="0">
                <a:solidFill>
                  <a:schemeClr val="tx2">
                    <a:lumMod val="25000"/>
                  </a:schemeClr>
                </a:solidFill>
              </a:rPr>
              <a:t>«Формы размножения организмов»</a:t>
            </a:r>
            <a:endParaRPr lang="ru-RU" sz="4400" b="1" i="1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3" name="Рисунок 2" descr="76491748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6248" y="1714488"/>
            <a:ext cx="3810026" cy="2857520"/>
          </a:xfrm>
          <a:prstGeom prst="round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softEdge rad="127000"/>
          </a:effectLst>
        </p:spPr>
      </p:pic>
      <p:pic>
        <p:nvPicPr>
          <p:cNvPr id="4" name="Рисунок 3" descr="39486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357430"/>
            <a:ext cx="4348400" cy="3000396"/>
          </a:xfrm>
          <a:prstGeom prst="round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softEdge rad="127000"/>
          </a:effectLst>
        </p:spPr>
      </p:pic>
      <p:sp>
        <p:nvSpPr>
          <p:cNvPr id="5" name="TextBox 4"/>
          <p:cNvSpPr txBox="1"/>
          <p:nvPr/>
        </p:nvSpPr>
        <p:spPr>
          <a:xfrm>
            <a:off x="4143372" y="4786322"/>
            <a:ext cx="4447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25000"/>
                  </a:schemeClr>
                </a:solidFill>
              </a:rPr>
              <a:t>Подготовила учитель биологии</a:t>
            </a:r>
          </a:p>
          <a:p>
            <a:r>
              <a:rPr lang="ru-RU" b="1" i="1" dirty="0" err="1" smtClean="0">
                <a:solidFill>
                  <a:schemeClr val="tx2">
                    <a:lumMod val="25000"/>
                  </a:schemeClr>
                </a:solidFill>
              </a:rPr>
              <a:t>школы-лицей</a:t>
            </a:r>
            <a:r>
              <a:rPr lang="ru-RU" b="1" i="1" dirty="0" smtClean="0">
                <a:solidFill>
                  <a:schemeClr val="tx2">
                    <a:lumMod val="25000"/>
                  </a:schemeClr>
                </a:solidFill>
              </a:rPr>
              <a:t> №8 </a:t>
            </a:r>
          </a:p>
          <a:p>
            <a:r>
              <a:rPr lang="ru-RU" b="1" i="1" dirty="0" smtClean="0">
                <a:solidFill>
                  <a:schemeClr val="tx2">
                    <a:lumMod val="25000"/>
                  </a:schemeClr>
                </a:solidFill>
              </a:rPr>
              <a:t>с классами</a:t>
            </a:r>
          </a:p>
          <a:p>
            <a:r>
              <a:rPr lang="ru-RU" b="1" i="1" dirty="0" smtClean="0">
                <a:solidFill>
                  <a:schemeClr val="tx2">
                    <a:lumMod val="25000"/>
                  </a:schemeClr>
                </a:solidFill>
              </a:rPr>
              <a:t>для одарённых детей</a:t>
            </a:r>
          </a:p>
          <a:p>
            <a:r>
              <a:rPr lang="ru-RU" b="1" i="1" dirty="0" smtClean="0">
                <a:solidFill>
                  <a:schemeClr val="tx2">
                    <a:lumMod val="25000"/>
                  </a:schemeClr>
                </a:solidFill>
              </a:rPr>
              <a:t>города Павлодара </a:t>
            </a:r>
          </a:p>
          <a:p>
            <a:r>
              <a:rPr lang="ru-RU" b="1" i="1" dirty="0" smtClean="0">
                <a:solidFill>
                  <a:schemeClr val="tx2">
                    <a:lumMod val="25000"/>
                  </a:schemeClr>
                </a:solidFill>
              </a:rPr>
              <a:t>Синицына Ирина Юрьевна</a:t>
            </a:r>
            <a:endParaRPr lang="ru-RU" b="1" i="1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6" name="Рисунок 5" descr="IMG_042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72330" y="5214950"/>
            <a:ext cx="1285884" cy="964413"/>
          </a:xfrm>
          <a:prstGeom prst="round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214422"/>
            <a:ext cx="75009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200" b="1" i="1" dirty="0" smtClean="0">
                <a:solidFill>
                  <a:schemeClr val="tx2">
                    <a:lumMod val="25000"/>
                  </a:schemeClr>
                </a:solidFill>
              </a:rPr>
              <a:t>Спасибо за внимание! </a:t>
            </a:r>
          </a:p>
          <a:p>
            <a:pPr algn="ctr"/>
            <a:r>
              <a:rPr lang="ru-RU" sz="4200" b="1" i="1" dirty="0" smtClean="0">
                <a:solidFill>
                  <a:schemeClr val="tx2">
                    <a:lumMod val="25000"/>
                  </a:schemeClr>
                </a:solidFill>
              </a:rPr>
              <a:t>Оставьте , пожалуйста, две звезды и одно пожелание!</a:t>
            </a:r>
            <a:endParaRPr lang="ru-RU" sz="4200" b="1" i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5-конечная звезда 2"/>
          <p:cNvSpPr/>
          <p:nvPr/>
        </p:nvSpPr>
        <p:spPr>
          <a:xfrm>
            <a:off x="428596" y="3643314"/>
            <a:ext cx="2643206" cy="2414598"/>
          </a:xfrm>
          <a:prstGeom prst="star5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5-конечная звезда 3"/>
          <p:cNvSpPr/>
          <p:nvPr/>
        </p:nvSpPr>
        <p:spPr>
          <a:xfrm>
            <a:off x="5643570" y="2857496"/>
            <a:ext cx="2714644" cy="242889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700092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chemeClr val="tx2">
                    <a:lumMod val="25000"/>
                  </a:schemeClr>
                </a:solidFill>
              </a:rPr>
              <a:t>«Это процесс, с помощью которого Жизнь умудряется обвести вокруг пальца Время».</a:t>
            </a:r>
            <a:endParaRPr lang="ru-RU" sz="4400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7"/>
            <a:ext cx="650084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«Каждую секунду в нашем теле сотни миллионов неодушевлённых, но очень дисциплинированных маленьких балерин сходятся, расходятся, выстраиваются в ряд и разбегаются в разные стороны, словно танцоры на балу, исполняющие сложные па старинного танца. Этот древнейший на Земле танец. Танец Жизни. В таких танцах клетки тела пополняют свои ряды, и мы растём и существуем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». </a:t>
            </a:r>
          </a:p>
          <a:p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        Американский биолог </a:t>
            </a:r>
            <a:r>
              <a:rPr lang="ru-RU" sz="2600" b="1" i="1" dirty="0" err="1" smtClean="0">
                <a:solidFill>
                  <a:schemeClr val="tx2">
                    <a:lumMod val="25000"/>
                  </a:schemeClr>
                </a:solidFill>
              </a:rPr>
              <a:t>Меллер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.</a:t>
            </a:r>
            <a:endParaRPr lang="ru-RU" sz="2600" b="1" i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7" y="642919"/>
            <a:ext cx="621510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Цели для учителя:</a:t>
            </a:r>
          </a:p>
          <a:p>
            <a:endParaRPr lang="ru-RU" sz="2600" b="1" i="1" dirty="0" smtClean="0">
              <a:solidFill>
                <a:schemeClr val="tx2">
                  <a:lumMod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2600" dirty="0" smtClean="0"/>
              <a:t>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расширить и систематизировать знания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учащихся об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основных формах и способах размножения организмов. </a:t>
            </a:r>
          </a:p>
          <a:p>
            <a:pPr>
              <a:buFont typeface="Wingdings" pitchFamily="2" charset="2"/>
              <a:buChar char="Ø"/>
            </a:pP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способствовать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развитию навыков аргументированного выступления, логического мышления, анализа литературы, сравнения, продолжить развивать кратковременную память и навыки самостоятельной, учебной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работы. </a:t>
            </a:r>
            <a:endParaRPr lang="ru-RU" sz="2600" b="1" i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28604"/>
            <a:ext cx="642940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Цели для ВАС:</a:t>
            </a:r>
          </a:p>
          <a:p>
            <a:endParaRPr lang="ru-RU" sz="2600" b="1" i="1" dirty="0" smtClean="0">
              <a:solidFill>
                <a:schemeClr val="tx2">
                  <a:lumMod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применять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полученные знания на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практике; </a:t>
            </a:r>
          </a:p>
          <a:p>
            <a:pPr>
              <a:buFont typeface="Wingdings" pitchFamily="2" charset="2"/>
              <a:buChar char="Ø"/>
            </a:pP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(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выявлять пути использования знаний о размножении и индивидуальном развитии в народном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хозяйстве,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здравоохранении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); </a:t>
            </a:r>
          </a:p>
          <a:p>
            <a:pPr>
              <a:buFont typeface="Wingdings" pitchFamily="2" charset="2"/>
              <a:buChar char="Ø"/>
            </a:pP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учиться экологическому воспитанию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путём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знакомства со значением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размножения организмов для сохранения численности </a:t>
            </a:r>
            <a:r>
              <a:rPr lang="ru-RU" sz="2600" b="1" i="1" dirty="0" smtClean="0">
                <a:solidFill>
                  <a:schemeClr val="tx2">
                    <a:lumMod val="25000"/>
                  </a:schemeClr>
                </a:solidFill>
              </a:rPr>
              <a:t>популяций. </a:t>
            </a:r>
            <a:endParaRPr lang="ru-RU" sz="2600" b="1" i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85728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tx2">
                    <a:lumMod val="25000"/>
                  </a:schemeClr>
                </a:solidFill>
              </a:rPr>
              <a:t>Ключи ответов:</a:t>
            </a:r>
            <a:endParaRPr lang="ru-RU" sz="2800" b="1" i="1" dirty="0">
              <a:solidFill>
                <a:schemeClr val="tx2">
                  <a:lumMod val="25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14348" y="1000108"/>
          <a:ext cx="6286545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15"/>
                <a:gridCol w="2095515"/>
                <a:gridCol w="2095515"/>
              </a:tblGrid>
              <a:tr h="484191"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№ </a:t>
                      </a:r>
                      <a:r>
                        <a:rPr lang="ru-RU" sz="2600" b="1" i="1" baseline="0" dirty="0" err="1" smtClean="0"/>
                        <a:t>п</a:t>
                      </a:r>
                      <a:r>
                        <a:rPr lang="ru-RU" sz="2600" b="1" i="1" baseline="0" dirty="0" smtClean="0"/>
                        <a:t>/</a:t>
                      </a:r>
                      <a:r>
                        <a:rPr lang="ru-RU" sz="2600" b="1" i="1" baseline="0" dirty="0" err="1" smtClean="0"/>
                        <a:t>п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Вариант 1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Вариант 2</a:t>
                      </a:r>
                      <a:endParaRPr lang="ru-RU" sz="2600" b="1" i="1" baseline="0" dirty="0"/>
                    </a:p>
                  </a:txBody>
                  <a:tcPr/>
                </a:tc>
              </a:tr>
              <a:tr h="484191"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1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б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б</a:t>
                      </a:r>
                      <a:endParaRPr lang="ru-RU" sz="2600" b="1" i="1" baseline="0" dirty="0"/>
                    </a:p>
                  </a:txBody>
                  <a:tcPr/>
                </a:tc>
              </a:tr>
              <a:tr h="484191"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2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в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в</a:t>
                      </a:r>
                      <a:endParaRPr lang="ru-RU" sz="2600" b="1" i="1" baseline="0" dirty="0"/>
                    </a:p>
                  </a:txBody>
                  <a:tcPr/>
                </a:tc>
              </a:tr>
              <a:tr h="484191"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3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г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г</a:t>
                      </a:r>
                      <a:endParaRPr lang="ru-RU" sz="2600" b="1" i="1" baseline="0" dirty="0"/>
                    </a:p>
                  </a:txBody>
                  <a:tcPr/>
                </a:tc>
              </a:tr>
              <a:tr h="484191"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4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ж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err="1" smtClean="0"/>
                        <a:t>д</a:t>
                      </a:r>
                      <a:endParaRPr lang="ru-RU" sz="2600" b="1" i="1" baseline="0" dirty="0"/>
                    </a:p>
                  </a:txBody>
                  <a:tcPr/>
                </a:tc>
              </a:tr>
              <a:tr h="484191"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5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err="1" smtClean="0"/>
                        <a:t>з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е</a:t>
                      </a:r>
                      <a:endParaRPr lang="ru-RU" sz="2600" b="1" i="1" baseline="0" dirty="0"/>
                    </a:p>
                  </a:txBody>
                  <a:tcPr/>
                </a:tc>
              </a:tr>
              <a:tr h="484191"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6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и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ж</a:t>
                      </a:r>
                      <a:endParaRPr lang="ru-RU" sz="2600" b="1" i="1" baseline="0" dirty="0"/>
                    </a:p>
                  </a:txBody>
                  <a:tcPr/>
                </a:tc>
              </a:tr>
              <a:tr h="484191"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7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к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err="1" smtClean="0"/>
                        <a:t>з</a:t>
                      </a:r>
                      <a:endParaRPr lang="ru-RU" sz="2600" b="1" i="1" baseline="0" dirty="0"/>
                    </a:p>
                  </a:txBody>
                  <a:tcPr/>
                </a:tc>
              </a:tr>
              <a:tr h="484191"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8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л</a:t>
                      </a:r>
                      <a:endParaRPr lang="ru-RU" sz="2600" b="1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i="1" baseline="0" dirty="0" smtClean="0"/>
                        <a:t>и</a:t>
                      </a:r>
                      <a:endParaRPr lang="ru-RU" sz="2600" b="1" i="1" baseline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500042"/>
            <a:ext cx="3821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tx2">
                    <a:lumMod val="25000"/>
                  </a:schemeClr>
                </a:solidFill>
              </a:rPr>
              <a:t>Критерии оценок</a:t>
            </a:r>
            <a:endParaRPr lang="ru-RU" sz="3200" b="1" i="1" dirty="0">
              <a:solidFill>
                <a:schemeClr val="tx2">
                  <a:lumMod val="25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57224" y="1500174"/>
          <a:ext cx="6096000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196228">
                <a:tc>
                  <a:txBody>
                    <a:bodyPr/>
                    <a:lstStyle/>
                    <a:p>
                      <a:pPr algn="ctr"/>
                      <a:r>
                        <a:rPr lang="ru-RU" sz="3200" baseline="0" dirty="0" smtClean="0"/>
                        <a:t>Количество ошибок</a:t>
                      </a:r>
                      <a:endParaRPr lang="ru-RU" sz="32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aseline="0" dirty="0" smtClean="0"/>
                        <a:t>Оценка</a:t>
                      </a:r>
                      <a:endParaRPr lang="ru-RU" sz="320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aseline="0" dirty="0" smtClean="0"/>
                        <a:t>Нет ошибок</a:t>
                      </a:r>
                      <a:endParaRPr lang="ru-RU" sz="32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aseline="0" dirty="0" smtClean="0"/>
                        <a:t>«5»</a:t>
                      </a:r>
                      <a:endParaRPr lang="ru-RU" sz="320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aseline="0" dirty="0" smtClean="0"/>
                        <a:t>1-2 ошибки</a:t>
                      </a:r>
                      <a:endParaRPr lang="ru-RU" sz="32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aseline="0" dirty="0" smtClean="0"/>
                        <a:t>«4»</a:t>
                      </a:r>
                      <a:endParaRPr lang="ru-RU" sz="320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aseline="0" dirty="0" smtClean="0"/>
                        <a:t>3 ошибки</a:t>
                      </a:r>
                      <a:endParaRPr lang="ru-RU" sz="32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aseline="0" dirty="0" smtClean="0"/>
                        <a:t>«3»</a:t>
                      </a:r>
                      <a:endParaRPr lang="ru-RU" sz="320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baseline="0" dirty="0" smtClean="0"/>
                        <a:t>4 ошибки и более</a:t>
                      </a:r>
                      <a:endParaRPr lang="ru-RU" sz="32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aseline="0" dirty="0" smtClean="0"/>
                        <a:t>«2»</a:t>
                      </a:r>
                      <a:endParaRPr lang="ru-RU" sz="3200" baseline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53</TotalTime>
  <Words>261</Words>
  <Application>Microsoft Office PowerPoint</Application>
  <PresentationFormat>Экран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Irina</dc:creator>
  <cp:lastModifiedBy>Irina</cp:lastModifiedBy>
  <cp:revision>7</cp:revision>
  <dcterms:created xsi:type="dcterms:W3CDTF">2013-12-03T07:35:02Z</dcterms:created>
  <dcterms:modified xsi:type="dcterms:W3CDTF">2013-12-03T08:38:45Z</dcterms:modified>
</cp:coreProperties>
</file>