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3" r:id="rId6"/>
    <p:sldId id="264" r:id="rId7"/>
    <p:sldId id="261" r:id="rId8"/>
    <p:sldId id="262" r:id="rId9"/>
    <p:sldId id="267" r:id="rId10"/>
    <p:sldId id="265" r:id="rId11"/>
    <p:sldId id="269" r:id="rId12"/>
    <p:sldId id="268" r:id="rId13"/>
    <p:sldId id="266" r:id="rId14"/>
    <p:sldId id="270" r:id="rId15"/>
    <p:sldId id="271" r:id="rId16"/>
    <p:sldId id="272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E856-6B2C-453A-89DD-56F87C9EAEA2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579-3E44-4C32-A435-28040FEB6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E856-6B2C-453A-89DD-56F87C9EAEA2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579-3E44-4C32-A435-28040FEB6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E856-6B2C-453A-89DD-56F87C9EAEA2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579-3E44-4C32-A435-28040FEB6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E856-6B2C-453A-89DD-56F87C9EAEA2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579-3E44-4C32-A435-28040FEB6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E856-6B2C-453A-89DD-56F87C9EAEA2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579-3E44-4C32-A435-28040FEB6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E856-6B2C-453A-89DD-56F87C9EAEA2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579-3E44-4C32-A435-28040FEB6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E856-6B2C-453A-89DD-56F87C9EAEA2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579-3E44-4C32-A435-28040FEB6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E856-6B2C-453A-89DD-56F87C9EAEA2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579-3E44-4C32-A435-28040FEB6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E856-6B2C-453A-89DD-56F87C9EAEA2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579-3E44-4C32-A435-28040FEB6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E856-6B2C-453A-89DD-56F87C9EAEA2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579-3E44-4C32-A435-28040FEB6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E7E856-6B2C-453A-89DD-56F87C9EAEA2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2DF579-3E44-4C32-A435-28040FEB6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E7E856-6B2C-453A-89DD-56F87C9EAEA2}" type="datetimeFigureOut">
              <a:rPr lang="ru-RU" smtClean="0"/>
              <a:pPr/>
              <a:t>27.01.2014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2DF579-3E44-4C32-A435-28040FEB65E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71600" y="188640"/>
            <a:ext cx="626469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НАДКЛАСС РЫБЫ</a:t>
            </a:r>
            <a:endParaRPr lang="ru-RU" sz="5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76256" y="260648"/>
            <a:ext cx="2267744" cy="1368152"/>
          </a:xfrm>
          <a:prstGeom prst="roundRect">
            <a:avLst/>
          </a:prstGeom>
          <a:noFill/>
          <a:ln w="9525">
            <a:noFill/>
            <a:round/>
            <a:headEnd/>
            <a:tailEnd/>
          </a:ln>
          <a:effectLst>
            <a:reflection blurRad="6350" stA="50000" endA="300" endPos="90000" dir="5400000" sy="-100000" algn="bl" rotWithShape="0"/>
            <a:softEdge rad="63500"/>
          </a:effectLst>
          <a:scene3d>
            <a:camera prst="isometricOffAxis2Left"/>
            <a:lightRig rig="threePt" dir="t"/>
          </a:scene3d>
        </p:spPr>
      </p:pic>
      <p:sp>
        <p:nvSpPr>
          <p:cNvPr id="3" name="TextBox 2"/>
          <p:cNvSpPr txBox="1"/>
          <p:nvPr/>
        </p:nvSpPr>
        <p:spPr>
          <a:xfrm>
            <a:off x="2195736" y="5949280"/>
            <a:ext cx="46805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ПРАКТИЧЕСКАЯ РАБОТА</a:t>
            </a:r>
          </a:p>
          <a:p>
            <a:pPr algn="ctr"/>
            <a:r>
              <a:rPr lang="ru-RU" sz="20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по зоологии</a:t>
            </a:r>
            <a:endParaRPr lang="ru-RU" sz="20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6386" name="Picture 2" descr="http://kartiny.ucoz.ru/_ph/540/2/320404280.jpg"/>
          <p:cNvPicPr>
            <a:picLocks noChangeAspect="1" noChangeArrowheads="1"/>
          </p:cNvPicPr>
          <p:nvPr/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1547664" y="1988840"/>
            <a:ext cx="5904656" cy="3467100"/>
          </a:xfrm>
          <a:prstGeom prst="roundRect">
            <a:avLst/>
          </a:prstGeom>
          <a:noFill/>
          <a:effectLst>
            <a:reflection blurRad="6350" stA="50000" endA="300" endPos="38500" dist="50800" dir="5400000" sy="-100000" algn="bl" rotWithShape="0"/>
            <a:softEdge rad="31750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bright="10000"/>
          </a:blip>
          <a:srcRect/>
          <a:stretch>
            <a:fillRect/>
          </a:stretch>
        </p:blipFill>
        <p:spPr bwMode="auto">
          <a:xfrm>
            <a:off x="323528" y="1628800"/>
            <a:ext cx="8633013" cy="4778746"/>
          </a:xfrm>
          <a:prstGeom prst="roundRect">
            <a:avLst/>
          </a:prstGeom>
          <a:noFill/>
          <a:ln w="9525">
            <a:noFill/>
            <a:round/>
            <a:headEnd/>
            <a:tailEnd/>
          </a:ln>
          <a:effectLst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467544" y="260648"/>
            <a:ext cx="8424936" cy="1323439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</a:t>
            </a:r>
          </a:p>
          <a:p>
            <a:pPr algn="ctr"/>
            <a:r>
              <a:rPr lang="ru-RU" sz="40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ХРЯЩЕВЫЕ РЫБЫ</a:t>
            </a:r>
            <a:endParaRPr lang="ru-RU" sz="4000" b="1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bg1">
                <a:lumMod val="95000"/>
              </a:schemeClr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2339752" y="692696"/>
            <a:ext cx="4608512" cy="5508054"/>
          </a:xfrm>
          <a:prstGeom prst="roundRect">
            <a:avLst/>
          </a:prstGeom>
          <a:noFill/>
          <a:ln w="9525">
            <a:noFill/>
            <a:round/>
            <a:headEnd/>
            <a:tailEnd/>
          </a:ln>
          <a:effectLst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899591" y="260648"/>
            <a:ext cx="7344817" cy="1446550"/>
          </a:xfrm>
          <a:prstGeom prst="rect">
            <a:avLst/>
          </a:prstGeom>
          <a:solidFill>
            <a:schemeClr val="accent2">
              <a:lumMod val="5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4400" b="1" i="1" dirty="0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челюсти ископаемой </a:t>
            </a:r>
            <a:r>
              <a:rPr lang="ru-RU" sz="4400" b="1" i="1" dirty="0" err="1" smtClean="0">
                <a:ln w="12700">
                  <a:solidFill>
                    <a:schemeClr val="tx2">
                      <a:lumMod val="60000"/>
                      <a:lumOff val="40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акулы-кархарадона</a:t>
            </a:r>
            <a:endParaRPr lang="ru-RU" sz="4400" b="1" dirty="0">
              <a:ln w="12700">
                <a:solidFill>
                  <a:schemeClr val="tx2">
                    <a:lumMod val="60000"/>
                    <a:lumOff val="40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bg1">
                <a:lumMod val="95000"/>
              </a:schemeClr>
            </a:gs>
            <a:gs pos="8000">
              <a:srgbClr val="83A7C3"/>
            </a:gs>
            <a:gs pos="13000">
              <a:srgbClr val="768FB9"/>
            </a:gs>
            <a:gs pos="21001">
              <a:srgbClr val="83A7C3"/>
            </a:gs>
            <a:gs pos="52000">
              <a:srgbClr val="FFFFFF"/>
            </a:gs>
            <a:gs pos="56000">
              <a:srgbClr val="9C6563"/>
            </a:gs>
            <a:gs pos="58000">
              <a:srgbClr val="80302D"/>
            </a:gs>
            <a:gs pos="71001">
              <a:srgbClr val="C0524E"/>
            </a:gs>
            <a:gs pos="94000">
              <a:srgbClr val="EBDAD4"/>
            </a:gs>
            <a:gs pos="100000">
              <a:srgbClr val="55261C"/>
            </a:gs>
          </a:gsLst>
          <a:path path="circle">
            <a:fillToRect t="100000" r="100000"/>
          </a:path>
          <a:tileRect l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contrast="20000"/>
          </a:blip>
          <a:srcRect/>
          <a:stretch>
            <a:fillRect/>
          </a:stretch>
        </p:blipFill>
        <p:spPr bwMode="auto">
          <a:xfrm>
            <a:off x="0" y="2537520"/>
            <a:ext cx="5220072" cy="4320480"/>
          </a:xfrm>
          <a:prstGeom prst="roundRect">
            <a:avLst/>
          </a:prstGeom>
          <a:noFill/>
          <a:ln w="9525">
            <a:noFill/>
            <a:round/>
            <a:headEnd/>
            <a:tailEnd/>
          </a:ln>
          <a:effectLst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971600" y="404664"/>
            <a:ext cx="7200800" cy="1323439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000" b="1" i="1" cap="all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панцирная рыба – </a:t>
            </a:r>
          </a:p>
          <a:p>
            <a:pPr algn="ctr"/>
            <a:r>
              <a:rPr lang="ru-RU" sz="4000" b="1" i="1" cap="all" dirty="0" err="1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ботриолепис</a:t>
            </a:r>
            <a:endParaRPr lang="ru-RU" sz="4000" b="1" cap="all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 t="1380" r="4144" b="10330"/>
          <a:stretch>
            <a:fillRect/>
          </a:stretch>
        </p:blipFill>
        <p:spPr bwMode="auto">
          <a:xfrm>
            <a:off x="-612576" y="1844824"/>
            <a:ext cx="10081120" cy="5013176"/>
          </a:xfrm>
          <a:prstGeom prst="roundRect">
            <a:avLst/>
          </a:prstGeom>
          <a:noFill/>
          <a:ln w="9525">
            <a:noFill/>
            <a:round/>
            <a:headEnd/>
            <a:tailEnd/>
          </a:ln>
          <a:effectLst>
            <a:softEdge rad="127000"/>
          </a:effectLst>
          <a:scene3d>
            <a:camera prst="isometricOffAxis2Left"/>
            <a:lightRig rig="threePt" dir="t"/>
          </a:scene3d>
        </p:spPr>
      </p:pic>
      <p:sp>
        <p:nvSpPr>
          <p:cNvPr id="3" name="Прямоугольник 2"/>
          <p:cNvSpPr/>
          <p:nvPr/>
        </p:nvSpPr>
        <p:spPr>
          <a:xfrm>
            <a:off x="0" y="0"/>
            <a:ext cx="9144000" cy="1200329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600" b="1" i="1" u="sng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Латимерия – единственный современный представитель кистепёрых рыб</a:t>
            </a:r>
            <a:endParaRPr lang="ru-RU" sz="3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contrast="10000"/>
          </a:blip>
          <a:srcRect/>
          <a:stretch>
            <a:fillRect/>
          </a:stretch>
        </p:blipFill>
        <p:spPr bwMode="auto">
          <a:xfrm>
            <a:off x="0" y="2783737"/>
            <a:ext cx="9144000" cy="4074263"/>
          </a:xfrm>
          <a:prstGeom prst="roundRect">
            <a:avLst/>
          </a:prstGeom>
          <a:noFill/>
          <a:ln w="9525">
            <a:noFill/>
            <a:round/>
            <a:headEnd/>
            <a:tailEnd/>
          </a:ln>
          <a:effectLst>
            <a:softEdge rad="3175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971600" y="1"/>
            <a:ext cx="7200800" cy="2554545"/>
          </a:xfrm>
          <a:prstGeom prst="rect">
            <a:avLst/>
          </a:prstGeom>
          <a:solidFill>
            <a:schemeClr val="bg2"/>
          </a:solidFill>
        </p:spPr>
        <p:txBody>
          <a:bodyPr wrap="square">
            <a:spAutoFit/>
          </a:bodyPr>
          <a:lstStyle/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Двоякодышащие </a:t>
            </a:r>
          </a:p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(слева направо:</a:t>
            </a:r>
          </a:p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рогозуб (</a:t>
            </a:r>
            <a:r>
              <a:rPr lang="ru-RU" sz="32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баррамунда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),</a:t>
            </a:r>
          </a:p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лепидосирен,</a:t>
            </a:r>
          </a:p>
          <a:p>
            <a:pPr algn="ctr"/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 большой протоптер (</a:t>
            </a:r>
            <a:r>
              <a:rPr lang="ru-RU" sz="3200" b="1" i="1" dirty="0" err="1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мамба</a:t>
            </a:r>
            <a:r>
              <a:rPr lang="ru-RU" sz="3200" b="1" i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cs typeface="Times New Roman" pitchFamily="18" charset="0"/>
              </a:rPr>
              <a:t>))</a:t>
            </a:r>
            <a:endParaRPr lang="ru-RU" sz="3200" b="1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755576" y="476672"/>
            <a:ext cx="7776864" cy="5693866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r>
              <a:rPr lang="ru-RU" sz="2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ВЫВОД:</a:t>
            </a:r>
          </a:p>
          <a:p>
            <a:pPr marL="342900" indent="-342900">
              <a:buAutoNum type="arabicPeriod"/>
            </a:pPr>
            <a:r>
              <a:rPr lang="ru-RU" sz="2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Указать особенности строения рыб</a:t>
            </a:r>
          </a:p>
          <a:p>
            <a:pPr marL="342900" indent="-342900">
              <a:buAutoNum type="arabicPeriod"/>
            </a:pPr>
            <a:r>
              <a:rPr lang="ru-RU" sz="2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Указать отличительные признаки между представителями надкласса Рыбы</a:t>
            </a:r>
          </a:p>
          <a:p>
            <a:pPr marL="342900" indent="-342900">
              <a:buAutoNum type="arabicPeriod"/>
            </a:pPr>
            <a:r>
              <a:rPr lang="ru-RU" sz="2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Указать представителя надкласса, который является родоначальником всех позвоночных суши</a:t>
            </a:r>
          </a:p>
          <a:p>
            <a:pPr marL="342900" indent="-342900">
              <a:buAutoNum type="arabicPeriod"/>
            </a:pPr>
            <a:r>
              <a:rPr lang="ru-RU" sz="2800" b="1" cap="all" dirty="0" smtClean="0">
                <a:ln w="0"/>
                <a:solidFill>
                  <a:srgbClr val="002060"/>
                </a:solidFill>
                <a:effectLst>
                  <a:reflection blurRad="12700" stA="50000" endPos="50000" dist="5000" dir="5400000" sy="-100000" rotWithShape="0"/>
                </a:effectLst>
                <a:latin typeface="Times New Roman" pitchFamily="18" charset="0"/>
                <a:cs typeface="Times New Roman" pitchFamily="18" charset="0"/>
              </a:rPr>
              <a:t>Указать типы дыхания рыб (привести примеры)</a:t>
            </a:r>
            <a:endParaRPr lang="ru-RU" sz="2800" b="1" cap="all" dirty="0">
              <a:ln w="0"/>
              <a:solidFill>
                <a:srgbClr val="002060"/>
              </a:solidFill>
              <a:effectLst>
                <a:reflection blurRad="12700" stA="50000" endPos="50000" dist="5000" dir="5400000" sy="-100000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1484784"/>
            <a:ext cx="72728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СПАСИБО 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КСЕНИИ ЕРШОВОЙ</a:t>
            </a:r>
          </a:p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ученице 9 класса за помощь в составлении практической работы 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blinds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3399FF"/>
            </a:gs>
            <a:gs pos="16000">
              <a:srgbClr val="00CCCC"/>
            </a:gs>
            <a:gs pos="47000">
              <a:srgbClr val="9999FF"/>
            </a:gs>
            <a:gs pos="60001">
              <a:srgbClr val="2E6792"/>
            </a:gs>
            <a:gs pos="71001">
              <a:srgbClr val="3333CC"/>
            </a:gs>
            <a:gs pos="81000">
              <a:srgbClr val="1170FF"/>
            </a:gs>
            <a:gs pos="100000">
              <a:srgbClr val="006699"/>
            </a:gs>
          </a:gsLst>
          <a:path path="circle">
            <a:fillToRect l="100000" b="100000"/>
          </a:path>
          <a:tileRect t="-100000" r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71800" y="188640"/>
            <a:ext cx="3240360" cy="76944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ПЛАН: </a:t>
            </a:r>
            <a:endParaRPr lang="ru-RU" sz="4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043608" y="908720"/>
            <a:ext cx="6984776" cy="563231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1.Зарисовать внешний вид костистой рыбы.</a:t>
            </a:r>
          </a:p>
          <a:p>
            <a:r>
              <a:rPr lang="ru-RU" sz="3600" b="1" i="1" dirty="0" smtClean="0">
                <a:latin typeface="Times New Roman" pitchFamily="18" charset="0"/>
                <a:cs typeface="Times New Roman" pitchFamily="18" charset="0"/>
              </a:rPr>
              <a:t>Указать: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плавники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глаза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ноздри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жаберные крышки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рот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чешую (определить тип чешуи) </a:t>
            </a:r>
          </a:p>
          <a:p>
            <a:pPr>
              <a:buFont typeface="Wingdings" pitchFamily="2" charset="2"/>
              <a:buChar char="Ø"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 боковую линию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3D4A8"/>
            </a:gs>
            <a:gs pos="25000">
              <a:srgbClr val="21D6E0"/>
            </a:gs>
            <a:gs pos="75000">
              <a:srgbClr val="0087E6"/>
            </a:gs>
            <a:gs pos="100000">
              <a:srgbClr val="005CBF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lum bright="-10000"/>
          </a:blip>
          <a:srcRect/>
          <a:stretch>
            <a:fillRect/>
          </a:stretch>
        </p:blipFill>
        <p:spPr bwMode="auto">
          <a:xfrm>
            <a:off x="0" y="476672"/>
            <a:ext cx="9144000" cy="3866816"/>
          </a:xfrm>
          <a:prstGeom prst="roundRect">
            <a:avLst/>
          </a:prstGeom>
          <a:noFill/>
          <a:ln w="9525">
            <a:noFill/>
            <a:round/>
            <a:headEnd/>
            <a:tailEnd/>
          </a:ln>
          <a:effectLst>
            <a:softEdge rad="127000"/>
          </a:effectLst>
        </p:spPr>
      </p:pic>
      <p:sp>
        <p:nvSpPr>
          <p:cNvPr id="3" name="Прямоугольник 2"/>
          <p:cNvSpPr/>
          <p:nvPr/>
        </p:nvSpPr>
        <p:spPr>
          <a:xfrm>
            <a:off x="179512" y="4653136"/>
            <a:ext cx="871296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0" i="1" dirty="0" smtClean="0">
                <a:latin typeface="Times New Roman" pitchFamily="18" charset="0"/>
                <a:cs typeface="Times New Roman" pitchFamily="18" charset="0"/>
              </a:rPr>
              <a:t>Индийская гильза (отряд сельдеобразные), как и многие другие рыбы, имеет тёмную спинку и светлое брюшко</a:t>
            </a:r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1268760"/>
            <a:ext cx="9144000" cy="5040560"/>
          </a:xfrm>
          <a:prstGeom prst="roundRect">
            <a:avLst/>
          </a:prstGeom>
          <a:noFill/>
          <a:ln w="9525">
            <a:noFill/>
            <a:round/>
            <a:headEnd/>
            <a:tailEnd/>
          </a:ln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1115616" y="26064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ТИПЫ ЧЕШУИ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/>
          <a:stretch>
            <a:fillRect/>
          </a:stretch>
        </p:blipFill>
        <p:spPr bwMode="auto">
          <a:xfrm>
            <a:off x="0" y="1772816"/>
            <a:ext cx="9144000" cy="4787974"/>
          </a:xfrm>
          <a:prstGeom prst="roundRect">
            <a:avLst/>
          </a:prstGeom>
          <a:noFill/>
          <a:ln w="9525">
            <a:noFill/>
            <a:round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971600" y="260648"/>
            <a:ext cx="7272808" cy="14465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 </a:t>
            </a:r>
          </a:p>
          <a:p>
            <a:pPr algn="ctr"/>
            <a:r>
              <a:rPr lang="ru-RU" sz="4400" b="1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КОСТИСТЫЕ РЫБЫ</a:t>
            </a:r>
            <a:endParaRPr lang="ru-RU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2" cstate="print">
            <a:lum contrast="-10000"/>
          </a:blip>
          <a:srcRect/>
          <a:stretch>
            <a:fillRect/>
          </a:stretch>
        </p:blipFill>
        <p:spPr bwMode="auto">
          <a:xfrm>
            <a:off x="0" y="1916832"/>
            <a:ext cx="9144000" cy="4286596"/>
          </a:xfrm>
          <a:prstGeom prst="roundRect">
            <a:avLst/>
          </a:prstGeom>
          <a:noFill/>
          <a:ln w="9525">
            <a:noFill/>
            <a:round/>
            <a:headEnd/>
            <a:tailEnd/>
          </a:ln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251520" y="548680"/>
            <a:ext cx="8640960" cy="76944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КЛАСС КОСТИСТЫЕ РЫБЫ</a:t>
            </a:r>
            <a:endParaRPr lang="ru-RU" sz="4400" b="1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tile tx="0" ty="0" sx="100000" sy="100000" flip="y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2.Зарисовать внешний вид хрящевой рыбы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Указать: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плавники (определить форму хвостового плавника)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глаза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боковую линию (определить ее необходимость)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жаберные щели (указать их количество)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рострум</a:t>
            </a:r>
            <a:endParaRPr lang="ru-RU" sz="3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ноздри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err="1" smtClean="0">
                <a:latin typeface="Times New Roman" pitchFamily="18" charset="0"/>
                <a:cs typeface="Times New Roman" pitchFamily="18" charset="0"/>
              </a:rPr>
              <a:t>брызгальца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рот</a:t>
            </a:r>
          </a:p>
          <a:p>
            <a:pPr>
              <a:buFont typeface="Wingdings" pitchFamily="2" charset="2"/>
              <a:buChar char="Ø"/>
            </a:pP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чешую (указать ее тип)</a:t>
            </a:r>
          </a:p>
          <a:p>
            <a:pPr algn="ctr"/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3.Найти различия во внешнем строении между классами рыб</a:t>
            </a:r>
          </a:p>
          <a:p>
            <a:pPr algn="ctr"/>
            <a:endParaRPr lang="ru-RU" b="1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77000"/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 noChangeArrowheads="1"/>
          </p:cNvPicPr>
          <p:nvPr/>
        </p:nvPicPr>
        <p:blipFill>
          <a:blip r:embed="rId3" cstate="print">
            <a:lum bright="-30000" contrast="30000"/>
          </a:blip>
          <a:srcRect b="58417"/>
          <a:stretch>
            <a:fillRect/>
          </a:stretch>
        </p:blipFill>
        <p:spPr bwMode="auto">
          <a:xfrm>
            <a:off x="0" y="1340768"/>
            <a:ext cx="9144000" cy="2951427"/>
          </a:xfrm>
          <a:prstGeom prst="roundRect">
            <a:avLst/>
          </a:prstGeom>
          <a:noFill/>
          <a:ln w="9525">
            <a:noFill/>
            <a:round/>
            <a:headEnd/>
            <a:tailEnd/>
          </a:ln>
          <a:effectLst>
            <a:reflection blurRad="6350" stA="50000" endA="300" endPos="90000" dist="50800" dir="5400000" sy="-100000" algn="bl" rotWithShape="0"/>
            <a:softEdge rad="317500"/>
          </a:effectLst>
        </p:spPr>
      </p:pic>
      <p:sp>
        <p:nvSpPr>
          <p:cNvPr id="3" name="TextBox 2"/>
          <p:cNvSpPr txBox="1"/>
          <p:nvPr/>
        </p:nvSpPr>
        <p:spPr>
          <a:xfrm>
            <a:off x="971600" y="332656"/>
            <a:ext cx="7200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itchFamily="18" charset="0"/>
                <a:cs typeface="Times New Roman" pitchFamily="18" charset="0"/>
              </a:rPr>
              <a:t>Класс Хрящевые рыбы</a:t>
            </a:r>
            <a:endParaRPr lang="ru-RU" sz="4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>
            <a:lum bright="-10000" contrast="20000"/>
          </a:blip>
          <a:srcRect/>
          <a:stretch>
            <a:fillRect/>
          </a:stretch>
        </p:blipFill>
        <p:spPr bwMode="auto">
          <a:xfrm>
            <a:off x="0" y="1268760"/>
            <a:ext cx="9144000" cy="5040560"/>
          </a:xfrm>
          <a:prstGeom prst="roundRect">
            <a:avLst/>
          </a:prstGeom>
          <a:noFill/>
          <a:ln w="9525">
            <a:noFill/>
            <a:round/>
            <a:headEnd/>
            <a:tailEnd/>
          </a:ln>
          <a:effectLst>
            <a:softEdge rad="127000"/>
          </a:effectLst>
        </p:spPr>
      </p:pic>
      <p:sp>
        <p:nvSpPr>
          <p:cNvPr id="3" name="TextBox 2"/>
          <p:cNvSpPr txBox="1"/>
          <p:nvPr/>
        </p:nvSpPr>
        <p:spPr>
          <a:xfrm>
            <a:off x="1115616" y="260648"/>
            <a:ext cx="712879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8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latin typeface="Times New Roman" pitchFamily="18" charset="0"/>
                <a:cs typeface="Times New Roman" pitchFamily="18" charset="0"/>
              </a:rPr>
              <a:t>ТИПЫ ЧЕШУИ</a:t>
            </a:r>
            <a:endParaRPr lang="ru-RU" sz="48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</TotalTime>
  <Words>205</Words>
  <Application>Microsoft Office PowerPoint</Application>
  <PresentationFormat>Экран (4:3)</PresentationFormat>
  <Paragraphs>51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а</dc:creator>
  <cp:lastModifiedBy>а</cp:lastModifiedBy>
  <cp:revision>8</cp:revision>
  <dcterms:created xsi:type="dcterms:W3CDTF">2011-02-13T17:45:37Z</dcterms:created>
  <dcterms:modified xsi:type="dcterms:W3CDTF">2014-01-27T17:05:38Z</dcterms:modified>
</cp:coreProperties>
</file>