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85" r:id="rId3"/>
    <p:sldId id="258" r:id="rId4"/>
    <p:sldId id="260" r:id="rId5"/>
    <p:sldId id="275" r:id="rId6"/>
    <p:sldId id="276" r:id="rId7"/>
    <p:sldId id="277" r:id="rId8"/>
    <p:sldId id="278" r:id="rId9"/>
    <p:sldId id="282" r:id="rId10"/>
    <p:sldId id="272" r:id="rId11"/>
    <p:sldId id="273" r:id="rId12"/>
    <p:sldId id="263" r:id="rId13"/>
    <p:sldId id="279" r:id="rId14"/>
    <p:sldId id="280" r:id="rId15"/>
    <p:sldId id="281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67" autoAdjust="0"/>
  </p:normalViewPr>
  <p:slideViewPr>
    <p:cSldViewPr>
      <p:cViewPr varScale="1">
        <p:scale>
          <a:sx n="53" d="100"/>
          <a:sy n="53" d="100"/>
        </p:scale>
        <p:origin x="-18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4F8F-FA88-428F-B4EA-85B2A7FA87E7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B6AB1-60AA-470A-9EA3-6033D6D2E4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15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4601A-F8B8-4795-8039-0B2C9FA843DB}" type="slidenum">
              <a:rPr lang="ru-RU"/>
              <a:pPr/>
              <a:t>4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 dirty="0"/>
              <a:t>К семейству Злаковые принадлежит большое число растений, которые имеют важное хозяйственное значение. Это хлебные и крупяные культуры. Например:</a:t>
            </a:r>
          </a:p>
          <a:p>
            <a:pPr marL="228600" indent="-228600">
              <a:buFontTx/>
              <a:buAutoNum type="arabicParenR"/>
            </a:pPr>
            <a:r>
              <a:rPr lang="ru-RU" dirty="0"/>
              <a:t> пшеница,</a:t>
            </a:r>
          </a:p>
          <a:p>
            <a:pPr marL="228600" indent="-228600">
              <a:buFontTx/>
              <a:buAutoNum type="arabicParenR"/>
            </a:pPr>
            <a:r>
              <a:rPr lang="ru-RU" dirty="0"/>
              <a:t> рожь,</a:t>
            </a:r>
          </a:p>
          <a:p>
            <a:pPr marL="228600" indent="-228600">
              <a:buFontTx/>
              <a:buAutoNum type="arabicParenR"/>
            </a:pPr>
            <a:r>
              <a:rPr lang="ru-RU" dirty="0"/>
              <a:t> ячмень,</a:t>
            </a:r>
          </a:p>
          <a:p>
            <a:pPr marL="228600" indent="-228600">
              <a:buFontTx/>
              <a:buAutoNum type="arabicParenR"/>
            </a:pPr>
            <a:r>
              <a:rPr lang="ru-RU" dirty="0"/>
              <a:t> рис,</a:t>
            </a:r>
          </a:p>
          <a:p>
            <a:pPr marL="228600" indent="-228600">
              <a:buFontTx/>
              <a:buAutoNum type="arabicParenR"/>
            </a:pPr>
            <a:r>
              <a:rPr lang="ru-RU" dirty="0"/>
              <a:t> овес.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EE077-2A53-403A-9E98-069820038F5D}" type="slidenum">
              <a:rPr lang="ru-RU"/>
              <a:pPr/>
              <a:t>5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Что же объединяет бамбук и луговой мятлик в одно семейство?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Первой общей особенностью всех злаков является строение их стебля.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В междоузлиях их стебель полый.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А в узлах как бы разделен перегородками.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Такой стебель называется "соломина". Строение соломины, в которой есть полости, придает ей особую прочность при достаточно небольшом весе.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30CEF-5523-4D81-BCB6-ABE2D4E60E58}" type="slidenum">
              <a:rPr lang="ru-RU"/>
              <a:pPr/>
              <a:t>7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 dirty="0"/>
              <a:t>Соцветие пшеницы состоит из простых колосков.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Каждый колосок содержит один или несколько цветков.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Маленький колосок (например у пшеницы) имеет 2 колосковые чешуи, между которыми расположены несколько цветков.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Цветок пшеницы совсем не похож на настоящий цветок. Смотри, вместо околоцветника у него тоже чешуи. Только они называются не колосковыми, а цветковыми чешуями.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Нижняя цветковая чешуя у многих злаков вытянута на конце и образует как бы иголочку, которая называется "ость".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В цветке есть 3 тычинки. Их пыльники располагаются на тонких длинных тычиночных нитях.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Пестик в цветке пшеницы один. Он украшен двумя пушистыми рыльцами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8F1A9-5A60-472B-BFD4-8ABA6BDDD325}" type="slidenum">
              <a:rPr lang="ru-RU"/>
              <a:pPr/>
              <a:t>9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После оплодотворения цветков злаков на их месте развиваются плоды – зерновки.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Зерновки злаков богаты питательными веществами и используются человеком для приготовления различных пищевых продуктов.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28000"/>
              </a:lnSpc>
              <a:spcBef>
                <a:spcPts val="600"/>
              </a:spcBef>
            </a:pPr>
            <a:r>
              <a:rPr lang="ru-RU" dirty="0" smtClean="0"/>
              <a:t>Бамбуки – подсемейство злаков.</a:t>
            </a:r>
          </a:p>
          <a:p>
            <a:pPr marL="228600" indent="-228600">
              <a:lnSpc>
                <a:spcPct val="128000"/>
              </a:lnSpc>
              <a:spcBef>
                <a:spcPts val="600"/>
              </a:spcBef>
              <a:buFontTx/>
              <a:buAutoNum type="arabicPeriod"/>
            </a:pPr>
            <a:r>
              <a:rPr lang="ru-RU" dirty="0" smtClean="0"/>
              <a:t> Стебель — одревесневшая соломина, высотой до 40 м, диаметром до 30 см. Растет главным образом в тропиках и субтропиках. Многие бамбуки цветут раз в жизни и после плодоношения погибают.</a:t>
            </a:r>
          </a:p>
          <a:p>
            <a:pPr marL="228600" indent="-228600">
              <a:lnSpc>
                <a:spcPct val="128000"/>
              </a:lnSpc>
              <a:spcBef>
                <a:spcPts val="600"/>
              </a:spcBef>
              <a:buFontTx/>
              <a:buAutoNum type="arabicPeriod"/>
            </a:pPr>
            <a:r>
              <a:rPr lang="ru-RU" dirty="0" smtClean="0"/>
              <a:t> Легкие прочные стебли идут на постройки и изготовление мебели.</a:t>
            </a:r>
          </a:p>
          <a:p>
            <a:pPr marL="228600" indent="-228600">
              <a:lnSpc>
                <a:spcPct val="128000"/>
              </a:lnSpc>
              <a:spcBef>
                <a:spcPts val="600"/>
              </a:spcBef>
              <a:buFontTx/>
              <a:buAutoNum type="arabicPeriod"/>
            </a:pPr>
            <a:r>
              <a:rPr lang="ru-RU" dirty="0" smtClean="0"/>
              <a:t> В некоторых странах используют в пищу молодые побеги бамбука.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B6AB1-60AA-470A-9EA3-6033D6D2E4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87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льти уроки\ФОНЫ\фоны готовые\eb64deca9141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D:\мульти уроки\Электронка картинки\3a89bf1ced57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286084" y="0"/>
            <a:ext cx="5857916" cy="55446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ульти уроки\ФОНЫ\фоны готовые\eb64deca9141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85720" y="285728"/>
            <a:ext cx="8572560" cy="6286544"/>
          </a:xfrm>
          <a:prstGeom prst="roundRect">
            <a:avLst>
              <a:gd name="adj" fmla="val 38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мульти уроки\Электронка картинки\3a89bf1ced57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6786578" y="1"/>
            <a:ext cx="2357422" cy="2231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:\Documents and Settings\Irbis\Рабочий стол\кр флешка от нояб 2013\Новая папка\фоточки\Здесь всё\Фото Журавлев конкурс\Оренбуржье\x_5a067fd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1071546"/>
            <a:ext cx="7670800" cy="4944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714488"/>
            <a:ext cx="7858180" cy="4819654"/>
          </a:xfr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1968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571612"/>
            <a:ext cx="8072494" cy="4819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Бамбук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:\Documents and Settings\Irbis\Рабочий стол\200806241850139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40963" name="Picture 3" descr="H:\Documents and Settings\Irbis\Рабочий стол\bambu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571744"/>
            <a:ext cx="4041775" cy="314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476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effectLst/>
                <a:latin typeface="Comic Sans MS" pitchFamily="66" charset="0"/>
              </a:rPr>
              <a:t>Бамбуки – подсемейство </a:t>
            </a:r>
            <a:r>
              <a:rPr lang="ru-RU" sz="2800" dirty="0" smtClean="0">
                <a:effectLst/>
                <a:latin typeface="Comic Sans MS" pitchFamily="66" charset="0"/>
              </a:rPr>
              <a:t>злаков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0"/>
            <a:ext cx="3466728" cy="64533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8000"/>
              </a:lnSpc>
              <a:spcBef>
                <a:spcPts val="600"/>
              </a:spcBef>
              <a:buNone/>
            </a:pPr>
            <a:endParaRPr lang="ru-RU" sz="6000" dirty="0" smtClean="0"/>
          </a:p>
          <a:p>
            <a:pPr marL="0" indent="0" algn="ctr">
              <a:lnSpc>
                <a:spcPct val="128000"/>
              </a:lnSpc>
              <a:spcBef>
                <a:spcPts val="600"/>
              </a:spcBef>
              <a:buNone/>
            </a:pPr>
            <a:r>
              <a:rPr lang="ru-RU" sz="8000" b="1" dirty="0" smtClean="0">
                <a:latin typeface="Comic Sans MS" pitchFamily="66" charset="0"/>
              </a:rPr>
              <a:t>1.Стебель </a:t>
            </a:r>
            <a:r>
              <a:rPr lang="ru-RU" sz="8000" b="1" dirty="0">
                <a:latin typeface="Comic Sans MS" pitchFamily="66" charset="0"/>
              </a:rPr>
              <a:t>— одревесневшая соломина, высотой до 40 м, диаметром до 30 см. Растет главным образом в тропиках и субтропиках. Многие бамбуки цветут раз в жизни и после плодоношения погибают.</a:t>
            </a:r>
          </a:p>
          <a:p>
            <a:pPr marL="0" indent="0" algn="ctr">
              <a:lnSpc>
                <a:spcPct val="128000"/>
              </a:lnSpc>
              <a:spcBef>
                <a:spcPts val="600"/>
              </a:spcBef>
              <a:buNone/>
            </a:pPr>
            <a:r>
              <a:rPr lang="ru-RU" sz="8000" b="1" dirty="0" smtClean="0">
                <a:latin typeface="Comic Sans MS" pitchFamily="66" charset="0"/>
              </a:rPr>
              <a:t>2.Легкие </a:t>
            </a:r>
            <a:r>
              <a:rPr lang="ru-RU" sz="8000" b="1" dirty="0">
                <a:latin typeface="Comic Sans MS" pitchFamily="66" charset="0"/>
              </a:rPr>
              <a:t>прочные стебли идут на постройки и изготовление мебели.</a:t>
            </a:r>
          </a:p>
          <a:p>
            <a:pPr marL="0" indent="0" algn="ctr">
              <a:lnSpc>
                <a:spcPct val="128000"/>
              </a:lnSpc>
              <a:spcBef>
                <a:spcPts val="600"/>
              </a:spcBef>
              <a:buNone/>
            </a:pPr>
            <a:r>
              <a:rPr lang="ru-RU" sz="8000" b="1" dirty="0" smtClean="0">
                <a:latin typeface="Comic Sans MS" pitchFamily="66" charset="0"/>
              </a:rPr>
              <a:t>3. </a:t>
            </a:r>
            <a:r>
              <a:rPr lang="ru-RU" sz="8000" b="1" dirty="0">
                <a:latin typeface="Comic Sans MS" pitchFamily="66" charset="0"/>
              </a:rPr>
              <a:t>В некоторых странах используют в пищу молодые побеги бамбука.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 descr="Бамбук Кернс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08" y="1340768"/>
            <a:ext cx="4038600" cy="50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Молодые побеги бамбука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090" y="1357298"/>
            <a:ext cx="4084374" cy="502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966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Documents and Settings\Irbis\Рабочий стол\to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8604"/>
            <a:ext cx="607223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Лабораторная работа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Строение злакового растения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Цель: изучить строение  злаков на </a:t>
            </a:r>
            <a:r>
              <a:rPr lang="ru-RU" sz="1800" b="1" dirty="0" err="1" smtClean="0"/>
              <a:t>примере_______</a:t>
            </a:r>
            <a:r>
              <a:rPr lang="ru-RU" sz="1800" b="1" dirty="0" smtClean="0"/>
              <a:t>.</a:t>
            </a:r>
          </a:p>
          <a:p>
            <a:pPr>
              <a:buNone/>
            </a:pPr>
            <a:r>
              <a:rPr lang="ru-RU" sz="1800" b="1" dirty="0" smtClean="0"/>
              <a:t>Оборудование:</a:t>
            </a:r>
          </a:p>
          <a:p>
            <a:pPr algn="ctr">
              <a:buNone/>
            </a:pPr>
            <a:r>
              <a:rPr lang="ru-RU" sz="1800" b="1" dirty="0" smtClean="0"/>
              <a:t>Ход работы.</a:t>
            </a:r>
          </a:p>
          <a:p>
            <a:pPr>
              <a:buNone/>
            </a:pPr>
            <a:r>
              <a:rPr lang="ru-RU" sz="1800" dirty="0" smtClean="0"/>
              <a:t>1.Рассмотрите растение и определите тип корневой системы.</a:t>
            </a:r>
          </a:p>
          <a:p>
            <a:pPr>
              <a:buNone/>
            </a:pPr>
            <a:r>
              <a:rPr lang="ru-RU" sz="1800" dirty="0" smtClean="0"/>
              <a:t>2.Рассмотрите стебель растения. Как он называется?</a:t>
            </a:r>
          </a:p>
          <a:p>
            <a:pPr>
              <a:buNone/>
            </a:pPr>
            <a:r>
              <a:rPr lang="ru-RU" sz="1800" dirty="0" smtClean="0"/>
              <a:t>3.Рассмотрите листья  злака. Опишите их.</a:t>
            </a:r>
          </a:p>
          <a:p>
            <a:pPr>
              <a:buNone/>
            </a:pPr>
            <a:r>
              <a:rPr lang="ru-RU" sz="1800" dirty="0" smtClean="0"/>
              <a:t>4.Рассмотрите цветок. Напишите его формулу.</a:t>
            </a:r>
          </a:p>
          <a:p>
            <a:pPr>
              <a:buNone/>
            </a:pPr>
            <a:r>
              <a:rPr lang="ru-RU" sz="1800" dirty="0" smtClean="0"/>
              <a:t>5.Определите соцветие у данного растения.</a:t>
            </a:r>
          </a:p>
          <a:p>
            <a:pPr>
              <a:buNone/>
            </a:pPr>
            <a:r>
              <a:rPr lang="ru-RU" sz="1800" dirty="0" smtClean="0"/>
              <a:t>6.Напишите название плода.</a:t>
            </a:r>
          </a:p>
          <a:p>
            <a:pPr>
              <a:buNone/>
            </a:pPr>
            <a:r>
              <a:rPr lang="ru-RU" sz="1800" b="1" dirty="0" smtClean="0"/>
              <a:t>Вывод:</a:t>
            </a:r>
          </a:p>
          <a:p>
            <a:pPr>
              <a:buNone/>
            </a:pPr>
            <a:r>
              <a:rPr lang="ru-RU" sz="1800" dirty="0" smtClean="0"/>
              <a:t>К какому классу цветковых растений относится данный злак? Почему?</a:t>
            </a:r>
          </a:p>
          <a:p>
            <a:pPr>
              <a:buNone/>
            </a:pPr>
            <a:r>
              <a:rPr lang="ru-RU" sz="1800" dirty="0" smtClean="0"/>
              <a:t>Каково значение данного растения в  жизни человека?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857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Домашнее задание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ial Narrow" pitchFamily="34" charset="0"/>
              </a:rPr>
              <a:t>1.Составить тест из 10 вопросов о семействе злаковые.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2.Выяснить названия растений семейства злаковые, занесённых в Красную книгу Оренбургской области.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Ваше настроение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Красный - радостное, теплое;</a:t>
            </a:r>
          </a:p>
          <a:p>
            <a:r>
              <a:rPr lang="ru-RU" dirty="0" smtClean="0"/>
              <a:t>Зелёный – спокойное; </a:t>
            </a:r>
          </a:p>
          <a:p>
            <a:r>
              <a:rPr lang="ru-RU" dirty="0" smtClean="0"/>
              <a:t>Жёлтый - неудовлетворенное</a:t>
            </a:r>
            <a:r>
              <a:rPr lang="ru-RU" smtClean="0"/>
              <a:t>, грустное.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effectLst/>
                <a:latin typeface="Comic Sans MS" pitchFamily="66" charset="0"/>
              </a:rPr>
              <a:t/>
            </a:r>
            <a:br>
              <a:rPr lang="ru-RU" sz="3600" i="1" dirty="0" smtClean="0">
                <a:effectLst/>
                <a:latin typeface="Comic Sans MS" pitchFamily="66" charset="0"/>
              </a:rPr>
            </a:br>
            <a:r>
              <a:rPr lang="ru-RU" sz="5400" b="1" i="1" dirty="0" smtClean="0">
                <a:effectLst/>
                <a:latin typeface="Comic Sans MS" pitchFamily="66" charset="0"/>
              </a:rPr>
              <a:t>Семейство Злаковые</a:t>
            </a:r>
            <a:endParaRPr lang="ru-RU" sz="5400" b="1" i="1" dirty="0">
              <a:effectLst/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26876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285861"/>
            <a:ext cx="8229600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  <a:latin typeface="Comic Sans MS" pitchFamily="66" charset="0"/>
              </a:rPr>
              <a:t>Цели урока</a:t>
            </a:r>
            <a:endParaRPr lang="ru-RU" i="1" dirty="0">
              <a:effectLst/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Обобщить </a:t>
            </a:r>
            <a:r>
              <a:rPr lang="ru-RU" dirty="0"/>
              <a:t>з</a:t>
            </a:r>
            <a:r>
              <a:rPr lang="ru-RU" dirty="0" smtClean="0"/>
              <a:t>нания об однодольных растений;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Познакомиться с признаками растений семейства Злаки;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Рассмотреть многообразие растений этого семейства и их биологические особенности;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Выяснить значение в жизни и деятельности человека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48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ожь Шишки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effectLst/>
                <a:latin typeface="Comic Sans MS" pitchFamily="66" charset="0"/>
              </a:rPr>
              <a:t>Семейство Злаковые</a:t>
            </a:r>
          </a:p>
        </p:txBody>
      </p:sp>
      <p:pic>
        <p:nvPicPr>
          <p:cNvPr id="11268" name="Picture 4" descr="r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2759075" cy="2068512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Пшеница мягка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16113"/>
            <a:ext cx="3822700" cy="287972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Ове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79700"/>
            <a:ext cx="3829050" cy="287972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Ячмень обыкновенны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1463" y="3273425"/>
            <a:ext cx="3822700" cy="287972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Рожь обыкновенна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5563"/>
            <a:ext cx="3829050" cy="2876550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77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Бамбук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495" y="1678473"/>
            <a:ext cx="3199792" cy="4859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Мятлик однолетний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75" y="1678473"/>
            <a:ext cx="3288605" cy="4859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effectLst/>
                <a:latin typeface="Comic Sans MS" pitchFamily="66" charset="0"/>
              </a:rPr>
              <a:t>Признаки семейства </a:t>
            </a:r>
            <a:r>
              <a:rPr lang="ru-RU" sz="4000" b="1" i="1" dirty="0">
                <a:solidFill>
                  <a:schemeClr val="tx1"/>
                </a:solidFill>
                <a:effectLst/>
                <a:latin typeface="Comic Sans MS" pitchFamily="66" charset="0"/>
              </a:rPr>
              <a:t>Злаковые</a:t>
            </a:r>
          </a:p>
        </p:txBody>
      </p:sp>
      <p:pic>
        <p:nvPicPr>
          <p:cNvPr id="19461" name="Picture 5" descr="Стебель растений семейства зла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2184400" cy="432117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57750" y="3502025"/>
            <a:ext cx="3386138" cy="466725"/>
            <a:chOff x="2562" y="2659"/>
            <a:chExt cx="2133" cy="294"/>
          </a:xfrm>
        </p:grpSpPr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3470" y="2659"/>
              <a:ext cx="1225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/>
                <a:t>узел</a:t>
              </a: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H="1">
              <a:off x="2562" y="2806"/>
              <a:ext cx="9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786313" y="2439988"/>
            <a:ext cx="3386137" cy="466725"/>
            <a:chOff x="2562" y="1809"/>
            <a:chExt cx="2133" cy="294"/>
          </a:xfrm>
        </p:grpSpPr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3470" y="1809"/>
              <a:ext cx="1225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dirty="0"/>
                <a:t>междоузлия</a:t>
              </a: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flipH="1">
              <a:off x="2562" y="1956"/>
              <a:ext cx="9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562350" y="6092825"/>
            <a:ext cx="2017713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соломина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115055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Irbis\Рабочий стол\1986_rastenievodstvo_zlaki_ri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828680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6831938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effectLst/>
                <a:latin typeface="Comic Sans MS" pitchFamily="66" charset="0"/>
              </a:rPr>
              <a:t>Строение цветка</a:t>
            </a:r>
          </a:p>
        </p:txBody>
      </p:sp>
      <p:pic>
        <p:nvPicPr>
          <p:cNvPr id="23556" name="Picture 4" descr="Строение колоса пшеницы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25" y="1773238"/>
            <a:ext cx="2062163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57788" y="3678238"/>
            <a:ext cx="2924175" cy="406400"/>
            <a:chOff x="3249" y="2317"/>
            <a:chExt cx="1842" cy="256"/>
          </a:xfrm>
        </p:grpSpPr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4033" y="2317"/>
              <a:ext cx="1058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dirty="0"/>
                <a:t>Ость</a:t>
              </a:r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 flipH="1">
              <a:off x="3249" y="2445"/>
              <a:ext cx="782" cy="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27550" y="4513263"/>
            <a:ext cx="3554413" cy="711200"/>
            <a:chOff x="2852" y="2843"/>
            <a:chExt cx="2239" cy="448"/>
          </a:xfrm>
        </p:grpSpPr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4033" y="2843"/>
              <a:ext cx="1058" cy="4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dirty="0"/>
                <a:t>Цветковые</a:t>
              </a:r>
              <a:br>
                <a:rPr lang="ru-RU" sz="2000" dirty="0"/>
              </a:br>
              <a:r>
                <a:rPr lang="ru-RU" sz="2000" dirty="0"/>
                <a:t>чешуи</a:t>
              </a:r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 flipH="1">
              <a:off x="2852" y="3070"/>
              <a:ext cx="1179" cy="1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62038" y="5678488"/>
            <a:ext cx="2744787" cy="541337"/>
            <a:chOff x="669" y="3577"/>
            <a:chExt cx="1729" cy="341"/>
          </a:xfrm>
        </p:grpSpPr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669" y="3662"/>
              <a:ext cx="1058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dirty="0"/>
                <a:t>Тычинки</a:t>
              </a:r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 flipH="1">
              <a:off x="1729" y="3577"/>
              <a:ext cx="669" cy="2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062038" y="4778375"/>
            <a:ext cx="2970212" cy="406400"/>
            <a:chOff x="669" y="3010"/>
            <a:chExt cx="1871" cy="256"/>
          </a:xfrm>
        </p:grpSpPr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669" y="3010"/>
              <a:ext cx="1058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/>
                <a:t>Пестик</a:t>
              </a:r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H="1" flipV="1">
              <a:off x="1729" y="3138"/>
              <a:ext cx="811" cy="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572000" y="5653088"/>
            <a:ext cx="3509963" cy="711200"/>
            <a:chOff x="2880" y="3561"/>
            <a:chExt cx="2211" cy="448"/>
          </a:xfrm>
        </p:grpSpPr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4033" y="3561"/>
              <a:ext cx="1058" cy="4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dirty="0"/>
                <a:t>Колосковые</a:t>
              </a:r>
              <a:br>
                <a:rPr lang="ru-RU" sz="2000" dirty="0"/>
              </a:br>
              <a:r>
                <a:rPr lang="ru-RU" sz="2000" dirty="0"/>
                <a:t>чешуи</a:t>
              </a:r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 flipV="1">
              <a:off x="2880" y="3577"/>
              <a:ext cx="1151" cy="2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56766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Формула цветка злаковых:</a:t>
            </a:r>
            <a:br>
              <a:rPr lang="ru-RU" sz="2800" dirty="0" smtClean="0"/>
            </a:br>
            <a:r>
              <a:rPr lang="ru-RU" sz="4800" dirty="0" smtClean="0"/>
              <a:t>О</a:t>
            </a:r>
            <a:r>
              <a:rPr lang="ru-RU" sz="2800" dirty="0" smtClean="0"/>
              <a:t>(2)+2 </a:t>
            </a:r>
            <a:r>
              <a:rPr lang="ru-RU" sz="4800" dirty="0" smtClean="0"/>
              <a:t>Т</a:t>
            </a:r>
            <a:r>
              <a:rPr lang="ru-RU" sz="2800" dirty="0" smtClean="0"/>
              <a:t>3 </a:t>
            </a:r>
            <a:r>
              <a:rPr lang="ru-RU" sz="4800" dirty="0" smtClean="0"/>
              <a:t>П</a:t>
            </a:r>
            <a:r>
              <a:rPr lang="ru-RU" sz="2800" dirty="0" smtClean="0"/>
              <a:t>1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Соцветия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Сложный колос                     Метёлка                          Султан                 Початок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(пшеница, рожь, ячмень)   (мятлик, просо, овёс)     (тимофеевка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)           (кукуруза)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2608249" y="1749413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00760" y="2786058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285984" y="2857496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715538" y="314245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179223" y="3178967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4" descr="NJJIPCA85QUMFCASTC008CAICAISQCAOKHHOVCAVCVYXPCAFC7XF8CAGE67XSCA8VL68FCA5FHLONCA1XKCRPCA6YHG3BCAN7GJXCCAB30PCQCA0CGD95CA1BSOY6CAIRNM1DCAS13Q8WCA9BA4ROCAOECE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86256"/>
            <a:ext cx="1571636" cy="2154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3" descr="Y1TW8CABE21FZCAG6XBTGCAJXQ6HYCA98H52FCACYB3BVCAEOZFTNCAOTW4U1CAELI06NCAQV34SCCADK9K8MCAU8EVOZCAQ2RI87CACJNA0RCAYWGIHGCA33OW5RCA9RPB10CA4I02OLCA7YOCGICAKK7SQ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286256"/>
            <a:ext cx="1428760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9" descr="MP90044864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86256"/>
            <a:ext cx="150019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proso_posevno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286256"/>
            <a:ext cx="157163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/>
                <a:latin typeface="Comic Sans MS" pitchFamily="66" charset="0"/>
              </a:rPr>
              <a:t>Плод - зерновка</a:t>
            </a:r>
            <a:endParaRPr lang="ru-RU" b="1" i="1" dirty="0">
              <a:effectLst/>
              <a:latin typeface="Comic Sans MS" pitchFamily="66" charset="0"/>
            </a:endParaRPr>
          </a:p>
        </p:txBody>
      </p:sp>
      <p:pic>
        <p:nvPicPr>
          <p:cNvPr id="25603" name="Picture 3" descr="Зерновка пшеницы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428736"/>
            <a:ext cx="1077912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pye2gw5379jmvmnug1xkcd5mbo2w318_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786190"/>
            <a:ext cx="4429156" cy="27146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7wg58nmn0pf7hzls6xvokc5c6dq0vrfr_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786190"/>
            <a:ext cx="4000496" cy="27432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487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544</Words>
  <Application>Microsoft Office PowerPoint</Application>
  <PresentationFormat>Экран (4:3)</PresentationFormat>
  <Paragraphs>78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 Семейство Злаковые</vt:lpstr>
      <vt:lpstr>Цели урока</vt:lpstr>
      <vt:lpstr>Семейство Злаковые</vt:lpstr>
      <vt:lpstr>Признаки семейства Злаковые</vt:lpstr>
      <vt:lpstr>Слайд 6</vt:lpstr>
      <vt:lpstr>Строение цветка</vt:lpstr>
      <vt:lpstr>Формула цветка злаковых: О(2)+2 Т3 П1 </vt:lpstr>
      <vt:lpstr>Плод - зерновка</vt:lpstr>
      <vt:lpstr>Рожь</vt:lpstr>
      <vt:lpstr>Бамбук</vt:lpstr>
      <vt:lpstr>Бамбуки – подсемейство злаков </vt:lpstr>
      <vt:lpstr>Слайд 13</vt:lpstr>
      <vt:lpstr>Лабораторная работа Строение злакового растения</vt:lpstr>
      <vt:lpstr> Домашнее задание  1.Составить тест из 10 вопросов о семействе злаковые.  2.Выяснить названия растений семейства злаковые, занесённых в Красную книгу Оренбургской области.  </vt:lpstr>
      <vt:lpstr>Ваше настроение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modified xsi:type="dcterms:W3CDTF">2014-01-28T16:20:36Z</dcterms:modified>
</cp:coreProperties>
</file>