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8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8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70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8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4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99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9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55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13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5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2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9799-6E1D-4F5C-98C7-2028DAF87B24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6DDFA-384D-46BA-AC21-89EC14165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8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971651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Главнейшие отряды насекомых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/>
              <a:t/>
            </a:r>
            <a:br>
              <a:rPr lang="ru-RU" sz="6600" b="1" dirty="0"/>
            </a:br>
            <a:r>
              <a:rPr lang="ru-RU" sz="6600" b="1" dirty="0" smtClean="0"/>
              <a:t>отряд Прямокрылые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4608512" cy="79208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Фохтина</a:t>
            </a:r>
            <a:r>
              <a:rPr lang="ru-RU" dirty="0" smtClean="0"/>
              <a:t> А.А. – учитель биологии</a:t>
            </a:r>
          </a:p>
          <a:p>
            <a:r>
              <a:rPr lang="ru-RU" dirty="0" smtClean="0"/>
              <a:t>ГБОУ гимназия №1576 СПш213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07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600" dirty="0"/>
              <a:t>Азиатская перелётная саранча</a:t>
            </a:r>
          </a:p>
        </p:txBody>
      </p:sp>
      <p:pic>
        <p:nvPicPr>
          <p:cNvPr id="14343" name="Picture 7" descr="2457682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243263"/>
            <a:ext cx="5113337" cy="3408362"/>
          </a:xfrm>
          <a:prstGeom prst="rect">
            <a:avLst/>
          </a:prstGeom>
          <a:noFill/>
          <a:ln w="9525">
            <a:solidFill>
              <a:srgbClr val="669900"/>
            </a:solidFill>
            <a:miter lim="800000"/>
            <a:headEnd/>
            <a:tailEnd/>
          </a:ln>
        </p:spPr>
      </p:pic>
      <p:pic>
        <p:nvPicPr>
          <p:cNvPr id="14345" name="Picture 9" descr="image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052736"/>
            <a:ext cx="5054600" cy="3105150"/>
          </a:xfrm>
          <a:prstGeom prst="rect">
            <a:avLst/>
          </a:prstGeom>
          <a:noFill/>
          <a:ln w="9525">
            <a:solidFill>
              <a:srgbClr val="6699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751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dirty="0" smtClean="0"/>
              <a:t>Отряд Прямокрылые</a:t>
            </a:r>
            <a:endParaRPr lang="ru-RU" b="1" dirty="0"/>
          </a:p>
        </p:txBody>
      </p:sp>
      <p:pic>
        <p:nvPicPr>
          <p:cNvPr id="4" name="Picture 5" descr="Картинка 8 из 23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223169"/>
            <a:ext cx="5715000" cy="4876800"/>
          </a:xfrm>
          <a:prstGeom prst="rect">
            <a:avLst/>
          </a:prstGeom>
          <a:noFill/>
          <a:ln w="9525">
            <a:solidFill>
              <a:srgbClr val="6699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755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/>
              <a:t>Особенности: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b="1" dirty="0"/>
              <a:t>Насекомые с неполным превращением</a:t>
            </a:r>
            <a:endParaRPr lang="ru-RU" sz="3600" dirty="0" smtClean="0"/>
          </a:p>
          <a:p>
            <a:r>
              <a:rPr lang="ru-RU" sz="3600" dirty="0" smtClean="0"/>
              <a:t>Грызущий </a:t>
            </a:r>
            <a:r>
              <a:rPr lang="ru-RU" sz="3600" dirty="0" smtClean="0"/>
              <a:t>ротовой аппарат</a:t>
            </a:r>
          </a:p>
          <a:p>
            <a:r>
              <a:rPr lang="ru-RU" sz="3600" dirty="0" smtClean="0"/>
              <a:t>Усики нитевидные</a:t>
            </a:r>
          </a:p>
          <a:p>
            <a:r>
              <a:rPr lang="ru-RU" sz="3600" dirty="0" smtClean="0"/>
              <a:t>1ая пара крыльев узкая</a:t>
            </a:r>
          </a:p>
          <a:p>
            <a:r>
              <a:rPr lang="ru-RU" sz="3600" dirty="0" smtClean="0"/>
              <a:t>2ая пара крыльев веерообразная</a:t>
            </a:r>
          </a:p>
          <a:p>
            <a:r>
              <a:rPr lang="ru-RU" sz="3600" dirty="0" smtClean="0"/>
              <a:t>Задние ночи обычно прыгательные</a:t>
            </a:r>
          </a:p>
          <a:p>
            <a:r>
              <a:rPr lang="ru-RU" sz="3600" dirty="0" smtClean="0"/>
              <a:t>Возможность издавать звуки</a:t>
            </a:r>
          </a:p>
        </p:txBody>
      </p:sp>
    </p:spTree>
    <p:extLst>
      <p:ext uri="{BB962C8B-B14F-4D97-AF65-F5344CB8AC3E}">
        <p14:creationId xmlns:p14="http://schemas.microsoft.com/office/powerpoint/2010/main" val="294187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Кузнечик зелёный</a:t>
            </a:r>
          </a:p>
        </p:txBody>
      </p:sp>
      <p:pic>
        <p:nvPicPr>
          <p:cNvPr id="8201" name="Picture 9" descr="Кузнечик зеле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7225480" cy="5419110"/>
          </a:xfrm>
          <a:prstGeom prst="rect">
            <a:avLst/>
          </a:prstGeom>
          <a:noFill/>
          <a:ln w="9525">
            <a:solidFill>
              <a:srgbClr val="6699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097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Кузнечик певчий</a:t>
            </a:r>
          </a:p>
        </p:txBody>
      </p:sp>
      <p:pic>
        <p:nvPicPr>
          <p:cNvPr id="19461" name="Picture 5" descr="Кузнечик певч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7345362" cy="5508625"/>
          </a:xfrm>
          <a:prstGeom prst="rect">
            <a:avLst/>
          </a:prstGeom>
          <a:noFill/>
          <a:ln w="9525">
            <a:solidFill>
              <a:srgbClr val="6699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8468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600" dirty="0"/>
              <a:t>Кузнечик </a:t>
            </a:r>
            <a:r>
              <a:rPr lang="ru-RU" sz="3600" dirty="0" err="1"/>
              <a:t>противобородавочный</a:t>
            </a:r>
            <a:endParaRPr lang="ru-RU" sz="3600" dirty="0"/>
          </a:p>
        </p:txBody>
      </p:sp>
      <p:pic>
        <p:nvPicPr>
          <p:cNvPr id="20485" name="Picture 5" descr="Кузнечик противобородавоч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6840537" cy="5130800"/>
          </a:xfrm>
          <a:prstGeom prst="rect">
            <a:avLst/>
          </a:prstGeom>
          <a:noFill/>
          <a:ln w="9525">
            <a:solidFill>
              <a:srgbClr val="6699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033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Пластинокрыл обыкновенный</a:t>
            </a:r>
          </a:p>
        </p:txBody>
      </p:sp>
      <p:pic>
        <p:nvPicPr>
          <p:cNvPr id="18438" name="Picture 6" descr="Пластинокрыл обыкновенный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1340768"/>
            <a:ext cx="6842125" cy="5132388"/>
          </a:xfrm>
          <a:noFill/>
          <a:ln>
            <a:solidFill>
              <a:srgbClr val="669900"/>
            </a:solidFill>
          </a:ln>
        </p:spPr>
      </p:pic>
    </p:spTree>
    <p:extLst>
      <p:ext uri="{BB962C8B-B14F-4D97-AF65-F5344CB8AC3E}">
        <p14:creationId xmlns:p14="http://schemas.microsoft.com/office/powerpoint/2010/main" val="238087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Кобылка египетская</a:t>
            </a:r>
          </a:p>
        </p:txBody>
      </p:sp>
      <p:pic>
        <p:nvPicPr>
          <p:cNvPr id="11269" name="Picture 5" descr="5929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543550" cy="5337175"/>
          </a:xfrm>
          <a:prstGeom prst="rect">
            <a:avLst/>
          </a:prstGeom>
          <a:noFill/>
          <a:ln w="9525">
            <a:solidFill>
              <a:srgbClr val="6699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123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Сверчок</a:t>
            </a:r>
          </a:p>
        </p:txBody>
      </p:sp>
      <p:pic>
        <p:nvPicPr>
          <p:cNvPr id="12293" name="Picture 5" descr="сверч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553200" cy="5078412"/>
          </a:xfrm>
          <a:prstGeom prst="rect">
            <a:avLst/>
          </a:prstGeom>
          <a:noFill/>
          <a:ln w="9525">
            <a:solidFill>
              <a:srgbClr val="6699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8895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Главнейшие отряды насекомых  отряд Прямокрылые</vt:lpstr>
      <vt:lpstr>Отряд Прямокрылые</vt:lpstr>
      <vt:lpstr>Особенности:</vt:lpstr>
      <vt:lpstr>Кузнечик зелёный</vt:lpstr>
      <vt:lpstr>Кузнечик певчий</vt:lpstr>
      <vt:lpstr>Кузнечик противобородавочный</vt:lpstr>
      <vt:lpstr>Пластинокрыл обыкновенный</vt:lpstr>
      <vt:lpstr>Кобылка египетская</vt:lpstr>
      <vt:lpstr>Сверчок</vt:lpstr>
      <vt:lpstr>Азиатская перелётная саранча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Главнейшие отряды насекомых  отряд Прямокрылые</dc:title>
  <dc:creator>Анна</dc:creator>
  <cp:lastModifiedBy>Анна</cp:lastModifiedBy>
  <cp:revision>1</cp:revision>
  <dcterms:created xsi:type="dcterms:W3CDTF">2014-01-30T09:48:36Z</dcterms:created>
  <dcterms:modified xsi:type="dcterms:W3CDTF">2014-01-30T09:50:26Z</dcterms:modified>
</cp:coreProperties>
</file>