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902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4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739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416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34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05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47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53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09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1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89CFD-F512-446E-916E-53A7699B1319}" type="datetimeFigureOut">
              <a:rPr lang="ru-RU" smtClean="0"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0BE37-4940-4802-8CD0-67585CFF8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2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30517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Главнейшие отряды насекомых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 </a:t>
            </a:r>
            <a:r>
              <a:rPr lang="ru-RU" sz="6600" b="1" dirty="0" smtClean="0"/>
              <a:t>Отряд Чешуекрылые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4320480" cy="1080120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Фохтина</a:t>
            </a:r>
            <a:r>
              <a:rPr lang="ru-RU" dirty="0" smtClean="0"/>
              <a:t> А.А. – учитель биологии</a:t>
            </a:r>
          </a:p>
          <a:p>
            <a:r>
              <a:rPr lang="ru-RU" smtClean="0"/>
              <a:t>ГБОУ гимназия №1576 СПш213</a:t>
            </a:r>
          </a:p>
        </p:txBody>
      </p:sp>
    </p:spTree>
    <p:extLst>
      <p:ext uri="{BB962C8B-B14F-4D97-AF65-F5344CB8AC3E}">
        <p14:creationId xmlns:p14="http://schemas.microsoft.com/office/powerpoint/2010/main" val="2145936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44450"/>
            <a:ext cx="7953325" cy="681038"/>
          </a:xfrm>
        </p:spPr>
        <p:txBody>
          <a:bodyPr/>
          <a:lstStyle/>
          <a:p>
            <a:pPr algn="ctr"/>
            <a:r>
              <a:rPr lang="ru-RU" sz="3600" b="1" dirty="0"/>
              <a:t>Бабочка Атлас или Князь</a:t>
            </a:r>
            <a:r>
              <a:rPr lang="ru-RU" sz="3600" dirty="0"/>
              <a:t> </a:t>
            </a:r>
          </a:p>
        </p:txBody>
      </p:sp>
      <p:pic>
        <p:nvPicPr>
          <p:cNvPr id="13317" name="Picture 5" descr="buterfly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6696075" cy="4445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07950" y="692150"/>
            <a:ext cx="8352482" cy="14414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Самая крупная ночная бабочка, Павлиноглазка Атлас или Князь тьмы. Ее передние крылья изогнуты таким образом, что имитируют змеиную голову – это отпугивает врагов. </a:t>
            </a:r>
            <a:r>
              <a:rPr lang="ru-RU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846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44450"/>
            <a:ext cx="7477125" cy="681038"/>
          </a:xfrm>
        </p:spPr>
        <p:txBody>
          <a:bodyPr/>
          <a:lstStyle/>
          <a:p>
            <a:pPr algn="ctr"/>
            <a:r>
              <a:rPr lang="ru-RU" sz="3600" b="1"/>
              <a:t>Бабочка Птицекрыл</a:t>
            </a:r>
            <a:endParaRPr lang="ru-RU" sz="36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692150"/>
            <a:ext cx="8640514" cy="147002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800" dirty="0"/>
              <a:t>Самая крупная дневная бабочка, Птицекрыл, или Парусник королевы Александры. Размах крыльев самки этого насекомого достигает 32 см. К тому же, эта бабочка может считаться одной из самых редких в мире.  </a:t>
            </a:r>
          </a:p>
        </p:txBody>
      </p:sp>
      <p:pic>
        <p:nvPicPr>
          <p:cNvPr id="14341" name="Picture 5" descr="buterfly_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420888"/>
            <a:ext cx="6481092" cy="421278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50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881317" cy="538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Бабочка Урания</a:t>
            </a:r>
            <a:endParaRPr lang="ru-RU" sz="3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7956550" cy="1758950"/>
          </a:xfrm>
        </p:spPr>
        <p:txBody>
          <a:bodyPr>
            <a:normAutofit lnSpcReduction="10000"/>
          </a:bodyPr>
          <a:lstStyle/>
          <a:p>
            <a:r>
              <a:rPr lang="ru-RU" sz="2800" dirty="0"/>
              <a:t>Самая красивая бабочка на земле – Урания, которая водится на Мадагаскаре. Самой красивой ее признал международный научный конгресс.</a:t>
            </a:r>
            <a:r>
              <a:rPr lang="ru-RU" dirty="0"/>
              <a:t>  </a:t>
            </a:r>
          </a:p>
        </p:txBody>
      </p:sp>
      <p:pic>
        <p:nvPicPr>
          <p:cNvPr id="15366" name="Picture 6" descr="buterfly_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132856"/>
            <a:ext cx="5473700" cy="4424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091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953325" cy="538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Бабочка Мертвая голова</a:t>
            </a:r>
            <a:endParaRPr lang="ru-RU" sz="36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748464" cy="1657350"/>
          </a:xfrm>
        </p:spPr>
        <p:txBody>
          <a:bodyPr>
            <a:noAutofit/>
          </a:bodyPr>
          <a:lstStyle/>
          <a:p>
            <a:r>
              <a:rPr lang="ru-RU" dirty="0"/>
              <a:t>Самая тяжелая бабочка, и одна из самых крупных. Весит обычно около 9 граммов. </a:t>
            </a:r>
          </a:p>
        </p:txBody>
      </p:sp>
      <p:pic>
        <p:nvPicPr>
          <p:cNvPr id="16389" name="Picture 5" descr="buterfly_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80227"/>
            <a:ext cx="6408712" cy="417777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681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681037"/>
          </a:xfrm>
        </p:spPr>
        <p:txBody>
          <a:bodyPr/>
          <a:lstStyle/>
          <a:p>
            <a:pPr algn="ctr"/>
            <a:r>
              <a:rPr lang="ru-RU" sz="3600" b="1"/>
              <a:t>Бабочка Адмирал </a:t>
            </a:r>
            <a:r>
              <a:rPr lang="ru-RU" sz="3600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836613"/>
            <a:ext cx="8568506" cy="151288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Бабочка путешественница – Адмирал. Эти насекомые совершают перелет на огромные расстояния: из Ярославля они мигрируют на зиму в Африку, причем летят не стаями, а в одиночку.  </a:t>
            </a:r>
          </a:p>
        </p:txBody>
      </p:sp>
      <p:pic>
        <p:nvPicPr>
          <p:cNvPr id="18437" name="Picture 5" descr="buterfly_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571750"/>
            <a:ext cx="5715000" cy="42862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730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8025333" cy="538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Бабочка репейница</a:t>
            </a:r>
            <a:endParaRPr lang="ru-RU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4" y="836613"/>
            <a:ext cx="8713663" cy="1223962"/>
          </a:xfrm>
        </p:spPr>
        <p:txBody>
          <a:bodyPr>
            <a:noAutofit/>
          </a:bodyPr>
          <a:lstStyle/>
          <a:p>
            <a:r>
              <a:rPr lang="ru-RU" sz="2800" dirty="0"/>
              <a:t>Самая распространенная бабочка в мире – репейница. Встречается во всех частях света, кроме Южной Америки. </a:t>
            </a:r>
          </a:p>
        </p:txBody>
      </p:sp>
      <p:pic>
        <p:nvPicPr>
          <p:cNvPr id="20485" name="Picture 5" descr="buterfly_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340358"/>
            <a:ext cx="5257006" cy="451764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8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430213"/>
            <a:ext cx="7737301" cy="4778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Бабочка павлиний глаз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8676456" cy="1254125"/>
          </a:xfrm>
        </p:spPr>
        <p:txBody>
          <a:bodyPr>
            <a:noAutofit/>
          </a:bodyPr>
          <a:lstStyle/>
          <a:p>
            <a:r>
              <a:rPr lang="ru-RU" sz="2800" dirty="0"/>
              <a:t>Бабочка с самым лучшим обонянием – Ночной павлиний глаз. Самец способен ощутить запах </a:t>
            </a:r>
            <a:r>
              <a:rPr lang="ru-RU" sz="2800" dirty="0" err="1"/>
              <a:t>феромона</a:t>
            </a:r>
            <a:r>
              <a:rPr lang="ru-RU" sz="2800" dirty="0"/>
              <a:t> самки за 12 км!  </a:t>
            </a:r>
          </a:p>
        </p:txBody>
      </p:sp>
      <p:pic>
        <p:nvPicPr>
          <p:cNvPr id="21509" name="Picture 5" descr="buterfly_09"/>
          <p:cNvPicPr>
            <a:picLocks noChangeAspect="1" noChangeArrowheads="1"/>
          </p:cNvPicPr>
          <p:nvPr/>
        </p:nvPicPr>
        <p:blipFill>
          <a:blip r:embed="rId2" cstate="print"/>
          <a:srcRect l="15120" t="20169" r="19366" b="7592"/>
          <a:stretch>
            <a:fillRect/>
          </a:stretch>
        </p:blipFill>
        <p:spPr bwMode="auto">
          <a:xfrm>
            <a:off x="2051720" y="2204864"/>
            <a:ext cx="5400600" cy="446620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02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115888"/>
            <a:ext cx="7477125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/>
              <a:t>Бабочка </a:t>
            </a:r>
            <a:r>
              <a:rPr lang="ru-RU" sz="3600" b="1" dirty="0" err="1"/>
              <a:t>Zizula</a:t>
            </a:r>
            <a:r>
              <a:rPr lang="ru-RU" sz="3600" b="1" dirty="0"/>
              <a:t> </a:t>
            </a:r>
            <a:r>
              <a:rPr lang="ru-RU" sz="3600" b="1" dirty="0" err="1"/>
              <a:t>hylax</a:t>
            </a:r>
            <a:endParaRPr lang="ru-RU" sz="3600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7812088" cy="2376488"/>
          </a:xfrm>
        </p:spPr>
        <p:txBody>
          <a:bodyPr>
            <a:noAutofit/>
          </a:bodyPr>
          <a:lstStyle/>
          <a:p>
            <a:r>
              <a:rPr lang="ru-RU" sz="2800" dirty="0"/>
              <a:t>Самая маленькая бабочка – </a:t>
            </a:r>
            <a:r>
              <a:rPr lang="ru-RU" sz="2800" dirty="0" err="1"/>
              <a:t>Zizula</a:t>
            </a:r>
            <a:r>
              <a:rPr lang="ru-RU" sz="2800" dirty="0"/>
              <a:t> </a:t>
            </a:r>
            <a:r>
              <a:rPr lang="ru-RU" sz="2800" dirty="0" err="1"/>
              <a:t>hylax</a:t>
            </a:r>
            <a:r>
              <a:rPr lang="ru-RU" sz="2800" dirty="0"/>
              <a:t> (русского названия нет). Эта дневная бабочка обитает в Африке, на Мадагаскаре, Маврикии, в Аравии, тропическом поясе Азии и Австралии. Длина ее переднего крыла всего 6 миллиметров. </a:t>
            </a:r>
          </a:p>
        </p:txBody>
      </p:sp>
      <p:pic>
        <p:nvPicPr>
          <p:cNvPr id="22533" name="Picture 5" descr="buterfly_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914650"/>
            <a:ext cx="3700462" cy="39433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129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Отряд Чешуекрылые или Бабочки</a:t>
            </a:r>
            <a:endParaRPr lang="ru-RU" b="1" dirty="0"/>
          </a:p>
        </p:txBody>
      </p:sp>
      <p:pic>
        <p:nvPicPr>
          <p:cNvPr id="4" name="Picture 5" descr="buterfly_0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959868" cy="462016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954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b="1" i="1" dirty="0" smtClean="0"/>
              <a:t>Особенности: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Насекомые с полным превращением</a:t>
            </a:r>
          </a:p>
          <a:p>
            <a:r>
              <a:rPr lang="ru-RU" dirty="0" smtClean="0"/>
              <a:t>Чешуйчатый </a:t>
            </a:r>
            <a:r>
              <a:rPr lang="ru-RU" dirty="0" smtClean="0"/>
              <a:t>покров крыльев</a:t>
            </a:r>
          </a:p>
          <a:p>
            <a:r>
              <a:rPr lang="ru-RU" dirty="0" smtClean="0"/>
              <a:t>Чешуйки – сплюснутые видоизмененные волоски</a:t>
            </a:r>
          </a:p>
          <a:p>
            <a:r>
              <a:rPr lang="ru-RU" dirty="0" smtClean="0"/>
              <a:t>Сосущий ротовой аппарат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21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Строение крыла бабочки</a:t>
            </a:r>
          </a:p>
        </p:txBody>
      </p:sp>
      <p:pic>
        <p:nvPicPr>
          <p:cNvPr id="7173" name="Picture 5" descr="Картинка 1 из 4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484784"/>
            <a:ext cx="7488237" cy="48831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97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71184" cy="850106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/>
              <a:t>Бабочки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3200" b="1" dirty="0"/>
              <a:t>Дневные или</a:t>
            </a:r>
          </a:p>
          <a:p>
            <a:pPr algn="ctr">
              <a:buFontTx/>
              <a:buNone/>
            </a:pPr>
            <a:r>
              <a:rPr lang="ru-RU" sz="3200" b="1" dirty="0" err="1"/>
              <a:t>булавоусые</a:t>
            </a:r>
            <a:endParaRPr lang="ru-RU" sz="3200" b="1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ru-RU" sz="3200" b="1" dirty="0"/>
              <a:t>Ночные или</a:t>
            </a:r>
          </a:p>
          <a:p>
            <a:pPr algn="ctr">
              <a:buFontTx/>
              <a:buNone/>
            </a:pPr>
            <a:r>
              <a:rPr lang="ru-RU" sz="3200" b="1" dirty="0" err="1"/>
              <a:t>перистоусые</a:t>
            </a:r>
            <a:endParaRPr lang="ru-RU" sz="3200" b="1" dirty="0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2195513" y="1125538"/>
            <a:ext cx="1728787" cy="5032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4788024" y="1124744"/>
            <a:ext cx="1584325" cy="5032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2299" name="Picture 11" descr="bfly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996952"/>
            <a:ext cx="3987800" cy="33845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12301" name="Picture 13" descr="319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2996952"/>
            <a:ext cx="3744912" cy="33448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061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881317" cy="6096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/>
              <a:t>Тутовый шелкопряд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7710488" cy="187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 Бабочки среднего размера, во взрослом состоянии они не питаются и хоботка у них нет. Взрослые - толстые, волосистые, с белыми крыльями, до 6 см в размахе, у самок усики гребенчатые, у самцов - перистые.  </a:t>
            </a:r>
          </a:p>
        </p:txBody>
      </p:sp>
      <p:pic>
        <p:nvPicPr>
          <p:cNvPr id="30724" name="Picture 4" descr="b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570288"/>
            <a:ext cx="4608512" cy="30575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0725" name="Picture 5" descr="elev04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708275"/>
            <a:ext cx="4241800" cy="34575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612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84663" y="188913"/>
            <a:ext cx="4391793" cy="633571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800" dirty="0"/>
              <a:t>Тутовый шелкопряд настолько давно стал домашним животным, что бабочки почти разучились летать. Живет бабочка 12 дней, ничего в это время не ест - за нее достаточно поела гусеница. Самцы ищут самок, спариваются, затем самка откладывает 400-800 яиц («грена»). </a:t>
            </a:r>
          </a:p>
        </p:txBody>
      </p:sp>
      <p:pic>
        <p:nvPicPr>
          <p:cNvPr id="31747" name="Picture 3" descr="218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763" y="333375"/>
            <a:ext cx="4194175" cy="6289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97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7386638" cy="1254125"/>
          </a:xfrm>
        </p:spPr>
        <p:txBody>
          <a:bodyPr>
            <a:noAutofit/>
          </a:bodyPr>
          <a:lstStyle/>
          <a:p>
            <a:r>
              <a:rPr lang="ru-RU" sz="2400" dirty="0"/>
              <a:t>Гусеницы голые с мягким рогом на 8 сегменте брюшка. </a:t>
            </a:r>
          </a:p>
          <a:p>
            <a:r>
              <a:rPr lang="ru-RU" sz="2400" dirty="0"/>
              <a:t>Гусеницы шелкопряда завивают коконы, оболочки которых состоят из непрерывной шёлковой нити длиной 300—900 м. </a:t>
            </a:r>
          </a:p>
        </p:txBody>
      </p:sp>
      <p:pic>
        <p:nvPicPr>
          <p:cNvPr id="32771" name="Picture 3" descr="K-p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2276475"/>
            <a:ext cx="4176713" cy="2554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2772" name="Picture 4" descr="L1Bombyx_mor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2997200"/>
            <a:ext cx="4876800" cy="36576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422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418741a-f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60350"/>
            <a:ext cx="6191250" cy="640873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3795" name="Picture 3" descr="Как производят шелк (13 фото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3429000"/>
            <a:ext cx="4286250" cy="33432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pic>
        <p:nvPicPr>
          <p:cNvPr id="33796" name="Picture 4" descr="Как производят шелк (13 фото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188913"/>
            <a:ext cx="4286250" cy="30956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01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349</Words>
  <Application>Microsoft Office PowerPoint</Application>
  <PresentationFormat>Экран (4:3)</PresentationFormat>
  <Paragraphs>36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Главнейшие отряды насекомых   Отряд Чешуекрылые</vt:lpstr>
      <vt:lpstr>Отряд Чешуекрылые или Бабочки</vt:lpstr>
      <vt:lpstr>Особенности:</vt:lpstr>
      <vt:lpstr>Строение крыла бабочки</vt:lpstr>
      <vt:lpstr>Бабочки</vt:lpstr>
      <vt:lpstr>Тутовый шелкопряд</vt:lpstr>
      <vt:lpstr>Презентация PowerPoint</vt:lpstr>
      <vt:lpstr>Презентация PowerPoint</vt:lpstr>
      <vt:lpstr>Презентация PowerPoint</vt:lpstr>
      <vt:lpstr>Бабочка Атлас или Князь </vt:lpstr>
      <vt:lpstr>Бабочка Птицекрыл</vt:lpstr>
      <vt:lpstr>Бабочка Урания</vt:lpstr>
      <vt:lpstr>Бабочка Мертвая голова</vt:lpstr>
      <vt:lpstr>Бабочка Адмирал  </vt:lpstr>
      <vt:lpstr>Бабочка репейница</vt:lpstr>
      <vt:lpstr>Бабочка павлиний глаз </vt:lpstr>
      <vt:lpstr>Бабочка Zizula hylax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Главнейшие отряды насекомых   Отряд Чешуекрылые</dc:title>
  <dc:creator>Анна</dc:creator>
  <cp:lastModifiedBy>Анна</cp:lastModifiedBy>
  <cp:revision>1</cp:revision>
  <dcterms:created xsi:type="dcterms:W3CDTF">2014-01-29T05:12:14Z</dcterms:created>
  <dcterms:modified xsi:type="dcterms:W3CDTF">2014-01-29T05:13:51Z</dcterms:modified>
</cp:coreProperties>
</file>