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3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a:effectLst>
            <a:softEdge rad="635000"/>
          </a:effectLst>
        </p:spPr>
        <p:txBody>
          <a:bodyPr>
            <a:normAutofit/>
          </a:bodyPr>
          <a:lstStyle/>
          <a:p>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err="1">
                <a:solidFill>
                  <a:srgbClr val="000000"/>
                </a:solidFill>
                <a:latin typeface="Times New Roman"/>
                <a:ea typeface="Times New Roman"/>
              </a:rPr>
              <a:t>Мизонова</a:t>
            </a:r>
            <a:r>
              <a:rPr lang="ru-RU" sz="2400" i="1" dirty="0">
                <a:solidFill>
                  <a:srgbClr val="000000"/>
                </a:solidFill>
                <a:latin typeface="Times New Roman"/>
                <a:ea typeface="Times New Roman"/>
              </a:rPr>
              <a:t> Ольга Владимировна</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ГБОУ ООШ № 39</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 город Сызрань</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 Самарская </a:t>
            </a:r>
            <a:r>
              <a:rPr lang="ru-RU" sz="2400" i="1" dirty="0" smtClean="0">
                <a:solidFill>
                  <a:srgbClr val="000000"/>
                </a:solidFill>
                <a:latin typeface="Times New Roman"/>
                <a:ea typeface="Times New Roman"/>
              </a:rPr>
              <a:t>область</a:t>
            </a: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endParaRPr lang="ru-RU" sz="2400"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spTree>
    <p:custDataLst>
      <p:tags r:id="rId1"/>
    </p:custDataLst>
    <p:extLst>
      <p:ext uri="{BB962C8B-B14F-4D97-AF65-F5344CB8AC3E}">
        <p14:creationId xmlns:p14="http://schemas.microsoft.com/office/powerpoint/2010/main" val="1166857077"/>
      </p:ext>
    </p:extLst>
  </p:cSld>
  <p:clrMapOvr>
    <a:masterClrMapping/>
  </p:clrMapOvr>
  <mc:AlternateContent xmlns:mc="http://schemas.openxmlformats.org/markup-compatibility/2006" xmlns:p14="http://schemas.microsoft.com/office/powerpoint/2010/main">
    <mc:Choice Requires="p14">
      <p:transition spd="slow" p14:dur="2000" advTm="4169"/>
    </mc:Choice>
    <mc:Fallback xmlns="">
      <p:transition spd="slow" advTm="4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861048"/>
          </a:xfrm>
          <a:solidFill>
            <a:srgbClr val="FFFF00"/>
          </a:solidFill>
          <a:effectLst>
            <a:softEdge rad="635000"/>
          </a:effectLst>
        </p:spPr>
        <p:txBody>
          <a:bodyPr>
            <a:normAutofit/>
          </a:bodyPr>
          <a:lstStyle/>
          <a:p>
            <a:r>
              <a:rPr lang="ru-RU" sz="1800" b="1" i="1" dirty="0">
                <a:solidFill>
                  <a:prstClr val="black"/>
                </a:solidFill>
              </a:rPr>
              <a:t>1.Какими качествами должен обладать пожарный? Почему?</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2.Почему работа пожарного может быть опасной?</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3.Как пожарные тушат огонь?</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4.По какому телефону нужно звонить при пожаре?</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5.Кто принимает заявки по телефону?</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6. Почему по телефону 01 нельзя делать ложные ( шутливые) звонки?</a:t>
            </a:r>
            <a:br>
              <a:rPr lang="ru-RU" sz="1800" b="1" i="1" dirty="0">
                <a:solidFill>
                  <a:prstClr val="black"/>
                </a:solidFill>
              </a:rPr>
            </a:br>
            <a:endParaRPr lang="ru-RU" sz="18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17391" y="3645024"/>
            <a:ext cx="4786857" cy="319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81934728"/>
      </p:ext>
    </p:extLst>
  </p:cSld>
  <p:clrMapOvr>
    <a:masterClrMapping/>
  </p:clrMapOvr>
  <mc:AlternateContent xmlns:mc="http://schemas.openxmlformats.org/markup-compatibility/2006" xmlns:p14="http://schemas.microsoft.com/office/powerpoint/2010/main">
    <mc:Choice Requires="p14">
      <p:transition spd="slow" p14:dur="2000" advTm="28206"/>
    </mc:Choice>
    <mc:Fallback xmlns="">
      <p:transition spd="slow" advTm="28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2204864"/>
          </a:xfrm>
          <a:solidFill>
            <a:srgbClr val="FFFF00"/>
          </a:solidFill>
          <a:effectLst>
            <a:softEdge rad="635000"/>
          </a:effectLst>
        </p:spPr>
        <p:txBody>
          <a:bodyPr>
            <a:normAutofit/>
          </a:bodyPr>
          <a:lstStyle/>
          <a:p>
            <a:r>
              <a:rPr lang="ru-RU" sz="3200" b="1" i="1" dirty="0">
                <a:solidFill>
                  <a:prstClr val="black"/>
                </a:solidFill>
              </a:rPr>
              <a:t>Пожарная машина.</a:t>
            </a:r>
            <a:endParaRPr lang="ru-RU" sz="32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 truck.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95536" y="918397"/>
            <a:ext cx="8703452" cy="5390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90595532"/>
      </p:ext>
    </p:extLst>
  </p:cSld>
  <p:clrMapOvr>
    <a:masterClrMapping/>
  </p:clrMapOvr>
  <mc:AlternateContent xmlns:mc="http://schemas.openxmlformats.org/markup-compatibility/2006" xmlns:p14="http://schemas.microsoft.com/office/powerpoint/2010/main">
    <mc:Choice Requires="p14">
      <p:transition spd="slow" p14:dur="2000" advTm="7340"/>
    </mc:Choice>
    <mc:Fallback xmlns="">
      <p:transition spd="slow" advTm="73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852936"/>
          </a:xfrm>
          <a:solidFill>
            <a:srgbClr val="FFFF00"/>
          </a:solidFill>
          <a:effectLst>
            <a:softEdge rad="635000"/>
          </a:effectLst>
        </p:spPr>
        <p:txBody>
          <a:bodyPr>
            <a:normAutofit/>
          </a:bodyPr>
          <a:lstStyle/>
          <a:p>
            <a:r>
              <a:rPr lang="ru-RU" sz="2000" b="1" i="1" dirty="0">
                <a:solidFill>
                  <a:prstClr val="black"/>
                </a:solidFill>
              </a:rPr>
              <a:t>У пожарных есть специальные машины, они снабжены цистерной с водой, баком со спец. пеной, длинными шлангами – рукавами, складной лестницей и сиреной. Когда они мчатся по улице , то все другие машины уступают им дорогу, заслышав громкий звук сирены.</a:t>
            </a:r>
            <a:br>
              <a:rPr lang="ru-RU" sz="2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24.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03648" y="2466109"/>
            <a:ext cx="6586282" cy="43908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6816660"/>
      </p:ext>
    </p:extLst>
  </p:cSld>
  <p:clrMapOvr>
    <a:masterClrMapping/>
  </p:clrMapOvr>
  <mc:AlternateContent xmlns:mc="http://schemas.openxmlformats.org/markup-compatibility/2006" xmlns:p14="http://schemas.microsoft.com/office/powerpoint/2010/main">
    <mc:Choice Requires="p14">
      <p:transition spd="slow" p14:dur="2000" advTm="11993"/>
    </mc:Choice>
    <mc:Fallback xmlns="">
      <p:transition spd="slow" advTm="119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492896"/>
          </a:xfrm>
          <a:solidFill>
            <a:srgbClr val="FFFF00"/>
          </a:solidFill>
          <a:effectLst>
            <a:softEdge rad="635000"/>
          </a:effectLst>
        </p:spPr>
        <p:txBody>
          <a:bodyPr>
            <a:normAutofit/>
          </a:bodyPr>
          <a:lstStyle/>
          <a:p>
            <a:r>
              <a:rPr lang="ru-RU" sz="2000" b="1" i="1" dirty="0">
                <a:solidFill>
                  <a:prstClr val="black"/>
                </a:solidFill>
              </a:rPr>
              <a:t>Когда машина вместе с бригадой пожарных приезжает на место, они оценивают сложность пожара и при необходимости вызывают еще несколько машин , приступают к тушению.</a:t>
            </a:r>
            <a:br>
              <a:rPr lang="ru-RU" sz="2000" b="1" i="1" dirty="0">
                <a:solidFill>
                  <a:prstClr val="black"/>
                </a:solidFill>
              </a:rPr>
            </a:br>
            <a:r>
              <a:rPr lang="ru-RU" sz="2000" b="1" i="1" dirty="0">
                <a:solidFill>
                  <a:prstClr val="black"/>
                </a:solidFill>
              </a:rPr>
              <a:t>    Иногда к делу подключаются и пожарные вертолёты, они помогают спасать людей из горящих многоэтажных домов. </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37.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7544" y="2212747"/>
            <a:ext cx="8352928" cy="46452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8589533"/>
      </p:ext>
    </p:extLst>
  </p:cSld>
  <p:clrMapOvr>
    <a:masterClrMapping/>
  </p:clrMapOvr>
  <mc:AlternateContent xmlns:mc="http://schemas.openxmlformats.org/markup-compatibility/2006" xmlns:p14="http://schemas.microsoft.com/office/powerpoint/2010/main">
    <mc:Choice Requires="p14">
      <p:transition spd="slow" p14:dur="2000" advTm="13849"/>
    </mc:Choice>
    <mc:Fallback xmlns="">
      <p:transition spd="slow" advTm="138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11960" cy="6858000"/>
          </a:xfrm>
          <a:solidFill>
            <a:srgbClr val="FFFF00"/>
          </a:solidFill>
          <a:effectLst>
            <a:softEdge rad="635000"/>
          </a:effectLst>
        </p:spPr>
        <p:txBody>
          <a:bodyPr>
            <a:normAutofit/>
          </a:bodyPr>
          <a:lstStyle/>
          <a:p>
            <a:r>
              <a:rPr lang="ru-RU" sz="1800" b="1" i="1" dirty="0">
                <a:solidFill>
                  <a:prstClr val="black"/>
                </a:solidFill>
              </a:rPr>
              <a:t>Дыма без огня не бывает.</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Слёзы пожара не тушат.</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Один на пожаре не воин.</a:t>
            </a:r>
            <a:r>
              <a:rPr lang="ru-RU" sz="4000" b="1" i="1" dirty="0">
                <a:solidFill>
                  <a:prstClr val="black"/>
                </a:solidFill>
              </a:rPr>
              <a:t/>
            </a:r>
            <a:br>
              <a:rPr lang="ru-RU" sz="4000" b="1" i="1" dirty="0">
                <a:solidFill>
                  <a:prstClr val="black"/>
                </a:solidFill>
              </a:rPr>
            </a:br>
            <a:r>
              <a:rPr lang="ru-RU" sz="1800" b="1" i="1" dirty="0">
                <a:solidFill>
                  <a:prstClr val="black"/>
                </a:solidFill>
              </a:rPr>
              <a:t>И малая искра сжигает города.</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Не шути с огнём , обожжёшься.</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С огнём воюют , а без огня горюют.</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Спичка невеличка. Огонь великан.</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В руках спичка была , да изба сплыла.</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Водой пожар тушат, а умом предотвратят.</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Утром, вечером и днём осторожен будь с огнём.</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Пламя – это благо и жизнь , если не забыть потушить вовремя.</a:t>
            </a:r>
            <a:r>
              <a:rPr lang="ru-RU" sz="4000" b="1" i="1" dirty="0">
                <a:solidFill>
                  <a:prstClr val="black"/>
                </a:solidFill>
              </a:rPr>
              <a:t/>
            </a:r>
            <a:br>
              <a:rPr lang="ru-RU" sz="4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Picture 2" descr="C:\Users\миша\Downloads\66469762.jpg"/>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871106" y="30967"/>
            <a:ext cx="4272894" cy="69207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2422286"/>
      </p:ext>
    </p:extLst>
  </p:cSld>
  <p:clrMapOvr>
    <a:masterClrMapping/>
  </p:clrMapOvr>
  <mc:AlternateContent xmlns:mc="http://schemas.openxmlformats.org/markup-compatibility/2006" xmlns:p14="http://schemas.microsoft.com/office/powerpoint/2010/main">
    <mc:Choice Requires="p14">
      <p:transition spd="slow" p14:dur="2000" advTm="17544"/>
    </mc:Choice>
    <mc:Fallback xmlns="">
      <p:transition spd="slow" advTm="175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644008" cy="6858000"/>
          </a:xfrm>
          <a:solidFill>
            <a:srgbClr val="FFFF00"/>
          </a:solidFill>
          <a:effectLst>
            <a:softEdge rad="635000"/>
          </a:effectLst>
        </p:spPr>
        <p:txBody>
          <a:bodyPr>
            <a:normAutofit/>
          </a:bodyPr>
          <a:lstStyle/>
          <a:p>
            <a:r>
              <a:rPr lang="ru-RU" sz="1800" b="1" i="1" dirty="0">
                <a:solidFill>
                  <a:prstClr val="black"/>
                </a:solidFill>
              </a:rPr>
              <a:t>Я мчусь с сиреной на пожар</a:t>
            </a:r>
            <a:br>
              <a:rPr lang="ru-RU" sz="1800" b="1" i="1" dirty="0">
                <a:solidFill>
                  <a:prstClr val="black"/>
                </a:solidFill>
              </a:rPr>
            </a:br>
            <a:r>
              <a:rPr lang="ru-RU" sz="1800" b="1" i="1" dirty="0">
                <a:solidFill>
                  <a:prstClr val="black"/>
                </a:solidFill>
              </a:rPr>
              <a:t>Везу я воду с пеной.</a:t>
            </a:r>
            <a:br>
              <a:rPr lang="ru-RU" sz="1800" b="1" i="1" dirty="0">
                <a:solidFill>
                  <a:prstClr val="black"/>
                </a:solidFill>
              </a:rPr>
            </a:br>
            <a:r>
              <a:rPr lang="ru-RU" sz="1800" b="1" i="1" dirty="0">
                <a:solidFill>
                  <a:prstClr val="black"/>
                </a:solidFill>
              </a:rPr>
              <a:t>Потушим вмиг огонь и жар</a:t>
            </a:r>
            <a:br>
              <a:rPr lang="ru-RU" sz="1800" b="1" i="1" dirty="0">
                <a:solidFill>
                  <a:prstClr val="black"/>
                </a:solidFill>
              </a:rPr>
            </a:br>
            <a:r>
              <a:rPr lang="ru-RU" sz="1800" b="1" i="1" dirty="0">
                <a:solidFill>
                  <a:prstClr val="black"/>
                </a:solidFill>
              </a:rPr>
              <a:t>Мы быстры, словно стрелы….</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2.Что за тесный, тесный дом?</a:t>
            </a:r>
            <a:br>
              <a:rPr lang="ru-RU" sz="1800" b="1" i="1" dirty="0">
                <a:solidFill>
                  <a:prstClr val="black"/>
                </a:solidFill>
              </a:rPr>
            </a:br>
            <a:r>
              <a:rPr lang="ru-RU" sz="1800" b="1" i="1" dirty="0">
                <a:solidFill>
                  <a:prstClr val="black"/>
                </a:solidFill>
              </a:rPr>
              <a:t>Сто сестричек жмутся в нём.</a:t>
            </a:r>
            <a:br>
              <a:rPr lang="ru-RU" sz="1800" b="1" i="1" dirty="0">
                <a:solidFill>
                  <a:prstClr val="black"/>
                </a:solidFill>
              </a:rPr>
            </a:br>
            <a:r>
              <a:rPr lang="ru-RU" sz="1800" b="1" i="1" dirty="0">
                <a:solidFill>
                  <a:prstClr val="black"/>
                </a:solidFill>
              </a:rPr>
              <a:t>И любая из сестричек</a:t>
            </a:r>
            <a:r>
              <a:rPr lang="ru-RU" sz="4000" b="1" i="1" dirty="0">
                <a:solidFill>
                  <a:prstClr val="black"/>
                </a:solidFill>
              </a:rPr>
              <a:t/>
            </a:r>
            <a:br>
              <a:rPr lang="ru-RU" sz="4000" b="1" i="1" dirty="0">
                <a:solidFill>
                  <a:prstClr val="black"/>
                </a:solidFill>
              </a:rPr>
            </a:br>
            <a:r>
              <a:rPr lang="ru-RU" sz="1800" b="1" i="1" dirty="0">
                <a:solidFill>
                  <a:prstClr val="black"/>
                </a:solidFill>
              </a:rPr>
              <a:t>Может вспыхнуть как костёр…..</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3.Висит – молчит , а перевернёшь, шипит, и пена летит…..</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4.Летала мошка- сосновая ножка, на стог сена села- всё сено съела….</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5.Всё ест , не наестся , а пьёт—умирает….</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6.С языком , а не лает, без зубов , а кусается….</a:t>
            </a:r>
            <a:r>
              <a:rPr lang="ru-RU" sz="4000" b="1" i="1" dirty="0">
                <a:solidFill>
                  <a:prstClr val="black"/>
                </a:solidFill>
              </a:rPr>
              <a:t/>
            </a:r>
            <a:br>
              <a:rPr lang="ru-RU" sz="4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78208449.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499992" y="1"/>
            <a:ext cx="475734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4248472"/>
      </p:ext>
    </p:extLst>
  </p:cSld>
  <p:clrMapOvr>
    <a:masterClrMapping/>
  </p:clrMapOvr>
  <mc:AlternateContent xmlns:mc="http://schemas.openxmlformats.org/markup-compatibility/2006" xmlns:p14="http://schemas.microsoft.com/office/powerpoint/2010/main">
    <mc:Choice Requires="p14">
      <p:transition spd="slow" p14:dur="2000" advTm="25815"/>
    </mc:Choice>
    <mc:Fallback xmlns="">
      <p:transition spd="slow" advTm="25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3968" cy="6858000"/>
          </a:xfrm>
          <a:solidFill>
            <a:srgbClr val="FFFF00"/>
          </a:solidFill>
          <a:effectLst>
            <a:softEdge rad="635000"/>
          </a:effectLst>
        </p:spPr>
        <p:txBody>
          <a:bodyPr>
            <a:normAutofit fontScale="90000"/>
          </a:bodyPr>
          <a:lstStyle/>
          <a:p>
            <a:r>
              <a:rPr lang="ru-RU" sz="2000" b="1" i="1" dirty="0">
                <a:solidFill>
                  <a:prstClr val="black"/>
                </a:solidFill>
              </a:rPr>
              <a:t>ЧТО ДЕЛАТЬ В СЛУЧАЕ ПОЖАРА?</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Если пожар случится в твоей квартире – немедленно убегай подальше: на улицу или к соседям.</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Помни, если нет возможности выйти через дверь, спасайся на балконе или возле открытого окна.</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Ни в коем случае не прячься от пожара под кроватью или в шкафу - пожарным будет трудно тебя найти.</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Тушить огонь дело взрослых, но вызывать пожарных ты можешь сам.</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Если на тебе вспыхнула одежда – остановись и падай на землю и катайся, пока не собьешь пламя.</a:t>
            </a:r>
            <a:endParaRPr lang="ru-RU"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016" y="0"/>
            <a:ext cx="448249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39543360"/>
      </p:ext>
    </p:extLst>
  </p:cSld>
  <p:clrMapOvr>
    <a:masterClrMapping/>
  </p:clrMapOvr>
  <mc:AlternateContent xmlns:mc="http://schemas.openxmlformats.org/markup-compatibility/2006" xmlns:p14="http://schemas.microsoft.com/office/powerpoint/2010/main">
    <mc:Choice Requires="p14">
      <p:transition spd="slow" p14:dur="2000" advTm="9695"/>
    </mc:Choice>
    <mc:Fallback xmlns="">
      <p:transition spd="slow" advTm="96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188640"/>
            <a:ext cx="3779912" cy="2808312"/>
          </a:xfrm>
          <a:solidFill>
            <a:srgbClr val="FFFF00"/>
          </a:solidFill>
          <a:effectLst>
            <a:softEdge rad="635000"/>
          </a:effectLst>
        </p:spPr>
        <p:txBody>
          <a:bodyPr>
            <a:normAutofit/>
          </a:bodyPr>
          <a:lstStyle/>
          <a:p>
            <a:r>
              <a:rPr lang="ru-RU" sz="2000" dirty="0">
                <a:solidFill>
                  <a:prstClr val="black"/>
                </a:solidFill>
              </a:rPr>
              <a:t>Выставка рисунков</a:t>
            </a:r>
            <a:br>
              <a:rPr lang="ru-RU" sz="2000" dirty="0">
                <a:solidFill>
                  <a:prstClr val="black"/>
                </a:solidFill>
              </a:rPr>
            </a:br>
            <a:r>
              <a:rPr lang="ru-RU" sz="2000" dirty="0">
                <a:solidFill>
                  <a:prstClr val="black"/>
                </a:solidFill>
              </a:rPr>
              <a:t>« ПОЖАРНАЯ</a:t>
            </a:r>
            <a:br>
              <a:rPr lang="ru-RU" sz="2000" dirty="0">
                <a:solidFill>
                  <a:prstClr val="black"/>
                </a:solidFill>
              </a:rPr>
            </a:br>
            <a:r>
              <a:rPr lang="ru-RU" sz="2000" dirty="0">
                <a:solidFill>
                  <a:prstClr val="black"/>
                </a:solidFill>
              </a:rPr>
              <a:t>АЗБУКА»</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esktop\Новая папка\SAM_04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148064" cy="6864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90245" y="3401616"/>
            <a:ext cx="3853755"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10804768"/>
      </p:ext>
    </p:extLst>
  </p:cSld>
  <p:clrMapOvr>
    <a:masterClrMapping/>
  </p:clrMapOvr>
  <mc:AlternateContent xmlns:mc="http://schemas.openxmlformats.org/markup-compatibility/2006" xmlns:p14="http://schemas.microsoft.com/office/powerpoint/2010/main">
    <mc:Choice Requires="p14">
      <p:transition spd="slow" p14:dur="2000" advTm="10758"/>
    </mc:Choice>
    <mc:Fallback xmlns="">
      <p:transition spd="slow" advTm="10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060848"/>
          </a:xfrm>
          <a:solidFill>
            <a:srgbClr val="FF0000"/>
          </a:solidFill>
          <a:effectLst>
            <a:softEdge rad="635000"/>
          </a:effectLst>
        </p:spPr>
        <p:txBody>
          <a:bodyPr>
            <a:normAutofit/>
          </a:bodyPr>
          <a:lstStyle/>
          <a:p>
            <a:r>
              <a:rPr lang="ru-RU" dirty="0">
                <a:solidFill>
                  <a:prstClr val="black"/>
                </a:solidFill>
              </a:rPr>
              <a:t>Давайте пожелаем пожарным спокойной рабочей смены!!!</a:t>
            </a:r>
            <a:endParaRPr lang="ru-RU" sz="2000" dirty="0"/>
          </a:p>
        </p:txBody>
      </p:sp>
      <p:pic>
        <p:nvPicPr>
          <p:cNvPr id="4" name="Picture 2" descr="C:\Users\миша\Downloads\Fireline_20.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044" y="1844824"/>
            <a:ext cx="9150044" cy="501317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8641080" y="6080444"/>
            <a:ext cx="45719" cy="45719"/>
          </a:xfrm>
        </p:spPr>
        <p:txBody>
          <a:bodyPr>
            <a:normAutofit fontScale="25000" lnSpcReduction="20000"/>
          </a:bodyPr>
          <a:lstStyle/>
          <a:p>
            <a:endParaRPr lang="ru-RU" sz="800" dirty="0"/>
          </a:p>
        </p:txBody>
      </p:sp>
    </p:spTree>
    <p:custDataLst>
      <p:tags r:id="rId1"/>
    </p:custDataLst>
    <p:extLst>
      <p:ext uri="{BB962C8B-B14F-4D97-AF65-F5344CB8AC3E}">
        <p14:creationId xmlns:p14="http://schemas.microsoft.com/office/powerpoint/2010/main" val="1313608741"/>
      </p:ext>
    </p:extLst>
  </p:cSld>
  <p:clrMapOvr>
    <a:masterClrMapping/>
  </p:clrMapOvr>
  <mc:AlternateContent xmlns:mc="http://schemas.openxmlformats.org/markup-compatibility/2006" xmlns:p14="http://schemas.microsoft.com/office/powerpoint/2010/main">
    <mc:Choice Requires="p14">
      <p:transition spd="slow" p14:dur="2000" advTm="121024"/>
    </mc:Choice>
    <mc:Fallback xmlns="">
      <p:transition spd="slow" advTm="1210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mod="1">
    <p:ext uri="{E180D4A7-C9FB-4DFB-919C-405C955672EB}">
      <p14:showEvtLst xmlns:p14="http://schemas.microsoft.com/office/powerpoint/2010/main">
        <p14:playEvt time="6474" objId="5"/>
        <p14:stopEvt time="121024" objId="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24944"/>
          </a:xfrm>
          <a:solidFill>
            <a:srgbClr val="FFFF00"/>
          </a:solidFill>
          <a:effectLst>
            <a:softEdge rad="635000"/>
          </a:effectLst>
        </p:spPr>
        <p:txBody>
          <a:bodyPr>
            <a:normAutofit/>
          </a:bodyPr>
          <a:lstStyle/>
          <a:p>
            <a:r>
              <a:rPr lang="ru-RU" sz="2000" b="1" i="1" dirty="0">
                <a:solidFill>
                  <a:prstClr val="black"/>
                </a:solidFill>
              </a:rPr>
              <a:t>Первое упоминание о противопожарных мероприятиях, проводимых на Руси, можно найти в сборнике законов, известном под названием « Русской правды», изданном В 11 ВЕКЕ при великом князе Ярославе Мудром. В апреле 1649 года царь Алексей Михайлович издал « Наказ о градском благочинии», который и заложил основы профессиональной пожарной охраны в Москве.</a:t>
            </a:r>
            <a:endParaRPr lang="ru-RU" sz="24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061" y="2996952"/>
            <a:ext cx="5472608" cy="36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061" y="2880454"/>
            <a:ext cx="5472608" cy="3717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42780" y="3178013"/>
            <a:ext cx="2701220" cy="250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9411" y="2523259"/>
            <a:ext cx="5447257" cy="408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95623706"/>
      </p:ext>
    </p:extLst>
  </p:cSld>
  <p:clrMapOvr>
    <a:masterClrMapping/>
  </p:clrMapOvr>
  <mc:AlternateContent xmlns:mc="http://schemas.openxmlformats.org/markup-compatibility/2006" xmlns:p14="http://schemas.microsoft.com/office/powerpoint/2010/main">
    <mc:Choice Requires="p14">
      <p:transition spd="slow" p14:dur="2000" advTm="25591"/>
    </mc:Choice>
    <mc:Fallback xmlns="">
      <p:transition spd="slow" advTm="25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a:solidFill>
            <a:srgbClr val="FFFF00"/>
          </a:solidFill>
          <a:effectLst>
            <a:softEdge rad="635000"/>
          </a:effectLst>
        </p:spPr>
        <p:txBody>
          <a:bodyPr>
            <a:normAutofit/>
          </a:bodyPr>
          <a:lstStyle/>
          <a:p>
            <a:r>
              <a:rPr lang="ru-RU" sz="1800" b="1" i="1" dirty="0">
                <a:solidFill>
                  <a:prstClr val="black"/>
                </a:solidFill>
              </a:rPr>
              <a:t>Все знают, что пожар легче предупредить, чем потушить. Пожарные занимаются не только тушением пожара , но ещё их предупреждением. Без разрешения пожарных , без их тщательного осмотра не строится ни один дом. Пожарные участвуют в осмотре магазинов, школ, садов, заводов , кафе  перед их открытием. парикмахерских, детских </a:t>
            </a:r>
            <a:br>
              <a:rPr lang="ru-RU" sz="18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pe_33.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139287" y="2348880"/>
            <a:ext cx="6673073" cy="45091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73361635"/>
      </p:ext>
    </p:extLst>
  </p:cSld>
  <p:clrMapOvr>
    <a:masterClrMapping/>
  </p:clrMapOvr>
  <mc:AlternateContent xmlns:mc="http://schemas.openxmlformats.org/markup-compatibility/2006" xmlns:p14="http://schemas.microsoft.com/office/powerpoint/2010/main">
    <mc:Choice Requires="p14">
      <p:transition spd="slow" p14:dur="2000" advTm="15087"/>
    </mc:Choice>
    <mc:Fallback xmlns="">
      <p:transition spd="slow" advTm="15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96952"/>
          </a:xfrm>
          <a:solidFill>
            <a:srgbClr val="FFFF00"/>
          </a:solidFill>
          <a:effectLst>
            <a:softEdge rad="635000"/>
          </a:effectLst>
        </p:spPr>
        <p:txBody>
          <a:bodyPr>
            <a:normAutofit/>
          </a:bodyPr>
          <a:lstStyle/>
          <a:p>
            <a:r>
              <a:rPr lang="ru-RU" sz="2400" b="1" i="1" dirty="0">
                <a:solidFill>
                  <a:prstClr val="black"/>
                </a:solidFill>
              </a:rPr>
              <a:t>Можно ли избежать пожара?</a:t>
            </a:r>
            <a:br>
              <a:rPr lang="ru-RU" sz="2400" b="1" i="1" dirty="0">
                <a:solidFill>
                  <a:prstClr val="black"/>
                </a:solidFill>
              </a:rPr>
            </a:br>
            <a:r>
              <a:rPr lang="ru-RU" sz="2000" b="1" i="1" dirty="0">
                <a:solidFill>
                  <a:prstClr val="black"/>
                </a:solidFill>
              </a:rPr>
              <a:t>Чаще всего пожар случается из-за невнимательности людей , из-за неосторожного обращения с огнём. Причиной лесного пожара может быть плохо затушенный костёр, брошенная горящая сигарета, молния во время грозы и даже осколок стекла, собирающий солнечные лучи.</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Picture 2" descr="C:\Users\миша\Downloads\86495426.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619672" y="2700946"/>
            <a:ext cx="5847518" cy="41570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2167539"/>
      </p:ext>
    </p:extLst>
  </p:cSld>
  <p:clrMapOvr>
    <a:masterClrMapping/>
  </p:clrMapOvr>
  <mc:AlternateContent xmlns:mc="http://schemas.openxmlformats.org/markup-compatibility/2006" xmlns:p14="http://schemas.microsoft.com/office/powerpoint/2010/main">
    <mc:Choice Requires="p14">
      <p:transition spd="slow" p14:dur="2000" advTm="21198"/>
    </mc:Choice>
    <mc:Fallback xmlns="">
      <p:transition spd="slow" advTm="21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80928"/>
          </a:xfrm>
          <a:solidFill>
            <a:srgbClr val="FFFF00"/>
          </a:solidFill>
          <a:effectLst>
            <a:softEdge rad="635000"/>
          </a:effectLst>
        </p:spPr>
        <p:txBody>
          <a:bodyPr>
            <a:normAutofit/>
          </a:bodyPr>
          <a:lstStyle/>
          <a:p>
            <a:r>
              <a:rPr lang="ru-RU" sz="2000" b="1" i="1" dirty="0">
                <a:solidFill>
                  <a:prstClr val="black"/>
                </a:solidFill>
              </a:rPr>
              <a:t>Одежда пожарных.</a:t>
            </a:r>
            <a:br>
              <a:rPr lang="ru-RU" sz="2000" b="1" i="1" dirty="0">
                <a:solidFill>
                  <a:prstClr val="black"/>
                </a:solidFill>
              </a:rPr>
            </a:br>
            <a:r>
              <a:rPr lang="ru-RU" sz="2000" b="1" i="1" dirty="0">
                <a:solidFill>
                  <a:prstClr val="black"/>
                </a:solidFill>
              </a:rPr>
              <a:t>У пожарных есть специальная одежда, которая защищает их во время пожара. Она сделана из специальной ткани которая почти не горит. На голове у них стальная маска, на ногах прочные и удобные сапоги. Поэтому пожарный бесстрашно идет в огонь.</a:t>
            </a:r>
            <a:r>
              <a:rPr lang="ru-RU" sz="2000" dirty="0">
                <a:solidFill>
                  <a:prstClr val="black"/>
                </a:solidFill>
              </a:rPr>
              <a:t/>
            </a:r>
            <a:br>
              <a:rPr lang="ru-RU" sz="2000" dirty="0">
                <a:solidFill>
                  <a:prstClr val="black"/>
                </a:solidFill>
              </a:rPr>
            </a:br>
            <a:endParaRPr lang="ru-RU" sz="2000"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95" y="2564904"/>
            <a:ext cx="4293096" cy="42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миша\Downloads\Fireline_26.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460413" y="3789040"/>
            <a:ext cx="4683585" cy="31119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43932988"/>
      </p:ext>
    </p:extLst>
  </p:cSld>
  <p:clrMapOvr>
    <a:masterClrMapping/>
  </p:clrMapOvr>
  <mc:AlternateContent xmlns:mc="http://schemas.openxmlformats.org/markup-compatibility/2006" xmlns:p14="http://schemas.microsoft.com/office/powerpoint/2010/main">
    <mc:Choice Requires="p14">
      <p:transition spd="slow" p14:dur="2000" advTm="17374"/>
    </mc:Choice>
    <mc:Fallback xmlns="">
      <p:transition spd="slow" advTm="17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132856"/>
          </a:xfrm>
          <a:solidFill>
            <a:srgbClr val="FFFF00"/>
          </a:solidFill>
          <a:effectLst>
            <a:softEdge rad="635000"/>
          </a:effectLst>
        </p:spPr>
        <p:txBody>
          <a:bodyPr>
            <a:normAutofit/>
          </a:bodyPr>
          <a:lstStyle/>
          <a:p>
            <a:r>
              <a:rPr lang="ru-RU" sz="2000" b="1" i="1" dirty="0">
                <a:solidFill>
                  <a:prstClr val="black"/>
                </a:solidFill>
              </a:rPr>
              <a:t>В сильно задымлённых помещениях </a:t>
            </a:r>
            <a:r>
              <a:rPr lang="ru-RU" sz="2000" b="1" i="1" dirty="0" smtClean="0">
                <a:solidFill>
                  <a:prstClr val="black"/>
                </a:solidFill>
              </a:rPr>
              <a:t>пожарные</a:t>
            </a:r>
            <a:br>
              <a:rPr lang="ru-RU" sz="2000" b="1" i="1" dirty="0" smtClean="0">
                <a:solidFill>
                  <a:prstClr val="black"/>
                </a:solidFill>
              </a:rPr>
            </a:br>
            <a:r>
              <a:rPr lang="ru-RU" sz="2000" b="1" i="1" dirty="0" smtClean="0">
                <a:solidFill>
                  <a:prstClr val="black"/>
                </a:solidFill>
              </a:rPr>
              <a:t> </a:t>
            </a:r>
            <a:r>
              <a:rPr lang="ru-RU" sz="2000" b="1" i="1" dirty="0">
                <a:solidFill>
                  <a:prstClr val="black"/>
                </a:solidFill>
              </a:rPr>
              <a:t>используют дыхательные аппараты.</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2075497"/>
            <a:ext cx="6768752" cy="4753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миша\Downloads\Fireline_3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152" y="2076713"/>
            <a:ext cx="7171728" cy="47525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1753279"/>
      </p:ext>
    </p:extLst>
  </p:cSld>
  <p:clrMapOvr>
    <a:masterClrMapping/>
  </p:clrMapOvr>
  <mc:AlternateContent xmlns:mc="http://schemas.openxmlformats.org/markup-compatibility/2006" xmlns:p14="http://schemas.microsoft.com/office/powerpoint/2010/main">
    <mc:Choice Requires="p14">
      <p:transition spd="slow" p14:dur="2000" advTm="9598"/>
    </mc:Choice>
    <mc:Fallback xmlns="">
      <p:transition spd="slow" advTm="9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a:solidFill>
            <a:srgbClr val="FFFF00"/>
          </a:solidFill>
          <a:effectLst>
            <a:softEdge rad="635000"/>
          </a:effectLst>
        </p:spPr>
        <p:txBody>
          <a:bodyPr>
            <a:normAutofit/>
          </a:bodyPr>
          <a:lstStyle/>
          <a:p>
            <a:r>
              <a:rPr lang="ru-RU" sz="2000" b="1" i="1" dirty="0">
                <a:solidFill>
                  <a:prstClr val="black"/>
                </a:solidFill>
              </a:rPr>
              <a:t>Пожарные постоянно проводят специальные учения , занимаются в спортивных залах , отрабатывают возможные ситуации возникающие во время пожара,  чтобы во время настоящего пожара проявить ловкость , силу , сноровку , быстроту….</a:t>
            </a:r>
            <a:br>
              <a:rPr lang="ru-RU" sz="2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Picture 2" descr="C:\Users\миша\Downloads\Fireline_08.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17579" y="2332037"/>
            <a:ext cx="7108842" cy="4525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9424753"/>
      </p:ext>
    </p:extLst>
  </p:cSld>
  <p:clrMapOvr>
    <a:masterClrMapping/>
  </p:clrMapOvr>
  <mc:AlternateContent xmlns:mc="http://schemas.openxmlformats.org/markup-compatibility/2006" xmlns:p14="http://schemas.microsoft.com/office/powerpoint/2010/main">
    <mc:Choice Requires="p14">
      <p:transition spd="slow" p14:dur="2000" advTm="14721"/>
    </mc:Choice>
    <mc:Fallback xmlns="">
      <p:transition spd="slow" advTm="14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143" y="1412776"/>
            <a:ext cx="3024337" cy="3528392"/>
          </a:xfrm>
          <a:solidFill>
            <a:srgbClr val="FFFF00"/>
          </a:solidFill>
          <a:effectLst>
            <a:softEdge rad="635000"/>
          </a:effectLst>
        </p:spPr>
        <p:txBody>
          <a:bodyPr>
            <a:normAutofit/>
          </a:bodyPr>
          <a:lstStyle/>
          <a:p>
            <a:r>
              <a:rPr lang="ru-RU" sz="2000" b="1" i="1" dirty="0">
                <a:solidFill>
                  <a:prstClr val="black"/>
                </a:solidFill>
              </a:rPr>
              <a:t>Пожарные </a:t>
            </a:r>
            <a:r>
              <a:rPr lang="ru-RU" sz="2000" b="1" i="1" dirty="0" smtClean="0">
                <a:solidFill>
                  <a:prstClr val="black"/>
                </a:solidFill>
              </a:rPr>
              <a:t/>
            </a:r>
            <a:br>
              <a:rPr lang="ru-RU" sz="2000" b="1" i="1" dirty="0" smtClean="0">
                <a:solidFill>
                  <a:prstClr val="black"/>
                </a:solidFill>
              </a:rPr>
            </a:br>
            <a:r>
              <a:rPr lang="ru-RU" sz="2000" b="1" i="1" dirty="0" smtClean="0">
                <a:solidFill>
                  <a:prstClr val="black"/>
                </a:solidFill>
              </a:rPr>
              <a:t>тоже</a:t>
            </a:r>
            <a:br>
              <a:rPr lang="ru-RU" sz="2000" b="1" i="1" dirty="0" smtClean="0">
                <a:solidFill>
                  <a:prstClr val="black"/>
                </a:solidFill>
              </a:rPr>
            </a:br>
            <a:r>
              <a:rPr lang="ru-RU" sz="2000" b="1" i="1" dirty="0" smtClean="0">
                <a:solidFill>
                  <a:prstClr val="black"/>
                </a:solidFill>
              </a:rPr>
              <a:t> учат </a:t>
            </a:r>
            <a:r>
              <a:rPr lang="ru-RU" sz="2000" b="1" i="1" dirty="0">
                <a:solidFill>
                  <a:prstClr val="black"/>
                </a:solidFill>
              </a:rPr>
              <a:t>уроки!</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0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48383"/>
            <a:ext cx="5364088" cy="73063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41790729"/>
      </p:ext>
    </p:extLst>
  </p:cSld>
  <p:clrMapOvr>
    <a:masterClrMapping/>
  </p:clrMapOvr>
  <mc:AlternateContent xmlns:mc="http://schemas.openxmlformats.org/markup-compatibility/2006" xmlns:p14="http://schemas.microsoft.com/office/powerpoint/2010/main">
    <mc:Choice Requires="p14">
      <p:transition spd="slow" p14:dur="2000" advTm="12024"/>
    </mc:Choice>
    <mc:Fallback xmlns="">
      <p:transition spd="slow" advTm="120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420888"/>
          </a:xfrm>
          <a:solidFill>
            <a:srgbClr val="FFFF00"/>
          </a:solidFill>
          <a:effectLst>
            <a:softEdge rad="635000"/>
          </a:effectLst>
        </p:spPr>
        <p:txBody>
          <a:bodyPr>
            <a:normAutofit/>
          </a:bodyPr>
          <a:lstStyle/>
          <a:p>
            <a:r>
              <a:rPr lang="ru-RU" sz="1800" b="1" i="1" dirty="0">
                <a:solidFill>
                  <a:prstClr val="black"/>
                </a:solidFill>
              </a:rPr>
              <a:t>В пожарной части работают и женщины – диспетчерами. Диспетчер сидит за пультом пожарной охраны, от его быстроты , внимательности, чёткости команд многое зависит.  Он принимает звонок, выясняет что и где горит, есть ли люди на месте пожара, объявляет тревогу, определяет по карте , где находится ближайший гидрант к месту пожара, вычисляет кротчайший путь следования. И на всё это должно уйти не больше минуты! </a:t>
            </a:r>
            <a:endParaRPr lang="ru-RU" sz="18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2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90333" y="2132856"/>
            <a:ext cx="7023046" cy="4525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4691499"/>
      </p:ext>
    </p:extLst>
  </p:cSld>
  <p:clrMapOvr>
    <a:masterClrMapping/>
  </p:clrMapOvr>
  <mc:AlternateContent xmlns:mc="http://schemas.openxmlformats.org/markup-compatibility/2006" xmlns:p14="http://schemas.microsoft.com/office/powerpoint/2010/main">
    <mc:Choice Requires="p14">
      <p:transition spd="slow" p14:dur="2000" advTm="26350"/>
    </mc:Choice>
    <mc:Fallback xmlns="">
      <p:transition spd="slow" advTm="263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10.xml><?xml version="1.0" encoding="utf-8"?>
<p:tagLst xmlns:a="http://schemas.openxmlformats.org/drawingml/2006/main" xmlns:r="http://schemas.openxmlformats.org/officeDocument/2006/relationships" xmlns:p="http://schemas.openxmlformats.org/presentationml/2006/main">
  <p:tag name="TIMING" val="|0.6|2.1"/>
</p:tagLst>
</file>

<file path=ppt/tags/tag11.xml><?xml version="1.0" encoding="utf-8"?>
<p:tagLst xmlns:a="http://schemas.openxmlformats.org/drawingml/2006/main" xmlns:r="http://schemas.openxmlformats.org/officeDocument/2006/relationships" xmlns:p="http://schemas.openxmlformats.org/presentationml/2006/main">
  <p:tag name="TIMING" val="|0.7|2.3"/>
</p:tagLst>
</file>

<file path=ppt/tags/tag12.xml><?xml version="1.0" encoding="utf-8"?>
<p:tagLst xmlns:a="http://schemas.openxmlformats.org/drawingml/2006/main" xmlns:r="http://schemas.openxmlformats.org/officeDocument/2006/relationships" xmlns:p="http://schemas.openxmlformats.org/presentationml/2006/main">
  <p:tag name="TIMING" val="|0.6|2.2"/>
</p:tagLst>
</file>

<file path=ppt/tags/tag13.xml><?xml version="1.0" encoding="utf-8"?>
<p:tagLst xmlns:a="http://schemas.openxmlformats.org/drawingml/2006/main" xmlns:r="http://schemas.openxmlformats.org/officeDocument/2006/relationships" xmlns:p="http://schemas.openxmlformats.org/presentationml/2006/main">
  <p:tag name="TIMING" val="|1.4"/>
</p:tagLst>
</file>

<file path=ppt/tags/tag14.xml><?xml version="1.0" encoding="utf-8"?>
<p:tagLst xmlns:a="http://schemas.openxmlformats.org/drawingml/2006/main" xmlns:r="http://schemas.openxmlformats.org/officeDocument/2006/relationships" xmlns:p="http://schemas.openxmlformats.org/presentationml/2006/main">
  <p:tag name="TIMING" val="|0.5|2.2"/>
</p:tagLst>
</file>

<file path=ppt/tags/tag15.xml><?xml version="1.0" encoding="utf-8"?>
<p:tagLst xmlns:a="http://schemas.openxmlformats.org/drawingml/2006/main" xmlns:r="http://schemas.openxmlformats.org/officeDocument/2006/relationships" xmlns:p="http://schemas.openxmlformats.org/presentationml/2006/main">
  <p:tag name="TIMING" val="|0.6|2.2"/>
</p:tagLst>
</file>

<file path=ppt/tags/tag16.xml><?xml version="1.0" encoding="utf-8"?>
<p:tagLst xmlns:a="http://schemas.openxmlformats.org/drawingml/2006/main" xmlns:r="http://schemas.openxmlformats.org/officeDocument/2006/relationships" xmlns:p="http://schemas.openxmlformats.org/presentationml/2006/main">
  <p:tag name="TIMING" val="|0.5|2.9"/>
</p:tagLst>
</file>

<file path=ppt/tags/tag17.xml><?xml version="1.0" encoding="utf-8"?>
<p:tagLst xmlns:a="http://schemas.openxmlformats.org/drawingml/2006/main" xmlns:r="http://schemas.openxmlformats.org/officeDocument/2006/relationships" xmlns:p="http://schemas.openxmlformats.org/presentationml/2006/main">
  <p:tag name="TIMING" val="|1.7|2.1|2.2"/>
</p:tagLst>
</file>

<file path=ppt/tags/tag18.xml><?xml version="1.0" encoding="utf-8"?>
<p:tagLst xmlns:a="http://schemas.openxmlformats.org/drawingml/2006/main" xmlns:r="http://schemas.openxmlformats.org/officeDocument/2006/relationships" xmlns:p="http://schemas.openxmlformats.org/presentationml/2006/main">
  <p:tag name="TIMING" val="|1|1.5"/>
</p:tagLst>
</file>

<file path=ppt/tags/tag2.xml><?xml version="1.0" encoding="utf-8"?>
<p:tagLst xmlns:a="http://schemas.openxmlformats.org/drawingml/2006/main" xmlns:r="http://schemas.openxmlformats.org/officeDocument/2006/relationships" xmlns:p="http://schemas.openxmlformats.org/presentationml/2006/main">
  <p:tag name="TIMING" val="|0.5|0.5|2.4|2.6|17.1"/>
</p:tagLst>
</file>

<file path=ppt/tags/tag3.xml><?xml version="1.0" encoding="utf-8"?>
<p:tagLst xmlns:a="http://schemas.openxmlformats.org/drawingml/2006/main" xmlns:r="http://schemas.openxmlformats.org/officeDocument/2006/relationships" xmlns:p="http://schemas.openxmlformats.org/presentationml/2006/main">
  <p:tag name="TIMING" val="|0.9|1.4"/>
</p:tagLst>
</file>

<file path=ppt/tags/tag4.xml><?xml version="1.0" encoding="utf-8"?>
<p:tagLst xmlns:a="http://schemas.openxmlformats.org/drawingml/2006/main" xmlns:r="http://schemas.openxmlformats.org/officeDocument/2006/relationships" xmlns:p="http://schemas.openxmlformats.org/presentationml/2006/main">
  <p:tag name="TIMING" val="|1.3|1.7"/>
</p:tagLst>
</file>

<file path=ppt/tags/tag5.xml><?xml version="1.0" encoding="utf-8"?>
<p:tagLst xmlns:a="http://schemas.openxmlformats.org/drawingml/2006/main" xmlns:r="http://schemas.openxmlformats.org/officeDocument/2006/relationships" xmlns:p="http://schemas.openxmlformats.org/presentationml/2006/main">
  <p:tag name="TIMING" val="|0.5|1.4|3.2"/>
</p:tagLst>
</file>

<file path=ppt/tags/tag6.xml><?xml version="1.0" encoding="utf-8"?>
<p:tagLst xmlns:a="http://schemas.openxmlformats.org/drawingml/2006/main" xmlns:r="http://schemas.openxmlformats.org/officeDocument/2006/relationships" xmlns:p="http://schemas.openxmlformats.org/presentationml/2006/main">
  <p:tag name="TIMING" val="|0.6|2.2|3.4"/>
</p:tagLst>
</file>

<file path=ppt/tags/tag7.xml><?xml version="1.0" encoding="utf-8"?>
<p:tagLst xmlns:a="http://schemas.openxmlformats.org/drawingml/2006/main" xmlns:r="http://schemas.openxmlformats.org/officeDocument/2006/relationships" xmlns:p="http://schemas.openxmlformats.org/presentationml/2006/main">
  <p:tag name="TIMING" val="|0.7|2.2"/>
</p:tagLst>
</file>

<file path=ppt/tags/tag8.xml><?xml version="1.0" encoding="utf-8"?>
<p:tagLst xmlns:a="http://schemas.openxmlformats.org/drawingml/2006/main" xmlns:r="http://schemas.openxmlformats.org/officeDocument/2006/relationships" xmlns:p="http://schemas.openxmlformats.org/presentationml/2006/main">
  <p:tag name="TIMING" val="|0.5|1.7"/>
</p:tagLst>
</file>

<file path=ppt/tags/tag9.xml><?xml version="1.0" encoding="utf-8"?>
<p:tagLst xmlns:a="http://schemas.openxmlformats.org/drawingml/2006/main" xmlns:r="http://schemas.openxmlformats.org/officeDocument/2006/relationships" xmlns:p="http://schemas.openxmlformats.org/presentationml/2006/main">
  <p:tag name="TIMING" val="|0.5|2.7"/>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346</Words>
  <Application>Microsoft Office PowerPoint</Application>
  <PresentationFormat>Экран (4:3)</PresentationFormat>
  <Paragraphs>18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Мизонова Ольга Владимировна  ГБОУ ООШ № 39  город Сызрань  Самарская область </vt:lpstr>
      <vt:lpstr>Первое упоминание о противопожарных мероприятиях, проводимых на Руси, можно найти в сборнике законов, известном под названием « Русской правды», изданном В 11 ВЕКЕ при великом князе Ярославе Мудром. В апреле 1649 года царь Алексей Михайлович издал « Наказ о градском благочинии», который и заложил основы профессиональной пожарной охраны в Москве.</vt:lpstr>
      <vt:lpstr>Все знают, что пожар легче предупредить, чем потушить. Пожарные занимаются не только тушением пожара , но ещё их предупреждением. Без разрешения пожарных , без их тщательного осмотра не строится ни один дом. Пожарные участвуют в осмотре магазинов, школ, садов, заводов , кафе  перед их открытием. парикмахерских, детских  </vt:lpstr>
      <vt:lpstr>Можно ли избежать пожара? Чаще всего пожар случается из-за невнимательности людей , из-за неосторожного обращения с огнём. Причиной лесного пожара может быть плохо затушенный костёр, брошенная горящая сигарета, молния во время грозы и даже осколок стекла, собирающий солнечные лучи.</vt:lpstr>
      <vt:lpstr>Одежда пожарных. У пожарных есть специальная одежда, которая защищает их во время пожара. Она сделана из специальной ткани которая почти не горит. На голове у них стальная маска, на ногах прочные и удобные сапоги. Поэтому пожарный бесстрашно идет в огонь. </vt:lpstr>
      <vt:lpstr>В сильно задымлённых помещениях пожарные  используют дыхательные аппараты.</vt:lpstr>
      <vt:lpstr>Пожарные постоянно проводят специальные учения , занимаются в спортивных залах , отрабатывают возможные ситуации возникающие во время пожара,  чтобы во время настоящего пожара проявить ловкость , силу , сноровку , быстроту…. </vt:lpstr>
      <vt:lpstr>Пожарные  тоже  учат уроки!</vt:lpstr>
      <vt:lpstr>В пожарной части работают и женщины – диспетчерами. Диспетчер сидит за пультом пожарной охраны, от его быстроты , внимательности, чёткости команд многое зависит.  Он принимает звонок, выясняет что и где горит, есть ли люди на месте пожара, объявляет тревогу, определяет по карте , где находится ближайший гидрант к месту пожара, вычисляет кротчайший путь следования. И на всё это должно уйти не больше минуты! </vt:lpstr>
      <vt:lpstr>1.Какими качествами должен обладать пожарный? Почему?  2.Почему работа пожарного может быть опасной?  3.Как пожарные тушат огонь?  4.По какому телефону нужно звонить при пожаре?  5.Кто принимает заявки по телефону?  6. Почему по телефону 01 нельзя делать ложные ( шутливые) звонки? </vt:lpstr>
      <vt:lpstr>Пожарная машина.</vt:lpstr>
      <vt:lpstr>У пожарных есть специальные машины, они снабжены цистерной с водой, баком со спец. пеной, длинными шлангами – рукавами, складной лестницей и сиреной. Когда они мчатся по улице , то все другие машины уступают им дорогу, заслышав громкий звук сирены. </vt:lpstr>
      <vt:lpstr>Когда машина вместе с бригадой пожарных приезжает на место, они оценивают сложность пожара и при необходимости вызывают еще несколько машин , приступают к тушению.     Иногда к делу подключаются и пожарные вертолёты, они помогают спасать людей из горящих многоэтажных домов. </vt:lpstr>
      <vt:lpstr>Дыма без огня не бывает.  Слёзы пожара не тушат.  Один на пожаре не воин. И малая искра сжигает города.  Не шути с огнём , обожжёшься.  С огнём воюют , а без огня горюют.  Спичка невеличка. Огонь великан.  В руках спичка была , да изба сплыла.  Водой пожар тушат, а умом предотвратят.  Утром, вечером и днём осторожен будь с огнём.  Пламя – это благо и жизнь , если не забыть потушить вовремя. </vt:lpstr>
      <vt:lpstr>Я мчусь с сиреной на пожар Везу я воду с пеной. Потушим вмиг огонь и жар Мы быстры, словно стрелы….   2.Что за тесный, тесный дом? Сто сестричек жмутся в нём. И любая из сестричек Может вспыхнуть как костёр…..   3.Висит – молчит , а перевернёшь, шипит, и пена летит…..   4.Летала мошка- сосновая ножка, на стог сена села- всё сено съела….   5.Всё ест , не наестся , а пьёт—умирает….   6.С языком , а не лает, без зубов , а кусается…. </vt:lpstr>
      <vt:lpstr>ЧТО ДЕЛАТЬ В СЛУЧАЕ ПОЖАРА?   Если пожар случится в твоей квартире – немедленно убегай подальше: на улицу или к соседям.  ·    Помни, если нет возможности выйти через дверь, спасайся на балконе или возле открытого окна.  ·    Ни в коем случае не прячься от пожара под кроватью или в шкафу - пожарным будет трудно тебя найти.  ·    Тушить огонь дело взрослых, но вызывать пожарных ты можешь сам.  ·    Если на тебе вспыхнула одежда – остановись и падай на землю и катайся, пока не собьешь пламя.</vt:lpstr>
      <vt:lpstr>Выставка рисунков « ПОЖАРНАЯ АЗБУКА»</vt:lpstr>
      <vt:lpstr>Давайте пожелаем пожарным спокойной рабочей смены!!!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миша</dc:creator>
  <cp:lastModifiedBy>миша</cp:lastModifiedBy>
  <cp:revision>12</cp:revision>
  <dcterms:created xsi:type="dcterms:W3CDTF">2015-02-28T20:34:52Z</dcterms:created>
  <dcterms:modified xsi:type="dcterms:W3CDTF">2015-02-28T20:50:42Z</dcterms:modified>
</cp:coreProperties>
</file>