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6" r:id="rId4"/>
    <p:sldId id="292" r:id="rId5"/>
    <p:sldId id="299" r:id="rId6"/>
    <p:sldId id="288" r:id="rId7"/>
    <p:sldId id="258" r:id="rId8"/>
    <p:sldId id="264" r:id="rId9"/>
    <p:sldId id="289" r:id="rId10"/>
    <p:sldId id="290" r:id="rId11"/>
    <p:sldId id="291" r:id="rId12"/>
    <p:sldId id="269" r:id="rId13"/>
    <p:sldId id="295" r:id="rId14"/>
    <p:sldId id="278" r:id="rId15"/>
    <p:sldId id="296" r:id="rId16"/>
    <p:sldId id="29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  <a:srgbClr val="996633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007" autoAdjust="0"/>
  </p:normalViewPr>
  <p:slideViewPr>
    <p:cSldViewPr>
      <p:cViewPr varScale="1">
        <p:scale>
          <a:sx n="32" d="100"/>
          <a:sy n="32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 descr="j0438036"/>
          <p:cNvSpPr>
            <a:spLocks noChangeArrowheads="1"/>
          </p:cNvSpPr>
          <p:nvPr/>
        </p:nvSpPr>
        <p:spPr bwMode="auto">
          <a:xfrm>
            <a:off x="130175" y="990600"/>
            <a:ext cx="1371600" cy="12954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611313" y="990600"/>
            <a:ext cx="1371600" cy="12954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Oval 13" descr="j0438034"/>
          <p:cNvSpPr>
            <a:spLocks noChangeArrowheads="1"/>
          </p:cNvSpPr>
          <p:nvPr/>
        </p:nvSpPr>
        <p:spPr bwMode="auto">
          <a:xfrm>
            <a:off x="3092450" y="990600"/>
            <a:ext cx="1371600" cy="1295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Oval 14" descr="j0438032"/>
          <p:cNvSpPr>
            <a:spLocks noChangeArrowheads="1"/>
          </p:cNvSpPr>
          <p:nvPr/>
        </p:nvSpPr>
        <p:spPr bwMode="auto">
          <a:xfrm>
            <a:off x="4586288" y="989013"/>
            <a:ext cx="1371600" cy="1295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Oval 15" descr="j0438020"/>
          <p:cNvSpPr>
            <a:spLocks noChangeArrowheads="1"/>
          </p:cNvSpPr>
          <p:nvPr/>
        </p:nvSpPr>
        <p:spPr bwMode="auto">
          <a:xfrm>
            <a:off x="6083300" y="979488"/>
            <a:ext cx="1371600" cy="12954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Oval 16" descr="j0438018"/>
          <p:cNvSpPr>
            <a:spLocks noChangeArrowheads="1"/>
          </p:cNvSpPr>
          <p:nvPr/>
        </p:nvSpPr>
        <p:spPr bwMode="auto">
          <a:xfrm>
            <a:off x="7588250" y="992188"/>
            <a:ext cx="1371600" cy="12954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" name="Picture 18" descr="B_Fly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5181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AF0F-9E22-4D15-95D5-EE332A7884F8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13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BE90-BB3A-4AAA-9C2C-32A4D1BD7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4C3A-473F-47E1-BDB5-BD91B6E41B84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BDF8-5CC7-427A-B1FB-20A5DD48D7B5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B643-C92C-4063-BE1C-9C0F0BF75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F8A6-8A01-4211-B720-59988C12D884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6887-837D-4588-909A-5F02C0D2EBC4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284F-2928-4587-AC5B-932A366C3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B435-C78A-4B8E-A92E-209FA348FDBA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CE20-2BC4-410E-A7BB-AC3D99F46253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C298-CF73-44DE-A666-A16EE7978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8F48-49D7-4005-BBF1-AD9329112D69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6194-9163-4D36-B580-6B0BAD261561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585C-45CA-4058-B700-8A422A0B8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48F2-1B9B-4F3C-B615-A5D31D93A235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C33B-756C-4B92-9988-DEF5559D2183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9E60-CE3F-4A04-86E0-8DFC68E46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240B-AFA2-44AF-B9CB-8B6BC80DCE1F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B4F0-AAB0-4A1F-A83C-F5288669180B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5BF0-2AAA-4C45-B835-043E6EB3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DD08-489A-4C1E-974D-113D0FE86C0A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A030-69EA-4FD5-A2BF-A397187D408B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F1FA-35B2-4430-86A6-16A30AD94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97B-1D9A-4AA8-9989-8609626A48C1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3C9F-6573-446E-B30C-07A289F80308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7EC7-1ACB-4232-ADEA-33E35E4D9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57AC-CA8F-4F59-B33A-1B7E7456A589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7939-4F61-4504-9673-93B6EEBEDB68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0F1F-8567-4831-8A3B-7E1391950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DD2E-4DB1-4C88-956A-B7232D9CBDFD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7DB8-2426-4940-AABC-1715C2D96000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56D2-BBD9-4C46-8889-14EE592D8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AE11CC5-2EFD-44B3-9DA0-056FC5B48C76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C029E45-943A-4357-9EA8-FB01ED4DA42D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B96C109-A716-4B34-98E9-A143CA1EB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Picture 10" descr="bupestrid beetl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343550">
            <a:off x="7620000" y="5791200"/>
            <a:ext cx="1219200" cy="7969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thumb/7/71/Cancer_pagurus.jpg/800px-Cancer_pagurus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sz="54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Тип Членистоногие</a:t>
            </a:r>
            <a:endParaRPr lang="ru-RU" sz="5400" b="1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1144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accent3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i="1" dirty="0" smtClean="0">
                <a:solidFill>
                  <a:schemeClr val="accent3"/>
                </a:solidFill>
              </a:rPr>
              <a:t>Обобщающий урок</a:t>
            </a:r>
            <a:endParaRPr lang="ru-RU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88913"/>
            <a:ext cx="6858000" cy="8636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990000"/>
                </a:solidFill>
              </a:rPr>
              <a:t>Неполное превращение</a:t>
            </a:r>
          </a:p>
        </p:txBody>
      </p:sp>
      <p:pic>
        <p:nvPicPr>
          <p:cNvPr id="21509" name="Picture 5" descr="L26_p03a_p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L26_p03a_p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862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L26_p03a_p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L26_p03a_p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0668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04800" y="2133600"/>
            <a:ext cx="533400" cy="1143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219200" y="3733800"/>
            <a:ext cx="609600" cy="1143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438400" y="5257800"/>
            <a:ext cx="1447800" cy="1219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Arc 13"/>
          <p:cNvSpPr>
            <a:spLocks/>
          </p:cNvSpPr>
          <p:nvPr/>
        </p:nvSpPr>
        <p:spPr bwMode="auto">
          <a:xfrm>
            <a:off x="2590800" y="2438400"/>
            <a:ext cx="1447800" cy="1600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2286000" y="9906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4191000" y="2667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6477000" y="5105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895600" y="1019175"/>
            <a:ext cx="1095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Яйцо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724400" y="2743200"/>
            <a:ext cx="166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Личинка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6804025" y="4581525"/>
            <a:ext cx="2339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Взрослое</a:t>
            </a:r>
          </a:p>
          <a:p>
            <a:r>
              <a:rPr lang="ru-RU" sz="2800" b="1">
                <a:solidFill>
                  <a:srgbClr val="0000FF"/>
                </a:solidFill>
              </a:rPr>
              <a:t> насекомое</a:t>
            </a:r>
          </a:p>
          <a:p>
            <a:endParaRPr 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21" grpId="0"/>
      <p:bldP spid="21522" grpId="0"/>
      <p:bldP spid="215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188913"/>
            <a:ext cx="6019800" cy="93662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990000"/>
                </a:solidFill>
              </a:rPr>
              <a:t>Полное превращение</a:t>
            </a:r>
          </a:p>
        </p:txBody>
      </p:sp>
      <p:pic>
        <p:nvPicPr>
          <p:cNvPr id="23554" name="Picture 4" descr="L26_p03b_p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L26_p03b_p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L26_p03b_p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8194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L26_p03b_p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437063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L26_p03b_p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5086350"/>
            <a:ext cx="25193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228600" y="1524000"/>
            <a:ext cx="381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990600" y="2819400"/>
            <a:ext cx="838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>
            <a:off x="2209800" y="4419600"/>
            <a:ext cx="11430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2" name="Line 13"/>
          <p:cNvSpPr>
            <a:spLocks noChangeShapeType="1"/>
          </p:cNvSpPr>
          <p:nvPr/>
        </p:nvSpPr>
        <p:spPr bwMode="auto">
          <a:xfrm>
            <a:off x="4267200" y="6172200"/>
            <a:ext cx="1371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Arc 14"/>
          <p:cNvSpPr>
            <a:spLocks/>
          </p:cNvSpPr>
          <p:nvPr/>
        </p:nvSpPr>
        <p:spPr bwMode="auto">
          <a:xfrm>
            <a:off x="3733800" y="2667000"/>
            <a:ext cx="2057400" cy="2057400"/>
          </a:xfrm>
          <a:custGeom>
            <a:avLst/>
            <a:gdLst>
              <a:gd name="T0" fmla="*/ 2147483647 w 21600"/>
              <a:gd name="T1" fmla="*/ 0 h 21589"/>
              <a:gd name="T2" fmla="*/ 2147483647 w 21600"/>
              <a:gd name="T3" fmla="*/ 2147483647 h 21589"/>
              <a:gd name="T4" fmla="*/ 0 w 21600"/>
              <a:gd name="T5" fmla="*/ 2147483647 h 21589"/>
              <a:gd name="T6" fmla="*/ 0 60000 65536"/>
              <a:gd name="T7" fmla="*/ 0 60000 65536"/>
              <a:gd name="T8" fmla="*/ 0 60000 65536"/>
              <a:gd name="T9" fmla="*/ 0 w 21600"/>
              <a:gd name="T10" fmla="*/ 0 h 21589"/>
              <a:gd name="T11" fmla="*/ 21600 w 21600"/>
              <a:gd name="T12" fmla="*/ 21589 h 21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9" fill="none" extrusionOk="0">
                <a:moveTo>
                  <a:pt x="675" y="-1"/>
                </a:moveTo>
                <a:cubicBezTo>
                  <a:pt x="12335" y="364"/>
                  <a:pt x="21600" y="9922"/>
                  <a:pt x="21600" y="21589"/>
                </a:cubicBezTo>
              </a:path>
              <a:path w="21600" h="21589" stroke="0" extrusionOk="0">
                <a:moveTo>
                  <a:pt x="675" y="-1"/>
                </a:moveTo>
                <a:cubicBezTo>
                  <a:pt x="12335" y="364"/>
                  <a:pt x="21600" y="9922"/>
                  <a:pt x="21600" y="21589"/>
                </a:cubicBezTo>
                <a:lnTo>
                  <a:pt x="0" y="2158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Rectangle 15"/>
          <p:cNvSpPr>
            <a:spLocks noChangeArrowheads="1"/>
          </p:cNvSpPr>
          <p:nvPr/>
        </p:nvSpPr>
        <p:spPr bwMode="auto">
          <a:xfrm>
            <a:off x="1600200" y="6096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3565" name="Rectangle 16"/>
          <p:cNvSpPr>
            <a:spLocks noChangeArrowheads="1"/>
          </p:cNvSpPr>
          <p:nvPr/>
        </p:nvSpPr>
        <p:spPr bwMode="auto">
          <a:xfrm>
            <a:off x="2667000" y="17526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5791200" y="2971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0" y="685800"/>
            <a:ext cx="1095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Яйцо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124200" y="1752600"/>
            <a:ext cx="3598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Личинка (гусеница)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6248400" y="2971800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Куколка </a:t>
            </a: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804025" y="4005263"/>
            <a:ext cx="2339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Взрослое насекомое</a:t>
            </a:r>
          </a:p>
        </p:txBody>
      </p:sp>
      <p:sp>
        <p:nvSpPr>
          <p:cNvPr id="23571" name="Rectangle 22"/>
          <p:cNvSpPr>
            <a:spLocks noChangeArrowheads="1"/>
          </p:cNvSpPr>
          <p:nvPr/>
        </p:nvSpPr>
        <p:spPr bwMode="auto">
          <a:xfrm>
            <a:off x="6084888" y="4149725"/>
            <a:ext cx="55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48" grpId="0"/>
      <p:bldP spid="22549" grpId="0"/>
      <p:bldP spid="225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9" name="Group 21"/>
          <p:cNvGraphicFramePr>
            <a:graphicFrameLocks noGrp="1"/>
          </p:cNvGraphicFramePr>
          <p:nvPr/>
        </p:nvGraphicFramePr>
        <p:xfrm>
          <a:off x="827088" y="2060575"/>
          <a:ext cx="7959725" cy="2376488"/>
        </p:xfrm>
        <a:graphic>
          <a:graphicData uri="http://schemas.openxmlformats.org/drawingml/2006/table">
            <a:tbl>
              <a:tblPr/>
              <a:tblGrid>
                <a:gridCol w="3979862"/>
                <a:gridCol w="3979863"/>
              </a:tblGrid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Насекомые с полным превращением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Насекомые с неполным превращением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52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8" name="Rectangle 1"/>
          <p:cNvSpPr>
            <a:spLocks noChangeArrowheads="1"/>
          </p:cNvSpPr>
          <p:nvPr/>
        </p:nvSpPr>
        <p:spPr bwMode="auto">
          <a:xfrm>
            <a:off x="285750" y="331788"/>
            <a:ext cx="8429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2000"/>
          </a:p>
          <a:p>
            <a:pPr algn="ctr" eaLnBrk="0" hangingPunct="0"/>
            <a:r>
              <a:rPr lang="ru-RU" sz="3200" b="1">
                <a:solidFill>
                  <a:schemeClr val="accent2"/>
                </a:solidFill>
              </a:rPr>
              <a:t>Распределите насекомых </a:t>
            </a:r>
          </a:p>
          <a:p>
            <a:pPr algn="ctr" eaLnBrk="0" hangingPunct="0"/>
            <a:r>
              <a:rPr lang="ru-RU" sz="3200" b="1">
                <a:solidFill>
                  <a:schemeClr val="accent2"/>
                </a:solidFill>
              </a:rPr>
              <a:t>по типу развития:</a:t>
            </a:r>
          </a:p>
        </p:txBody>
      </p:sp>
      <p:sp>
        <p:nvSpPr>
          <p:cNvPr id="24589" name="Заголовок 4"/>
          <p:cNvSpPr txBox="1">
            <a:spLocks/>
          </p:cNvSpPr>
          <p:nvPr/>
        </p:nvSpPr>
        <p:spPr bwMode="auto">
          <a:xfrm>
            <a:off x="0" y="142875"/>
            <a:ext cx="1079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solidFill>
                <a:srgbClr val="FF6600"/>
              </a:solidFill>
            </a:endParaRPr>
          </a:p>
        </p:txBody>
      </p:sp>
      <p:sp>
        <p:nvSpPr>
          <p:cNvPr id="24590" name="Прямоугольник 4"/>
          <p:cNvSpPr>
            <a:spLocks noChangeArrowheads="1"/>
          </p:cNvSpPr>
          <p:nvPr/>
        </p:nvSpPr>
        <p:spPr bwMode="auto">
          <a:xfrm>
            <a:off x="285750" y="785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468313" y="4887913"/>
            <a:ext cx="8218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Муха, бабочка, кузнечик, майский жук, стрекоза,</a:t>
            </a:r>
          </a:p>
          <a:p>
            <a:pPr algn="ctr"/>
            <a:r>
              <a:rPr lang="ru-RU" sz="2400" b="1"/>
              <a:t> саранча, комар, клоп.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6600"/>
                </a:solidFill>
              </a:rPr>
              <a:t>Проверяй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smtClean="0"/>
              <a:t>	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sz="half" idx="4294967295"/>
          </p:nvPr>
        </p:nvGraphicFramePr>
        <p:xfrm>
          <a:off x="1116013" y="1600200"/>
          <a:ext cx="7056437" cy="3534412"/>
        </p:xfrm>
        <a:graphic>
          <a:graphicData uri="http://schemas.openxmlformats.org/drawingml/2006/table">
            <a:tbl>
              <a:tblPr/>
              <a:tblGrid>
                <a:gridCol w="3529012"/>
                <a:gridCol w="3527425"/>
              </a:tblGrid>
              <a:tr h="341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Насекомые с полным превращением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Насекомые с неполным превращением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кузнечик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бабочка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стрекоза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майский жук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саранча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клоп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5003800" cy="3024188"/>
          </a:xfrm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33CC33"/>
                </a:solidFill>
                <a:cs typeface="Times New Roman" pitchFamily="18" charset="0"/>
              </a:rPr>
              <a:t>Проверочный </a:t>
            </a:r>
            <a:br>
              <a:rPr lang="ru-RU" sz="5400" b="1" i="1" smtClean="0">
                <a:solidFill>
                  <a:srgbClr val="33CC33"/>
                </a:solidFill>
                <a:cs typeface="Times New Roman" pitchFamily="18" charset="0"/>
              </a:rPr>
            </a:br>
            <a:r>
              <a:rPr lang="ru-RU" sz="5400" b="1" i="1" smtClean="0">
                <a:solidFill>
                  <a:srgbClr val="33CC33"/>
                </a:solidFill>
                <a:cs typeface="Times New Roman" pitchFamily="18" charset="0"/>
              </a:rPr>
              <a:t>тест</a:t>
            </a:r>
          </a:p>
        </p:txBody>
      </p:sp>
      <p:pic>
        <p:nvPicPr>
          <p:cNvPr id="27651" name="Picture 4" descr="http://www.peacekaz.net/wp-content/uploads/saran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65175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www.udec.ru/big-images/tly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8988" y="1785938"/>
            <a:ext cx="20050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www.floranimal.ru/pages/animal/z/49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724400"/>
            <a:ext cx="24177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http://pchela-med-uley.ru/wp-content/uploads/2009/04/pchel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97200"/>
            <a:ext cx="21431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http://macroclub.com.ua/photos/0000/1092/%D0%A0%D0%B8%D1%81%D1%83%D0%BD%D0%BE%D0%BA1_sh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868863"/>
            <a:ext cx="2227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4" descr="http://www.foragro.ru/images/fermer/mayski_juk/fermer_mayski_juk_1_h_orig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5325" y="3714750"/>
            <a:ext cx="20986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lifeglobe.net/media/entry/1217/2009_063004170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76327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619250" y="333375"/>
            <a:ext cx="5976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4000" b="1" i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25923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 b="1" i="1" smtClean="0">
                <a:solidFill>
                  <a:schemeClr val="accent2"/>
                </a:solidFill>
              </a:rPr>
              <a:t>Спасобо</a:t>
            </a:r>
          </a:p>
          <a:p>
            <a:pPr algn="ctr">
              <a:buFontTx/>
              <a:buNone/>
            </a:pPr>
            <a:r>
              <a:rPr lang="ru-RU" sz="7200" b="1" i="1" smtClean="0">
                <a:solidFill>
                  <a:schemeClr val="accent2"/>
                </a:solidFill>
              </a:rPr>
              <a:t> за внимание!</a:t>
            </a:r>
          </a:p>
        </p:txBody>
      </p:sp>
      <p:pic>
        <p:nvPicPr>
          <p:cNvPr id="29698" name="Picture 12" descr="http://macroclub.com.ua/photos/0000/1092/%D0%A0%D0%B8%D1%81%D1%83%D0%BD%D0%BE%D0%BA1_sh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581525"/>
            <a:ext cx="2227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http://www.udec.ru/big-images/tly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692150"/>
            <a:ext cx="178911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4" descr="http://www.foragro.ru/images/fermer/mayski_juk/fermer_mayski_juk_1_h_ori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81075"/>
            <a:ext cx="194468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tx1"/>
                </a:solidFill>
              </a:rPr>
              <a:t>Тип членистоногие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17526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Класс ракообразные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00400" y="1752600"/>
            <a:ext cx="2955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Класс паукообразные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324600" y="1752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Класс насекомые</a:t>
            </a:r>
            <a:r>
              <a:rPr lang="ru-RU" sz="28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2286000" y="1125538"/>
            <a:ext cx="917575" cy="9318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643438" y="1052513"/>
            <a:ext cx="0" cy="86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940425" y="1196975"/>
            <a:ext cx="993775" cy="7080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490" name="Picture 10" descr="f_0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2667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f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52800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9800" y="3124200"/>
            <a:ext cx="3124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 animBg="1"/>
      <p:bldP spid="20488" grpId="0" animBg="1"/>
      <p:bldP spid="204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47050" cy="8683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tx1"/>
                </a:solidFill>
                <a:latin typeface="Century Schoolbook" pitchFamily="18" charset="0"/>
              </a:rPr>
              <a:t>Распределите представителей </a:t>
            </a:r>
            <a:br>
              <a:rPr lang="ru-RU" sz="3200" b="1" i="1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Century Schoolbook" pitchFamily="18" charset="0"/>
              </a:rPr>
              <a:t>Типа Членистоногие по Классам:</a:t>
            </a:r>
            <a:r>
              <a:rPr lang="ru-RU" sz="3200" i="1" smtClean="0">
                <a:solidFill>
                  <a:schemeClr val="tx1"/>
                </a:solidFill>
                <a:latin typeface="Century Schoolbook" pitchFamily="18" charset="0"/>
              </a:rPr>
              <a:t/>
            </a:r>
            <a:br>
              <a:rPr lang="ru-RU" sz="3200" i="1" smtClean="0">
                <a:solidFill>
                  <a:schemeClr val="tx1"/>
                </a:solidFill>
                <a:latin typeface="Century Schoolbook" pitchFamily="18" charset="0"/>
              </a:rPr>
            </a:br>
            <a:endParaRPr lang="ru-RU" sz="3200" i="1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graphicFrame>
        <p:nvGraphicFramePr>
          <p:cNvPr id="15391" name="Group 31"/>
          <p:cNvGraphicFramePr>
            <a:graphicFrameLocks noGrp="1"/>
          </p:cNvGraphicFramePr>
          <p:nvPr/>
        </p:nvGraphicFramePr>
        <p:xfrm>
          <a:off x="900113" y="1628775"/>
          <a:ext cx="7416800" cy="2895600"/>
        </p:xfrm>
        <a:graphic>
          <a:graphicData uri="http://schemas.openxmlformats.org/drawingml/2006/table">
            <a:tbl>
              <a:tblPr/>
              <a:tblGrid>
                <a:gridCol w="2447925"/>
                <a:gridCol w="2663825"/>
                <a:gridCol w="2305050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Класс Ракообразные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Класс Паукообразные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Класс Насекомые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8" name="Rectangle 100"/>
          <p:cNvSpPr>
            <a:spLocks noChangeArrowheads="1"/>
          </p:cNvSpPr>
          <p:nvPr/>
        </p:nvSpPr>
        <p:spPr bwMode="auto">
          <a:xfrm>
            <a:off x="1476375" y="2886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9" name="Text Box 216"/>
          <p:cNvSpPr txBox="1">
            <a:spLocks noChangeArrowheads="1"/>
          </p:cNvSpPr>
          <p:nvPr/>
        </p:nvSpPr>
        <p:spPr bwMode="auto">
          <a:xfrm>
            <a:off x="539750" y="4652963"/>
            <a:ext cx="8135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 </a:t>
            </a:r>
            <a:r>
              <a:rPr lang="ru-RU" sz="2400"/>
              <a:t>Краб,  оса, стрекоза, креветка, скорпион, клоп,  муравей, каракурт , рак-отшельник, сенокосец, клещ,  мокрица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6600"/>
                </a:solidFill>
              </a:rPr>
              <a:t>Проверяй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		</a:t>
            </a:r>
          </a:p>
          <a:p>
            <a:pPr eaLnBrk="1" hangingPunct="1">
              <a:buFontTx/>
              <a:buNone/>
            </a:pPr>
            <a:r>
              <a:rPr lang="ru-RU" sz="2800" smtClean="0"/>
              <a:t>		</a:t>
            </a:r>
          </a:p>
          <a:p>
            <a:pPr eaLnBrk="1" hangingPunct="1">
              <a:buFontTx/>
              <a:buNone/>
            </a:pPr>
            <a:r>
              <a:rPr lang="ru-RU" sz="2800" smtClean="0"/>
              <a:t>		</a:t>
            </a:r>
          </a:p>
          <a:p>
            <a:pPr eaLnBrk="1" hangingPunct="1">
              <a:buFontTx/>
              <a:buNone/>
            </a:pPr>
            <a:r>
              <a:rPr lang="ru-RU" sz="2800" smtClean="0"/>
              <a:t>		</a:t>
            </a:r>
          </a:p>
        </p:txBody>
      </p:sp>
      <p:graphicFrame>
        <p:nvGraphicFramePr>
          <p:cNvPr id="50281" name="Group 105"/>
          <p:cNvGraphicFramePr>
            <a:graphicFrameLocks noGrp="1"/>
          </p:cNvGraphicFramePr>
          <p:nvPr>
            <p:ph sz="half" idx="4294967295"/>
          </p:nvPr>
        </p:nvGraphicFramePr>
        <p:xfrm>
          <a:off x="357158" y="1643050"/>
          <a:ext cx="8605868" cy="4525963"/>
        </p:xfrm>
        <a:graphic>
          <a:graphicData uri="http://schemas.openxmlformats.org/drawingml/2006/table">
            <a:tbl>
              <a:tblPr/>
              <a:tblGrid>
                <a:gridCol w="2957543"/>
                <a:gridCol w="3024188"/>
                <a:gridCol w="2624137"/>
              </a:tblGrid>
              <a:tr h="1236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Класс Ракообразные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Класс Паукообразные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Класс Насекомые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скорпион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креветка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каракурт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стрекоза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Рак-отшельник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сенокосец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клоп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мокрица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клещ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муравей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</a:rPr>
              <a:t>Класс Ракообразные</a:t>
            </a:r>
          </a:p>
        </p:txBody>
      </p:sp>
      <p:pic>
        <p:nvPicPr>
          <p:cNvPr id="16389" name="Picture 5" descr="Картинка 3 из 1981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850" y="1557338"/>
            <a:ext cx="4392613" cy="3457575"/>
          </a:xfrm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557338"/>
            <a:ext cx="33115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age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573463"/>
            <a:ext cx="3025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</a:rPr>
              <a:t>Класс паукообразные</a:t>
            </a:r>
          </a:p>
        </p:txBody>
      </p:sp>
      <p:pic>
        <p:nvPicPr>
          <p:cNvPr id="17412" name="Picture 4" descr="Картинка 1 из 4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41438"/>
            <a:ext cx="3671887" cy="2376487"/>
          </a:xfrm>
          <a:ln w="25400">
            <a:solidFill>
              <a:srgbClr val="000000"/>
            </a:solidFill>
          </a:ln>
        </p:spPr>
      </p:pic>
      <p:pic>
        <p:nvPicPr>
          <p:cNvPr id="17413" name="Picture 5" descr="Картинка 7 из 2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12875"/>
            <a:ext cx="2879725" cy="2879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4" name="Picture 6" descr="Картинка 32 из 6507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913" y="4005263"/>
            <a:ext cx="3240087" cy="2371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5" name="Picture 7" descr="Картинка 22 из 590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825" y="4581525"/>
            <a:ext cx="2466975" cy="18510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9010650" cy="1162050"/>
          </a:xfrm>
        </p:spPr>
        <p:txBody>
          <a:bodyPr/>
          <a:lstStyle/>
          <a:p>
            <a:pPr algn="ctr" eaLnBrk="1" hangingPunct="1"/>
            <a:r>
              <a:rPr lang="ru-RU" sz="4400" i="1" smtClean="0">
                <a:solidFill>
                  <a:schemeClr val="accent2"/>
                </a:solidFill>
              </a:rPr>
              <a:t>Класс Насекомые</a:t>
            </a:r>
          </a:p>
        </p:txBody>
      </p:sp>
      <p:pic>
        <p:nvPicPr>
          <p:cNvPr id="19458" name="Picture 2" descr="C:\Documents and Settings\Пользователь\Мои документы\Мои рисунки\Картинки\Живые объекты\f_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635375" y="4149725"/>
            <a:ext cx="2952750" cy="2016125"/>
          </a:xfrm>
        </p:spPr>
      </p:pic>
      <p:pic>
        <p:nvPicPr>
          <p:cNvPr id="19459" name="Picture 3" descr="C:\Documents and Settings\Пользователь\Мои документы\Мои рисунки\Картинки\Живые объекты\f_01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1484313"/>
            <a:ext cx="28082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Пользователь\Мои документы\Мои рисунки\Картинки\Живые объекты\f_01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4149725"/>
            <a:ext cx="29527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938" y="1557338"/>
            <a:ext cx="30241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025" y="1628775"/>
            <a:ext cx="21605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2" descr="C:\Program Files\Образовательные комплексы\Биология, 7 кл. Животные\edu_r75_bio7\data\res\resCD29F8C0-0A01-022A-0046-263189FC4C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286000"/>
            <a:ext cx="1419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6" descr="C:\Program Files\Образовательные комплексы\Биология, 7 кл. Животные\edu_r75_bio7\data\res\resCD29F8D2-0A01-022A-0062-AD0D78D3FAD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357438"/>
            <a:ext cx="1447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C:\Program Files\Образовательные комплексы\Биология, 7 кл. Животные\edu_r75_bio7\data\res\resCD29F89D-0A01-022A-0117-EE9476AD5D6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286000"/>
            <a:ext cx="1381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Program Files\Образовательные комплексы\Биология, 7 кл. Животные\edu_r75_bio7\data\res\resCD29F8AE-0A01-022A-010C-0EF29A740BC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2143125"/>
            <a:ext cx="17907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5" descr="C:\Program Files\Образовательные комплексы\Биология, 7 кл. Животные\edu_r75_bio7\data\res\resCD29F8EA-0A01-022A-0076-8DC8F2983F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2214563"/>
            <a:ext cx="1371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500063" y="42862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У насекомых имеются различные типы ротовых аппаратов</a:t>
            </a:r>
            <a:endParaRPr lang="ru-RU" sz="2400" b="1"/>
          </a:p>
        </p:txBody>
      </p:sp>
      <p:graphicFrame>
        <p:nvGraphicFramePr>
          <p:cNvPr id="19490" name="Group 34"/>
          <p:cNvGraphicFramePr>
            <a:graphicFrameLocks noGrp="1"/>
          </p:cNvGraphicFramePr>
          <p:nvPr/>
        </p:nvGraphicFramePr>
        <p:xfrm>
          <a:off x="285750" y="1285875"/>
          <a:ext cx="8643938" cy="3999230"/>
        </p:xfrm>
        <a:graphic>
          <a:graphicData uri="http://schemas.openxmlformats.org/drawingml/2006/table">
            <a:tbl>
              <a:tblPr/>
              <a:tblGrid>
                <a:gridCol w="1728788"/>
                <a:gridCol w="1728787"/>
                <a:gridCol w="1728788"/>
                <a:gridCol w="1885950"/>
                <a:gridCol w="15716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грызущий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грызуще-лижущий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колюще-сосущий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фильтрующий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сосущий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Развитие насекомых</a:t>
            </a:r>
          </a:p>
        </p:txBody>
      </p:sp>
      <p:sp>
        <p:nvSpPr>
          <p:cNvPr id="21506" name="AutoShape 9"/>
          <p:cNvSpPr>
            <a:spLocks noChangeArrowheads="1"/>
          </p:cNvSpPr>
          <p:nvPr/>
        </p:nvSpPr>
        <p:spPr bwMode="auto">
          <a:xfrm rot="10800000">
            <a:off x="457200" y="2514600"/>
            <a:ext cx="3657600" cy="1490663"/>
          </a:xfrm>
          <a:prstGeom prst="wedgeRectCallout">
            <a:avLst>
              <a:gd name="adj1" fmla="val -57296"/>
              <a:gd name="adj2" fmla="val 137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600" b="1" i="1" u="sng"/>
              <a:t>Неполное превращение</a:t>
            </a:r>
            <a:endParaRPr lang="ru-RU" sz="3600"/>
          </a:p>
        </p:txBody>
      </p:sp>
      <p:sp>
        <p:nvSpPr>
          <p:cNvPr id="21507" name="AutoShape 10"/>
          <p:cNvSpPr>
            <a:spLocks noChangeArrowheads="1"/>
          </p:cNvSpPr>
          <p:nvPr/>
        </p:nvSpPr>
        <p:spPr bwMode="auto">
          <a:xfrm rot="10800000">
            <a:off x="4648200" y="2514600"/>
            <a:ext cx="3657600" cy="1419225"/>
          </a:xfrm>
          <a:prstGeom prst="wedgeRectCallout">
            <a:avLst>
              <a:gd name="adj1" fmla="val 50519"/>
              <a:gd name="adj2" fmla="val 142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600" b="1" i="1" u="sng"/>
              <a:t>Полное превращение </a:t>
            </a:r>
            <a:endParaRPr lang="ru-RU" sz="3600"/>
          </a:p>
        </p:txBody>
      </p:sp>
      <p:pic>
        <p:nvPicPr>
          <p:cNvPr id="22533" name="Picture 5" descr="Картинка 17 из 149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5600" y="4221163"/>
            <a:ext cx="2179638" cy="1800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3" descr="image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292600"/>
            <a:ext cx="2808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секомые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насекомые</Template>
  <TotalTime>337</TotalTime>
  <Words>169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насекомые</vt:lpstr>
      <vt:lpstr> Тип Членистоногие</vt:lpstr>
      <vt:lpstr>Тип членистоногие</vt:lpstr>
      <vt:lpstr>Распределите представителей  Типа Членистоногие по Классам: </vt:lpstr>
      <vt:lpstr>Проверяй</vt:lpstr>
      <vt:lpstr>Класс Ракообразные</vt:lpstr>
      <vt:lpstr>Класс паукообразные</vt:lpstr>
      <vt:lpstr>Класс Насекомые</vt:lpstr>
      <vt:lpstr>Слайд 8</vt:lpstr>
      <vt:lpstr>Развитие насекомых</vt:lpstr>
      <vt:lpstr>Неполное превращение</vt:lpstr>
      <vt:lpstr>Полное превращение</vt:lpstr>
      <vt:lpstr>Слайд 12</vt:lpstr>
      <vt:lpstr>Проверяй</vt:lpstr>
      <vt:lpstr>Проверочный  тест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НАСЕКОМЫЕ</dc:title>
  <dc:creator>User</dc:creator>
  <cp:lastModifiedBy>наталья</cp:lastModifiedBy>
  <cp:revision>31</cp:revision>
  <dcterms:created xsi:type="dcterms:W3CDTF">2010-06-03T17:33:17Z</dcterms:created>
  <dcterms:modified xsi:type="dcterms:W3CDTF">2014-01-21T12:31:59Z</dcterms:modified>
</cp:coreProperties>
</file>