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65" r:id="rId4"/>
    <p:sldId id="294" r:id="rId5"/>
    <p:sldId id="335" r:id="rId6"/>
    <p:sldId id="309" r:id="rId7"/>
    <p:sldId id="333" r:id="rId8"/>
    <p:sldId id="334" r:id="rId9"/>
    <p:sldId id="323" r:id="rId10"/>
    <p:sldId id="322" r:id="rId11"/>
    <p:sldId id="321" r:id="rId12"/>
    <p:sldId id="320" r:id="rId13"/>
    <p:sldId id="317" r:id="rId14"/>
    <p:sldId id="319" r:id="rId15"/>
    <p:sldId id="324" r:id="rId16"/>
    <p:sldId id="325" r:id="rId17"/>
    <p:sldId id="326" r:id="rId18"/>
    <p:sldId id="327" r:id="rId19"/>
    <p:sldId id="331" r:id="rId20"/>
    <p:sldId id="328" r:id="rId21"/>
    <p:sldId id="329" r:id="rId22"/>
    <p:sldId id="330" r:id="rId23"/>
    <p:sldId id="332" r:id="rId24"/>
    <p:sldId id="286" r:id="rId25"/>
    <p:sldId id="308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FF"/>
    <a:srgbClr val="0000B8"/>
    <a:srgbClr val="3333FF"/>
    <a:srgbClr val="E2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674" autoAdjust="0"/>
    <p:restoredTop sz="99647" autoAdjust="0"/>
  </p:normalViewPr>
  <p:slideViewPr>
    <p:cSldViewPr>
      <p:cViewPr>
        <p:scale>
          <a:sx n="64" d="100"/>
          <a:sy n="64" d="100"/>
        </p:scale>
        <p:origin x="-45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D2D44-BF43-4495-A869-27A750663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E52C-AAFA-4060-BBEC-A93CBE521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7FFF6-90AD-4F02-96B9-0E993BB3B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FDF0C-93BF-428A-BF35-98FAE92CE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3717A-E7BB-4122-9527-DEF8F0017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A298-8978-4B72-AD22-783A40A34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BBABE-9688-4839-A688-F3E9DFB55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C258E-93CE-4FA7-93E2-596282500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9AD7-113C-4645-B7CB-A1E24ECF8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B81C3-864B-4DD1-9E36-3222B67C4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91717-20E2-4D59-B830-2DB4A1F5C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84C4-9BE6-4E66-A80B-06853089F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83298-F27F-42CA-BADD-72E1BBCB3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8E20C-828B-4BF8-B330-FA4A877F7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361CDF0-A678-4388-A03D-DC7AA0A0C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323850" y="2060575"/>
            <a:ext cx="850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endParaRPr lang="ru-RU" sz="2400" b="1">
              <a:latin typeface="Monotype Corsiva" pitchFamily="66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3924300" y="4508500"/>
            <a:ext cx="4176713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Кабакова Дина Васильевна</a:t>
            </a:r>
            <a:r>
              <a:rPr lang="ru-RU" sz="2000" b="1">
                <a:solidFill>
                  <a:srgbClr val="0000FF"/>
                </a:solidFill>
                <a:latin typeface="Monotype Corsiva" pitchFamily="66" charset="0"/>
              </a:rPr>
              <a:t> </a:t>
            </a:r>
            <a:r>
              <a:rPr lang="ru-RU" sz="2000" b="1">
                <a:solidFill>
                  <a:srgbClr val="0000FF"/>
                </a:solidFill>
              </a:rPr>
              <a:t>,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000" b="1">
                <a:solidFill>
                  <a:srgbClr val="0000FF"/>
                </a:solidFill>
                <a:latin typeface="Monotype Corsiva" pitchFamily="66" charset="0"/>
              </a:rPr>
              <a:t>учитель химии и биологии ГБОУ № 497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000" b="1">
                <a:solidFill>
                  <a:srgbClr val="0000FF"/>
                </a:solidFill>
                <a:latin typeface="Monotype Corsiva" pitchFamily="66" charset="0"/>
              </a:rPr>
              <a:t>Невского района Санкт-Петербурга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31913" y="3429000"/>
            <a:ext cx="628650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Рисунок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908050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23850" y="1844675"/>
            <a:ext cx="8569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3333FF"/>
                </a:solidFill>
                <a:latin typeface="Monotype Corsiva" pitchFamily="66" charset="0"/>
              </a:rPr>
              <a:t>Интеграция исследовательской деятельности в образовательный процесс школы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/>
          <a:srcRect l="3427" t="2748" r="3275" b="2449"/>
          <a:stretch>
            <a:fillRect/>
          </a:stretch>
        </p:blipFill>
        <p:spPr bwMode="auto">
          <a:xfrm>
            <a:off x="755650" y="3716338"/>
            <a:ext cx="2305050" cy="2735262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55650" y="476250"/>
            <a:ext cx="770413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  <a:latin typeface="Monotype Corsiva" pitchFamily="66" charset="0"/>
              </a:rPr>
              <a:t>Государственное бюджетное общеобразовательное учреждение средняя общеобразовательная школа № 497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chemeClr val="bg1"/>
                </a:solidFill>
                <a:latin typeface="Monotype Corsiva" pitchFamily="66" charset="0"/>
              </a:rPr>
              <a:t>Урок –проект «Нитраты в продуктах питания»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300038" y="1916113"/>
            <a:ext cx="8843962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3333FF"/>
                </a:solidFill>
                <a:latin typeface="Monotype Corsiva" pitchFamily="66" charset="0"/>
              </a:rPr>
              <a:t>2 группа</a:t>
            </a:r>
            <a:r>
              <a:rPr lang="ru-RU" sz="4000">
                <a:solidFill>
                  <a:srgbClr val="3333FF"/>
                </a:solidFill>
                <a:latin typeface="Monotype Corsiva" pitchFamily="66" charset="0"/>
              </a:rPr>
              <a:t>. </a:t>
            </a:r>
            <a:r>
              <a:rPr lang="ru-RU" sz="4000" b="1">
                <a:solidFill>
                  <a:srgbClr val="3333FF"/>
                </a:solidFill>
                <a:latin typeface="Monotype Corsiva" pitchFamily="66" charset="0"/>
              </a:rPr>
              <a:t>Творческое название проекта:</a:t>
            </a:r>
          </a:p>
          <a:p>
            <a:pPr algn="ctr"/>
            <a:r>
              <a:rPr lang="ru-RU" sz="4000" b="1">
                <a:solidFill>
                  <a:srgbClr val="3333FF"/>
                </a:solidFill>
                <a:latin typeface="Monotype Corsiva" pitchFamily="66" charset="0"/>
              </a:rPr>
              <a:t> «Определение нитратов в растениях»</a:t>
            </a:r>
          </a:p>
          <a:p>
            <a:endParaRPr lang="ru-RU" sz="4000">
              <a:solidFill>
                <a:srgbClr val="3333FF"/>
              </a:solidFill>
              <a:latin typeface="Monotype Corsiva" pitchFamily="66" charset="0"/>
            </a:endParaRPr>
          </a:p>
          <a:p>
            <a:pPr>
              <a:lnSpc>
                <a:spcPct val="75000"/>
              </a:lnSpc>
            </a:pPr>
            <a:r>
              <a:rPr lang="ru-RU" sz="4000" b="1">
                <a:solidFill>
                  <a:srgbClr val="3333FF"/>
                </a:solidFill>
                <a:latin typeface="Monotype Corsiva" pitchFamily="66" charset="0"/>
              </a:rPr>
              <a:t>Цель работы:</a:t>
            </a:r>
            <a:r>
              <a:rPr lang="ru-RU" sz="4000">
                <a:solidFill>
                  <a:srgbClr val="3333FF"/>
                </a:solidFill>
                <a:latin typeface="Monotype Corsiva" pitchFamily="66" charset="0"/>
              </a:rPr>
              <a:t> овладеть методикой определе-</a:t>
            </a:r>
          </a:p>
          <a:p>
            <a:pPr>
              <a:lnSpc>
                <a:spcPct val="75000"/>
              </a:lnSpc>
            </a:pPr>
            <a:r>
              <a:rPr lang="ru-RU" sz="4000">
                <a:solidFill>
                  <a:srgbClr val="3333FF"/>
                </a:solidFill>
                <a:latin typeface="Monotype Corsiva" pitchFamily="66" charset="0"/>
              </a:rPr>
              <a:t>ния нитратов; определить содержание нит-</a:t>
            </a:r>
          </a:p>
          <a:p>
            <a:pPr>
              <a:lnSpc>
                <a:spcPct val="75000"/>
              </a:lnSpc>
            </a:pPr>
            <a:r>
              <a:rPr lang="ru-RU" sz="4000">
                <a:solidFill>
                  <a:srgbClr val="3333FF"/>
                </a:solidFill>
                <a:latin typeface="Monotype Corsiva" pitchFamily="66" charset="0"/>
              </a:rPr>
              <a:t>ратов в продуктах питания; дать рекомен-</a:t>
            </a:r>
          </a:p>
          <a:p>
            <a:pPr>
              <a:lnSpc>
                <a:spcPct val="75000"/>
              </a:lnSpc>
            </a:pPr>
            <a:r>
              <a:rPr lang="ru-RU" sz="4000">
                <a:solidFill>
                  <a:srgbClr val="3333FF"/>
                </a:solidFill>
                <a:latin typeface="Monotype Corsiva" pitchFamily="66" charset="0"/>
              </a:rPr>
              <a:t>дации по уменьшению содержания нитратов </a:t>
            </a:r>
          </a:p>
          <a:p>
            <a:pPr>
              <a:lnSpc>
                <a:spcPct val="75000"/>
              </a:lnSpc>
            </a:pPr>
            <a:r>
              <a:rPr lang="ru-RU" sz="4000">
                <a:solidFill>
                  <a:srgbClr val="3333FF"/>
                </a:solidFill>
                <a:latin typeface="Monotype Corsiva" pitchFamily="66" charset="0"/>
              </a:rPr>
              <a:t>в овощах.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chemeClr val="bg1"/>
                </a:solidFill>
                <a:latin typeface="Monotype Corsiva" pitchFamily="66" charset="0"/>
              </a:rPr>
              <a:t>Урок –проект «Нитраты в продуктах питания»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50825" y="1844675"/>
            <a:ext cx="83185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3333FF"/>
                </a:solidFill>
                <a:latin typeface="Monotype Corsiva" pitchFamily="66" charset="0"/>
              </a:rPr>
              <a:t>3 группа. Творческое название проекта: «Качество овощей и условие их выращивания»</a:t>
            </a:r>
          </a:p>
          <a:p>
            <a:pPr algn="ctr"/>
            <a:endParaRPr lang="ru-RU" sz="4000" b="1">
              <a:solidFill>
                <a:srgbClr val="3333FF"/>
              </a:solidFill>
              <a:latin typeface="Monotype Corsiva" pitchFamily="66" charset="0"/>
            </a:endParaRPr>
          </a:p>
          <a:p>
            <a:pPr>
              <a:lnSpc>
                <a:spcPct val="75000"/>
              </a:lnSpc>
            </a:pPr>
            <a:r>
              <a:rPr lang="ru-RU" sz="4000" b="1">
                <a:solidFill>
                  <a:srgbClr val="3333FF"/>
                </a:solidFill>
                <a:latin typeface="Monotype Corsiva" pitchFamily="66" charset="0"/>
              </a:rPr>
              <a:t>Цель работы: </a:t>
            </a:r>
            <a:r>
              <a:rPr lang="ru-RU" sz="4000">
                <a:solidFill>
                  <a:srgbClr val="3333FF"/>
                </a:solidFill>
                <a:latin typeface="Monotype Corsiva" pitchFamily="66" charset="0"/>
              </a:rPr>
              <a:t>изучить литературу по проблеме, отметить условия улучшения качества овощей при их выращивании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chemeClr val="bg1"/>
                </a:solidFill>
                <a:latin typeface="Monotype Corsiva" pitchFamily="66" charset="0"/>
              </a:rPr>
              <a:t>Урок –проект «Нитраты в продуктах питания»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50825" y="1628775"/>
            <a:ext cx="864235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3333FF"/>
                </a:solidFill>
                <a:latin typeface="Monotype Corsiva" pitchFamily="66" charset="0"/>
              </a:rPr>
              <a:t>4 группа. Творческое название проекта: </a:t>
            </a:r>
          </a:p>
          <a:p>
            <a:pPr algn="ctr"/>
            <a:r>
              <a:rPr lang="ru-RU" sz="4000" b="1">
                <a:solidFill>
                  <a:srgbClr val="3333FF"/>
                </a:solidFill>
                <a:latin typeface="Monotype Corsiva" pitchFamily="66" charset="0"/>
              </a:rPr>
              <a:t>«Расчет содержания нитратов»</a:t>
            </a:r>
          </a:p>
          <a:p>
            <a:pPr algn="ctr"/>
            <a:endParaRPr lang="ru-RU" sz="4000" b="1">
              <a:solidFill>
                <a:srgbClr val="3333FF"/>
              </a:solidFill>
              <a:latin typeface="Monotype Corsiva" pitchFamily="66" charset="0"/>
            </a:endParaRPr>
          </a:p>
          <a:p>
            <a:pPr>
              <a:lnSpc>
                <a:spcPct val="75000"/>
              </a:lnSpc>
            </a:pPr>
            <a:r>
              <a:rPr lang="ru-RU" sz="4000" b="1">
                <a:solidFill>
                  <a:srgbClr val="3333FF"/>
                </a:solidFill>
                <a:latin typeface="Monotype Corsiva" pitchFamily="66" charset="0"/>
              </a:rPr>
              <a:t>Цель работы: </a:t>
            </a:r>
            <a:r>
              <a:rPr lang="ru-RU" sz="4000">
                <a:solidFill>
                  <a:srgbClr val="3333FF"/>
                </a:solidFill>
                <a:latin typeface="Monotype Corsiva" pitchFamily="66" charset="0"/>
              </a:rPr>
              <a:t>изучить литературу об источниках нитратов в продуктах питания, рассчитать массу нитратов, съеденных за обед одним человеком с продуктами питания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8424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chemeClr val="bg1"/>
                </a:solidFill>
                <a:latin typeface="Monotype Corsiva" pitchFamily="66" charset="0"/>
              </a:rPr>
              <a:t>Урок №2 «Консультация в группах»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79388" y="1773238"/>
            <a:ext cx="8713787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35000"/>
              </a:lnSpc>
              <a:spcBef>
                <a:spcPct val="50000"/>
              </a:spcBef>
            </a:pPr>
            <a:r>
              <a:rPr lang="ru-RU" sz="3600" b="1" u="sng">
                <a:solidFill>
                  <a:srgbClr val="0000FF"/>
                </a:solidFill>
                <a:latin typeface="Monotype Corsiva" pitchFamily="66" charset="0"/>
              </a:rPr>
              <a:t>Подготовительный этап:</a:t>
            </a:r>
          </a:p>
          <a:p>
            <a:pPr>
              <a:lnSpc>
                <a:spcPct val="35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подготовка рабочего места группы, согласно их направлениям.</a:t>
            </a:r>
          </a:p>
          <a:p>
            <a:pPr>
              <a:lnSpc>
                <a:spcPct val="35000"/>
              </a:lnSpc>
              <a:spcBef>
                <a:spcPct val="50000"/>
              </a:spcBef>
            </a:pPr>
            <a:endParaRPr lang="ru-RU" b="1">
              <a:solidFill>
                <a:srgbClr val="0000FF"/>
              </a:solidFill>
              <a:latin typeface="Monotype Corsiva" pitchFamily="66" charset="0"/>
            </a:endParaRPr>
          </a:p>
          <a:p>
            <a:pPr>
              <a:lnSpc>
                <a:spcPct val="35000"/>
              </a:lnSpc>
              <a:spcBef>
                <a:spcPct val="50000"/>
              </a:spcBef>
            </a:pPr>
            <a:r>
              <a:rPr lang="ru-RU" sz="3600" b="1" u="sng">
                <a:solidFill>
                  <a:srgbClr val="0000FF"/>
                </a:solidFill>
                <a:latin typeface="Monotype Corsiva" pitchFamily="66" charset="0"/>
              </a:rPr>
              <a:t>Основной этап:</a:t>
            </a:r>
          </a:p>
          <a:p>
            <a:pPr>
              <a:lnSpc>
                <a:spcPct val="35000"/>
              </a:lnSpc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- обмен информацией, работа в группе;</a:t>
            </a:r>
          </a:p>
          <a:p>
            <a:pPr>
              <a:lnSpc>
                <a:spcPct val="35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распределение собранного материала;</a:t>
            </a:r>
          </a:p>
          <a:p>
            <a:pPr>
              <a:lnSpc>
                <a:spcPct val="35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 разработка общего плана и планов индивидуальных докладов;</a:t>
            </a:r>
          </a:p>
          <a:p>
            <a:pPr>
              <a:lnSpc>
                <a:spcPct val="35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самостоятельная работа, проведение эксперимента;</a:t>
            </a:r>
          </a:p>
          <a:p>
            <a:pPr>
              <a:lnSpc>
                <a:spcPct val="35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общие выводы по направлениям.</a:t>
            </a:r>
          </a:p>
          <a:p>
            <a:pPr>
              <a:lnSpc>
                <a:spcPct val="35000"/>
              </a:lnSpc>
              <a:spcBef>
                <a:spcPct val="50000"/>
              </a:spcBef>
            </a:pPr>
            <a:endParaRPr lang="ru-RU" b="1">
              <a:solidFill>
                <a:srgbClr val="0000FF"/>
              </a:solidFill>
              <a:latin typeface="Monotype Corsiva" pitchFamily="66" charset="0"/>
            </a:endParaRPr>
          </a:p>
          <a:p>
            <a:pPr>
              <a:lnSpc>
                <a:spcPct val="35000"/>
              </a:lnSpc>
              <a:spcBef>
                <a:spcPct val="50000"/>
              </a:spcBef>
            </a:pPr>
            <a:r>
              <a:rPr lang="ru-RU" sz="3600" b="1" u="sng">
                <a:solidFill>
                  <a:srgbClr val="0000FF"/>
                </a:solidFill>
                <a:latin typeface="Monotype Corsiva" pitchFamily="66" charset="0"/>
              </a:rPr>
              <a:t>Заключительный этап:</a:t>
            </a:r>
          </a:p>
          <a:p>
            <a:pPr>
              <a:lnSpc>
                <a:spcPct val="35000"/>
              </a:lnSpc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- консультации по сбору и обработке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3518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chemeClr val="bg1"/>
                </a:solidFill>
                <a:latin typeface="Monotype Corsiva" pitchFamily="66" charset="0"/>
              </a:rPr>
              <a:t>Урок №3 «Защита проекта»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50825" y="1412875"/>
            <a:ext cx="8893175" cy="573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u="sng">
                <a:solidFill>
                  <a:srgbClr val="0000FF"/>
                </a:solidFill>
                <a:latin typeface="Monotype Corsiva" pitchFamily="66" charset="0"/>
              </a:rPr>
              <a:t>Подготовительный этап: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- подготовка материалов, оборудования к показу работ;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 формирование состава жюри.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sz="3600" b="1" u="sng">
                <a:solidFill>
                  <a:srgbClr val="0000FF"/>
                </a:solidFill>
                <a:latin typeface="Monotype Corsiva" pitchFamily="66" charset="0"/>
              </a:rPr>
              <a:t>Основной этап: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 демонстрация творческих разработок учащихся по группам;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 ответы на вопросы аудитории;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 обсуждение, оценка актуальности темы;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 выступление членов жюри.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3600" b="1" u="sng">
                <a:solidFill>
                  <a:srgbClr val="0000FF"/>
                </a:solidFill>
                <a:latin typeface="Monotype Corsiva" pitchFamily="66" charset="0"/>
              </a:rPr>
              <a:t>Заключительный этап: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 оценивание работы учащихся и подведение итогов;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рефлексия деятельности учащихся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endParaRPr lang="ru-RU" b="1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692150"/>
            <a:ext cx="6769100" cy="71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  <a:t>Проект  «Путешествие </a:t>
            </a:r>
            <a:b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  <a:t>в химическую лабораторию»</a:t>
            </a:r>
            <a:b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38915" name="Picture 5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Text Box 12"/>
          <p:cNvSpPr txBox="1">
            <a:spLocks noChangeArrowheads="1"/>
          </p:cNvSpPr>
          <p:nvPr/>
        </p:nvSpPr>
        <p:spPr bwMode="auto">
          <a:xfrm>
            <a:off x="611188" y="5229225"/>
            <a:ext cx="80645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ru-RU" sz="3600" b="1">
              <a:solidFill>
                <a:srgbClr val="3333FF"/>
              </a:solidFill>
              <a:latin typeface="Monotype Corsiva" pitchFamily="66" charset="0"/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395288" y="1628775"/>
            <a:ext cx="74168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0000FF"/>
                </a:solidFill>
                <a:latin typeface="Monotype Corsiva" pitchFamily="66" charset="0"/>
              </a:rPr>
              <a:t>Основополагающий вопрос:</a:t>
            </a:r>
          </a:p>
          <a:p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Что общего между кухней и химической лабораторией?</a:t>
            </a:r>
          </a:p>
          <a:p>
            <a:r>
              <a:rPr lang="ru-RU" sz="4000" b="1" i="1">
                <a:solidFill>
                  <a:srgbClr val="0000FF"/>
                </a:solidFill>
                <a:latin typeface="Monotype Corsiva" pitchFamily="66" charset="0"/>
              </a:rPr>
              <a:t>Цели  проекта: </a:t>
            </a:r>
          </a:p>
          <a:p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Познакомить учащихся с лабораторным оборудованием и правилами техники безопасности в кабинете химии</a:t>
            </a:r>
          </a:p>
          <a:p>
            <a:r>
              <a:rPr lang="ru-RU" sz="4000" b="1" i="1">
                <a:solidFill>
                  <a:srgbClr val="0000FF"/>
                </a:solidFill>
                <a:latin typeface="Monotype Corsiva" pitchFamily="66" charset="0"/>
              </a:rPr>
              <a:t>Сроки проведения:</a:t>
            </a:r>
            <a:r>
              <a:rPr lang="ru-RU" b="1" i="1">
                <a:solidFill>
                  <a:srgbClr val="0000FF"/>
                </a:solidFill>
                <a:latin typeface="Monotype Corsiva" pitchFamily="66" charset="0"/>
              </a:rPr>
              <a:t>  </a:t>
            </a: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1 урок</a:t>
            </a:r>
          </a:p>
          <a:p>
            <a:r>
              <a:rPr lang="ru-RU" sz="4000" b="1" i="1">
                <a:solidFill>
                  <a:srgbClr val="0000FF"/>
                </a:solidFill>
                <a:latin typeface="Monotype Corsiva" pitchFamily="66" charset="0"/>
              </a:rPr>
              <a:t>Учебная тема:</a:t>
            </a:r>
            <a:r>
              <a:rPr lang="ru-RU" b="1" i="1">
                <a:solidFill>
                  <a:srgbClr val="0000FF"/>
                </a:solidFill>
                <a:latin typeface="Monotype Corsiva" pitchFamily="66" charset="0"/>
              </a:rPr>
              <a:t>  </a:t>
            </a: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Первоначальные </a:t>
            </a:r>
          </a:p>
          <a:p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химические понятия  (8 класс)</a:t>
            </a:r>
          </a:p>
        </p:txBody>
      </p:sp>
      <p:pic>
        <p:nvPicPr>
          <p:cNvPr id="38925" name="Picture 6" descr="D:\bckup\OLGA\Оля1\Школа\учитель\черновик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4797425"/>
            <a:ext cx="2520950" cy="17272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38926" name="Picture 4" descr="5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188913"/>
            <a:ext cx="11525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2275" y="333375"/>
            <a:ext cx="6408738" cy="1069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5400" b="1" smtClean="0">
                <a:solidFill>
                  <a:schemeClr val="bg1"/>
                </a:solidFill>
                <a:latin typeface="Monotype Corsiva" pitchFamily="66" charset="0"/>
              </a:rPr>
              <a:t>Материалы проекта</a:t>
            </a:r>
          </a:p>
        </p:txBody>
      </p:sp>
      <p:pic>
        <p:nvPicPr>
          <p:cNvPr id="39939" name="Picture 5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476250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Text Box 12"/>
          <p:cNvSpPr txBox="1">
            <a:spLocks noChangeArrowheads="1"/>
          </p:cNvSpPr>
          <p:nvPr/>
        </p:nvSpPr>
        <p:spPr bwMode="auto">
          <a:xfrm>
            <a:off x="611188" y="5229225"/>
            <a:ext cx="80645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ru-RU" sz="3600" b="1">
              <a:solidFill>
                <a:srgbClr val="3333FF"/>
              </a:solidFill>
              <a:latin typeface="Monotype Corsiva" pitchFamily="66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50825" y="1628775"/>
            <a:ext cx="88931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1" lang="ru-RU" sz="4000" b="1">
                <a:solidFill>
                  <a:srgbClr val="0000FF"/>
                </a:solidFill>
                <a:latin typeface="Monotype Corsiva" pitchFamily="66" charset="0"/>
              </a:rPr>
              <a:t>Работы учащихся  «Правила техники безопасности»</a:t>
            </a:r>
            <a:br>
              <a:rPr kumimoji="1" lang="ru-RU" sz="4000" b="1">
                <a:solidFill>
                  <a:srgbClr val="0000FF"/>
                </a:solidFill>
                <a:latin typeface="Monotype Corsiva" pitchFamily="66" charset="0"/>
              </a:rPr>
            </a:br>
            <a:endParaRPr kumimoji="1" lang="ru-RU" sz="4000" b="1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39944" name="Picture 11" descr="D:\bckup\OLGA\Оля1\Школа\учитель\черновик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2133600"/>
            <a:ext cx="2801937" cy="189706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39945" name="Picture 10" descr="D:\bckup\OLGA\Оля1\Школа\учитель\черновик\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221163"/>
            <a:ext cx="3024188" cy="1868487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179388" y="2852738"/>
            <a:ext cx="5868987" cy="321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kumimoji="1" lang="ru-RU" sz="4000" b="1">
                <a:solidFill>
                  <a:srgbClr val="0000FF"/>
                </a:solidFill>
                <a:latin typeface="Monotype Corsiva" pitchFamily="66" charset="0"/>
              </a:rPr>
              <a:t>Вопросы  темы:</a:t>
            </a:r>
          </a:p>
          <a:p>
            <a:pPr marL="533400" indent="-533400">
              <a:lnSpc>
                <a:spcPct val="80000"/>
              </a:lnSpc>
            </a:pPr>
            <a:r>
              <a:rPr kumimoji="1" lang="ru-RU" sz="3600">
                <a:solidFill>
                  <a:srgbClr val="0000FF"/>
                </a:solidFill>
                <a:latin typeface="Monotype Corsiva" pitchFamily="66" charset="0"/>
              </a:rPr>
              <a:t>Чем измерить объем жидкости?</a:t>
            </a:r>
          </a:p>
          <a:p>
            <a:pPr marL="533400" indent="-533400">
              <a:lnSpc>
                <a:spcPct val="80000"/>
              </a:lnSpc>
            </a:pPr>
            <a:r>
              <a:rPr kumimoji="1" lang="ru-RU" sz="3600">
                <a:solidFill>
                  <a:srgbClr val="0000FF"/>
                </a:solidFill>
                <a:latin typeface="Monotype Corsiva" pitchFamily="66" charset="0"/>
              </a:rPr>
              <a:t>Чем отмерить массу вещества?</a:t>
            </a:r>
          </a:p>
          <a:p>
            <a:pPr marL="533400" indent="-533400">
              <a:lnSpc>
                <a:spcPct val="80000"/>
              </a:lnSpc>
            </a:pPr>
            <a:r>
              <a:rPr kumimoji="1" lang="ru-RU" sz="3600">
                <a:solidFill>
                  <a:srgbClr val="0000FF"/>
                </a:solidFill>
                <a:latin typeface="Monotype Corsiva" pitchFamily="66" charset="0"/>
              </a:rPr>
              <a:t>В чем проводят химические реакции?</a:t>
            </a:r>
          </a:p>
          <a:p>
            <a:pPr marL="533400" indent="-533400">
              <a:lnSpc>
                <a:spcPct val="80000"/>
              </a:lnSpc>
            </a:pPr>
            <a:r>
              <a:rPr kumimoji="1" lang="ru-RU" sz="3600">
                <a:solidFill>
                  <a:srgbClr val="0000FF"/>
                </a:solidFill>
                <a:latin typeface="Monotype Corsiva" pitchFamily="66" charset="0"/>
              </a:rPr>
              <a:t>Как вести себя в кабинете химии?</a:t>
            </a:r>
          </a:p>
        </p:txBody>
      </p:sp>
      <p:pic>
        <p:nvPicPr>
          <p:cNvPr id="39947" name="Picture 9" descr="D:\bckup\OLGA\Оля1\Школа\учитель\черновик\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260350"/>
            <a:ext cx="1512888" cy="11366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06700" y="549275"/>
            <a:ext cx="63373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Проект  «Солероды»</a:t>
            </a:r>
            <a:r>
              <a:rPr lang="ru-RU" sz="5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5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5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5" name="Text Box 12"/>
          <p:cNvSpPr txBox="1">
            <a:spLocks noChangeArrowheads="1"/>
          </p:cNvSpPr>
          <p:nvPr/>
        </p:nvSpPr>
        <p:spPr bwMode="auto">
          <a:xfrm>
            <a:off x="611188" y="5229225"/>
            <a:ext cx="80645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ru-RU" sz="3600" b="1">
              <a:solidFill>
                <a:srgbClr val="3333FF"/>
              </a:solidFill>
              <a:latin typeface="Monotype Corsiva" pitchFamily="66" charset="0"/>
            </a:endParaRPr>
          </a:p>
        </p:txBody>
      </p:sp>
      <p:pic>
        <p:nvPicPr>
          <p:cNvPr id="40966" name="Picture 5" descr="C:\Documents and Settings\NovoselovaYUE\Application Data\Microsoft\Media Catalog\Downloaded Clips\cl2\BD0649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33375"/>
            <a:ext cx="28194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23850" y="1484313"/>
            <a:ext cx="8569325" cy="560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ru-RU" sz="4000" b="1" i="1">
              <a:solidFill>
                <a:srgbClr val="0000FF"/>
              </a:solidFill>
              <a:latin typeface="Monotype Corsiva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4000" b="1" i="1">
                <a:solidFill>
                  <a:srgbClr val="0000FF"/>
                </a:solidFill>
                <a:latin typeface="Monotype Corsiva" pitchFamily="66" charset="0"/>
              </a:rPr>
              <a:t>Основополагающий вопрос: </a:t>
            </a:r>
          </a:p>
          <a:p>
            <a:pPr>
              <a:lnSpc>
                <a:spcPct val="80000"/>
              </a:lnSpc>
            </a:pPr>
            <a:r>
              <a:rPr lang="ru-RU" i="1">
                <a:solidFill>
                  <a:srgbClr val="0000FF"/>
                </a:solidFill>
                <a:latin typeface="Monotype Corsiva" pitchFamily="66" charset="0"/>
              </a:rPr>
              <a:t>   </a:t>
            </a: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Галогены – ядовитые вещества или жизненная необходимость?</a:t>
            </a:r>
          </a:p>
          <a:p>
            <a:pPr>
              <a:lnSpc>
                <a:spcPct val="80000"/>
              </a:lnSpc>
            </a:pPr>
            <a:r>
              <a:rPr lang="ru-RU" sz="4000" b="1" i="1">
                <a:solidFill>
                  <a:srgbClr val="0000FF"/>
                </a:solidFill>
                <a:latin typeface="Monotype Corsiva" pitchFamily="66" charset="0"/>
              </a:rPr>
              <a:t>Цели проекта:  </a:t>
            </a:r>
          </a:p>
          <a:p>
            <a:pPr>
              <a:lnSpc>
                <a:spcPct val="80000"/>
              </a:lnSpc>
            </a:pP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Познакомится со  строением, свойствами, применением и биологическим значением неметаллов </a:t>
            </a:r>
            <a:r>
              <a:rPr lang="en-US" sz="3200" b="1">
                <a:solidFill>
                  <a:srgbClr val="0000FF"/>
                </a:solidFill>
                <a:latin typeface="Monotype Corsiva" pitchFamily="66" charset="0"/>
              </a:rPr>
              <a:t>VII</a:t>
            </a: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А группы периодической системы</a:t>
            </a:r>
          </a:p>
          <a:p>
            <a:pPr>
              <a:lnSpc>
                <a:spcPct val="80000"/>
              </a:lnSpc>
            </a:pPr>
            <a:r>
              <a:rPr lang="ru-RU" sz="4000" b="1" i="1">
                <a:solidFill>
                  <a:srgbClr val="0000FF"/>
                </a:solidFill>
                <a:latin typeface="Monotype Corsiva" pitchFamily="66" charset="0"/>
              </a:rPr>
              <a:t>Тема</a:t>
            </a:r>
            <a:r>
              <a:rPr lang="ru-RU" sz="4000" b="1">
                <a:solidFill>
                  <a:srgbClr val="0000FF"/>
                </a:solidFill>
                <a:latin typeface="Monotype Corsiva" pitchFamily="66" charset="0"/>
              </a:rPr>
              <a:t>: </a:t>
            </a:r>
            <a:r>
              <a:rPr lang="ru-RU" sz="4000">
                <a:solidFill>
                  <a:srgbClr val="0000FF"/>
                </a:solidFill>
                <a:latin typeface="Monotype Corsiva" pitchFamily="66" charset="0"/>
              </a:rPr>
              <a:t>Неметаллы</a:t>
            </a:r>
          </a:p>
          <a:p>
            <a:pPr>
              <a:lnSpc>
                <a:spcPct val="80000"/>
              </a:lnSpc>
            </a:pPr>
            <a:r>
              <a:rPr lang="ru-RU" sz="4000" b="1" i="1">
                <a:solidFill>
                  <a:srgbClr val="0000FF"/>
                </a:solidFill>
                <a:latin typeface="Monotype Corsiva" pitchFamily="66" charset="0"/>
              </a:rPr>
              <a:t>Сроки проведения:</a:t>
            </a:r>
            <a:r>
              <a:rPr lang="ru-RU" i="1">
                <a:solidFill>
                  <a:srgbClr val="0000FF"/>
                </a:solidFill>
                <a:latin typeface="Monotype Corsiva" pitchFamily="66" charset="0"/>
              </a:rPr>
              <a:t>     </a:t>
            </a: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5  уроков</a:t>
            </a:r>
          </a:p>
          <a:p>
            <a:pPr>
              <a:lnSpc>
                <a:spcPct val="80000"/>
              </a:lnSpc>
            </a:pPr>
            <a:r>
              <a:rPr lang="ru-RU" sz="4000" b="1" i="1">
                <a:solidFill>
                  <a:srgbClr val="0000FF"/>
                </a:solidFill>
                <a:latin typeface="Monotype Corsiva" pitchFamily="66" charset="0"/>
              </a:rPr>
              <a:t>Учебная тема:</a:t>
            </a:r>
            <a:r>
              <a:rPr lang="ru-RU" i="1">
                <a:solidFill>
                  <a:srgbClr val="0000FF"/>
                </a:solidFill>
                <a:latin typeface="Monotype Corsiva" pitchFamily="66" charset="0"/>
              </a:rPr>
              <a:t>  </a:t>
            </a: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Галогены  (9 класс)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ru-RU" sz="3200" b="1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40968" name="Picture 6" descr="D:\bckup\OLGA\Оля1\Школа\учитель\черновик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581525"/>
            <a:ext cx="2239962" cy="16573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549275"/>
            <a:ext cx="63373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Этапы проведения:</a:t>
            </a:r>
            <a:br>
              <a:rPr lang="ru-RU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endParaRPr lang="ru-RU" sz="54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1987" name="Picture 5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04813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 descr="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188913"/>
            <a:ext cx="11525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12"/>
          <p:cNvSpPr txBox="1">
            <a:spLocks noChangeArrowheads="1"/>
          </p:cNvSpPr>
          <p:nvPr/>
        </p:nvSpPr>
        <p:spPr bwMode="auto">
          <a:xfrm>
            <a:off x="611188" y="5229225"/>
            <a:ext cx="80645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ru-RU" sz="3600" b="1">
              <a:solidFill>
                <a:srgbClr val="3333FF"/>
              </a:solidFill>
              <a:latin typeface="Monotype Corsiva" pitchFamily="66" charset="0"/>
            </a:endParaRPr>
          </a:p>
        </p:txBody>
      </p:sp>
      <p:pic>
        <p:nvPicPr>
          <p:cNvPr id="41990" name="Picture 9" descr="D:\bckup\OLGA\Оля1\Школа\учитель\черновик\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484313"/>
            <a:ext cx="2198688" cy="2147887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41993" name="Picture 11" descr="D:\bckup\OLGA\Оля1\Школа\учитель\черновик\1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4221163"/>
            <a:ext cx="2789238" cy="18859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41994" name="Picture 10" descr="D:\bckup\OLGA\Оля1\Школа\учитель\черновик\1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6100" y="4724400"/>
            <a:ext cx="2736850" cy="19431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4211638" y="1412875"/>
            <a:ext cx="4681537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kumimoji="1" lang="ru-RU" sz="4000" b="1">
                <a:solidFill>
                  <a:srgbClr val="0000FF"/>
                </a:solidFill>
                <a:latin typeface="Monotype Corsiva" pitchFamily="66" charset="0"/>
              </a:rPr>
              <a:t>Урок 1  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kumimoji="1" lang="ru-RU" b="1">
                <a:solidFill>
                  <a:srgbClr val="0000FF"/>
                </a:solidFill>
                <a:latin typeface="Monotype Corsiva" pitchFamily="66" charset="0"/>
              </a:rPr>
              <a:t>Общая характеристика галогенов</a:t>
            </a:r>
            <a:endParaRPr lang="ru-RU" b="1">
              <a:solidFill>
                <a:srgbClr val="0000FF"/>
              </a:solidFill>
              <a:latin typeface="Monotype Corsiva" pitchFamily="66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Распределение на группы и знакомство с проектом 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Обсуждение в группах и распределение работы.</a:t>
            </a: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 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kumimoji="1" lang="ru-RU" sz="3200" b="1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179388" y="3694113"/>
            <a:ext cx="43211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kumimoji="1" lang="ru-RU" sz="3200" b="1">
                <a:solidFill>
                  <a:srgbClr val="0000FF"/>
                </a:solidFill>
                <a:latin typeface="Monotype Corsiva" pitchFamily="66" charset="0"/>
              </a:rPr>
              <a:t>Урок 2</a:t>
            </a:r>
            <a:r>
              <a:rPr kumimoji="1" lang="ru-RU" b="1">
                <a:solidFill>
                  <a:srgbClr val="0000FF"/>
                </a:solidFill>
                <a:latin typeface="Monotype Corsiva" pitchFamily="66" charset="0"/>
              </a:rPr>
              <a:t>   Получение и</a:t>
            </a:r>
          </a:p>
          <a:p>
            <a:pPr>
              <a:lnSpc>
                <a:spcPct val="80000"/>
              </a:lnSpc>
            </a:pPr>
            <a:r>
              <a:rPr kumimoji="1" lang="ru-RU" b="1">
                <a:solidFill>
                  <a:srgbClr val="0000FF"/>
                </a:solidFill>
                <a:latin typeface="Monotype Corsiva" pitchFamily="66" charset="0"/>
              </a:rPr>
              <a:t>применение галогенов</a:t>
            </a:r>
          </a:p>
          <a:p>
            <a:pPr>
              <a:lnSpc>
                <a:spcPct val="80000"/>
              </a:lnSpc>
            </a:pPr>
            <a:r>
              <a:rPr kumimoji="1" lang="ru-RU" sz="3200" b="1">
                <a:solidFill>
                  <a:srgbClr val="0000FF"/>
                </a:solidFill>
                <a:latin typeface="Monotype Corsiva" pitchFamily="66" charset="0"/>
              </a:rPr>
              <a:t>Урок 3</a:t>
            </a:r>
            <a:r>
              <a:rPr kumimoji="1" lang="ru-RU" b="1">
                <a:solidFill>
                  <a:srgbClr val="0000FF"/>
                </a:solidFill>
                <a:latin typeface="Monotype Corsiva" pitchFamily="66" charset="0"/>
              </a:rPr>
              <a:t>   Соединения</a:t>
            </a:r>
          </a:p>
          <a:p>
            <a:pPr>
              <a:lnSpc>
                <a:spcPct val="80000"/>
              </a:lnSpc>
            </a:pPr>
            <a:r>
              <a:rPr kumimoji="1" lang="ru-RU" b="1">
                <a:solidFill>
                  <a:srgbClr val="0000FF"/>
                </a:solidFill>
                <a:latin typeface="Monotype Corsiva" pitchFamily="66" charset="0"/>
              </a:rPr>
              <a:t>галогенов</a:t>
            </a:r>
          </a:p>
          <a:p>
            <a:pPr>
              <a:lnSpc>
                <a:spcPct val="80000"/>
              </a:lnSpc>
            </a:pPr>
            <a:r>
              <a:rPr kumimoji="1" lang="ru-RU" sz="3200" b="1">
                <a:solidFill>
                  <a:srgbClr val="0000FF"/>
                </a:solidFill>
                <a:latin typeface="Monotype Corsiva" pitchFamily="66" charset="0"/>
              </a:rPr>
              <a:t>Урок 4</a:t>
            </a:r>
            <a:r>
              <a:rPr kumimoji="1" lang="ru-RU" b="1">
                <a:solidFill>
                  <a:srgbClr val="0000FF"/>
                </a:solidFill>
                <a:latin typeface="Monotype Corsiva" pitchFamily="66" charset="0"/>
              </a:rPr>
              <a:t>   </a:t>
            </a: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Выполнение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практической части задания </a:t>
            </a:r>
            <a:endParaRPr kumimoji="1" lang="ru-RU" b="1">
              <a:solidFill>
                <a:srgbClr val="0000FF"/>
              </a:solidFill>
              <a:latin typeface="Monotype Corsiva" pitchFamily="66" charset="0"/>
            </a:endParaRPr>
          </a:p>
          <a:p>
            <a:pPr>
              <a:lnSpc>
                <a:spcPct val="80000"/>
              </a:lnSpc>
            </a:pPr>
            <a:r>
              <a:rPr kumimoji="1" lang="ru-RU" sz="3200" b="1">
                <a:solidFill>
                  <a:srgbClr val="0000FF"/>
                </a:solidFill>
                <a:latin typeface="Monotype Corsiva" pitchFamily="66" charset="0"/>
              </a:rPr>
              <a:t>Урок 5</a:t>
            </a:r>
            <a:r>
              <a:rPr kumimoji="1" lang="ru-RU" b="1">
                <a:solidFill>
                  <a:srgbClr val="0000FF"/>
                </a:solidFill>
                <a:latin typeface="Monotype Corsiva" pitchFamily="66" charset="0"/>
              </a:rPr>
              <a:t>    Семинар по</a:t>
            </a:r>
          </a:p>
          <a:p>
            <a:pPr>
              <a:lnSpc>
                <a:spcPct val="80000"/>
              </a:lnSpc>
            </a:pPr>
            <a:r>
              <a:rPr kumimoji="1" lang="ru-RU" b="1">
                <a:solidFill>
                  <a:srgbClr val="0000FF"/>
                </a:solidFill>
                <a:latin typeface="Monotype Corsiva" pitchFamily="66" charset="0"/>
              </a:rPr>
              <a:t>теме.  Подведение итогов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692150"/>
            <a:ext cx="7561263" cy="71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Проект   «Черное золото»</a:t>
            </a:r>
            <a:br>
              <a:rPr lang="ru-RU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endParaRPr lang="ru-RU" sz="54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6083" name="Picture 5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85750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Text Box 12"/>
          <p:cNvSpPr txBox="1">
            <a:spLocks noChangeArrowheads="1"/>
          </p:cNvSpPr>
          <p:nvPr/>
        </p:nvSpPr>
        <p:spPr bwMode="auto">
          <a:xfrm>
            <a:off x="611188" y="5229225"/>
            <a:ext cx="80645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ru-RU" sz="3600" b="1">
              <a:solidFill>
                <a:srgbClr val="3333FF"/>
              </a:solidFill>
              <a:latin typeface="Monotype Corsiva" pitchFamily="66" charset="0"/>
            </a:endParaRPr>
          </a:p>
        </p:txBody>
      </p:sp>
      <p:pic>
        <p:nvPicPr>
          <p:cNvPr id="46086" name="Picture 6" descr="D:\bckup\OLGA\Оля1\Школа\учитель\черновик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221163"/>
            <a:ext cx="2409825" cy="2160587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46087" name="Picture 5" descr="H:\risunki\oil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1557338"/>
            <a:ext cx="2376487" cy="17272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79388" y="1628775"/>
            <a:ext cx="7777162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0000FF"/>
                </a:solidFill>
                <a:latin typeface="Monotype Corsiva" pitchFamily="66" charset="0"/>
              </a:rPr>
              <a:t>Основополагающий вопрос: </a:t>
            </a:r>
          </a:p>
          <a:p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Нефть- сырье или топливо? </a:t>
            </a:r>
          </a:p>
          <a:p>
            <a:r>
              <a:rPr lang="ru-RU" sz="4000" b="1" i="1">
                <a:solidFill>
                  <a:srgbClr val="0000FF"/>
                </a:solidFill>
                <a:latin typeface="Monotype Corsiva" pitchFamily="66" charset="0"/>
              </a:rPr>
              <a:t>Цели проекта:</a:t>
            </a:r>
            <a:r>
              <a:rPr lang="ru-RU" sz="3600" b="1" i="1">
                <a:solidFill>
                  <a:srgbClr val="0000FF"/>
                </a:solidFill>
                <a:latin typeface="Monotype Corsiva" pitchFamily="66" charset="0"/>
              </a:rPr>
              <a:t> </a:t>
            </a:r>
          </a:p>
          <a:p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Углубить и расширить представления о природных источниках углеводородов, доказать, что нефть – ценное сырье и хорошее топливо. </a:t>
            </a:r>
          </a:p>
          <a:p>
            <a:r>
              <a:rPr lang="ru-RU" sz="4000" b="1" i="1">
                <a:solidFill>
                  <a:srgbClr val="0000FF"/>
                </a:solidFill>
                <a:latin typeface="Monotype Corsiva" pitchFamily="66" charset="0"/>
              </a:rPr>
              <a:t>Сроки проведения:</a:t>
            </a:r>
            <a:r>
              <a:rPr lang="ru-RU" b="1" i="1">
                <a:solidFill>
                  <a:srgbClr val="0000FF"/>
                </a:solidFill>
                <a:latin typeface="Monotype Corsiva" pitchFamily="66" charset="0"/>
              </a:rPr>
              <a:t>     </a:t>
            </a: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3 урока</a:t>
            </a:r>
          </a:p>
          <a:p>
            <a:r>
              <a:rPr lang="ru-RU" sz="4000" b="1" i="1">
                <a:solidFill>
                  <a:srgbClr val="0000FF"/>
                </a:solidFill>
                <a:latin typeface="Monotype Corsiva" pitchFamily="66" charset="0"/>
              </a:rPr>
              <a:t>Учебная тема:</a:t>
            </a:r>
            <a:r>
              <a:rPr lang="ru-RU" b="1" i="1">
                <a:solidFill>
                  <a:srgbClr val="0000FF"/>
                </a:solidFill>
                <a:latin typeface="Monotype Corsiva" pitchFamily="66" charset="0"/>
              </a:rPr>
              <a:t>  </a:t>
            </a: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Природные источники углеводородов  (10 класс)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ru-RU" sz="2400" b="1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9"/>
          <p:cNvSpPr>
            <a:spLocks noGrp="1"/>
          </p:cNvSpPr>
          <p:nvPr>
            <p:ph type="title"/>
          </p:nvPr>
        </p:nvSpPr>
        <p:spPr>
          <a:xfrm>
            <a:off x="250825" y="476250"/>
            <a:ext cx="8893175" cy="1023938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sz="4000" b="1" smtClean="0">
                <a:solidFill>
                  <a:schemeClr val="bg1"/>
                </a:solidFill>
                <a:latin typeface="Monotype Corsiva" pitchFamily="66" charset="0"/>
              </a:rPr>
              <a:t>Целевой проект </a:t>
            </a:r>
            <a:br>
              <a:rPr lang="ru-RU" sz="4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000" b="1" smtClean="0">
                <a:solidFill>
                  <a:schemeClr val="bg1"/>
                </a:solidFill>
                <a:latin typeface="Monotype Corsiva" pitchFamily="66" charset="0"/>
              </a:rPr>
              <a:t>Программы развития ГБОУ школы №497</a:t>
            </a:r>
            <a:br>
              <a:rPr lang="ru-RU" sz="4000" b="1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sz="4000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075" name="Содержимое 7"/>
          <p:cNvSpPr>
            <a:spLocks noGrp="1"/>
          </p:cNvSpPr>
          <p:nvPr>
            <p:ph idx="1"/>
          </p:nvPr>
        </p:nvSpPr>
        <p:spPr>
          <a:xfrm>
            <a:off x="250825" y="1700213"/>
            <a:ext cx="8713788" cy="4824412"/>
          </a:xfrm>
        </p:spPr>
        <p:txBody>
          <a:bodyPr/>
          <a:lstStyle/>
          <a:p>
            <a:pPr algn="ctr">
              <a:lnSpc>
                <a:spcPct val="75000"/>
              </a:lnSpc>
              <a:buFontTx/>
              <a:buNone/>
            </a:pPr>
            <a:r>
              <a:rPr lang="ru-RU" sz="4000" b="1" u="sng" smtClean="0">
                <a:solidFill>
                  <a:srgbClr val="3333FF"/>
                </a:solidFill>
                <a:latin typeface="Monotype Corsiva" pitchFamily="66" charset="0"/>
              </a:rPr>
              <a:t>«</a:t>
            </a:r>
            <a:r>
              <a:rPr lang="ru-RU" sz="3600" b="1" u="sng" smtClean="0">
                <a:solidFill>
                  <a:srgbClr val="3333FF"/>
                </a:solidFill>
                <a:latin typeface="Monotype Corsiva" pitchFamily="66" charset="0"/>
              </a:rPr>
              <a:t>Проектно-исследовательская деятельность </a:t>
            </a:r>
            <a:br>
              <a:rPr lang="ru-RU" sz="3600" b="1" u="sng" smtClean="0">
                <a:solidFill>
                  <a:srgbClr val="3333FF"/>
                </a:solidFill>
                <a:latin typeface="Monotype Corsiva" pitchFamily="66" charset="0"/>
              </a:rPr>
            </a:br>
            <a:r>
              <a:rPr lang="ru-RU" sz="3600" b="1" u="sng" smtClean="0">
                <a:solidFill>
                  <a:srgbClr val="3333FF"/>
                </a:solidFill>
                <a:latin typeface="Monotype Corsiva" pitchFamily="66" charset="0"/>
              </a:rPr>
              <a:t>педагогов и учащихся»</a:t>
            </a:r>
          </a:p>
          <a:p>
            <a:pPr>
              <a:lnSpc>
                <a:spcPct val="80000"/>
              </a:lnSpc>
            </a:pPr>
            <a:r>
              <a:rPr lang="ru-RU" sz="4000" b="1" smtClean="0">
                <a:solidFill>
                  <a:srgbClr val="3333FF"/>
                </a:solidFill>
                <a:latin typeface="Monotype Corsiva" pitchFamily="66" charset="0"/>
              </a:rPr>
              <a:t>Цель:</a:t>
            </a:r>
            <a:r>
              <a:rPr lang="ru-RU" sz="3600" b="1" smtClean="0">
                <a:solidFill>
                  <a:srgbClr val="3333FF"/>
                </a:solidFill>
                <a:latin typeface="Monotype Corsiva" pitchFamily="66" charset="0"/>
              </a:rPr>
              <a:t> создание единого образовательного пространства, в рамках которого решаются задачи образования и интеллектуального развития обучающихся </a:t>
            </a:r>
            <a:r>
              <a:rPr lang="ru-RU" sz="3600" b="1" smtClean="0">
                <a:latin typeface="Monotype Corsiva" pitchFamily="66" charset="0"/>
              </a:rPr>
              <a:t> </a:t>
            </a:r>
            <a:r>
              <a:rPr lang="ru-RU" sz="3600" b="1" smtClean="0">
                <a:solidFill>
                  <a:srgbClr val="3333FF"/>
                </a:solidFill>
                <a:latin typeface="Monotype Corsiva" pitchFamily="66" charset="0"/>
              </a:rPr>
              <a:t>путем приобщения учащихся к методам научного познания посредством выполнения учебно-исследовательских проектов в рамках учебной и внеурочной деятельности.</a:t>
            </a:r>
          </a:p>
          <a:p>
            <a:endParaRPr lang="ru-RU" sz="3600" b="1" smtClean="0">
              <a:solidFill>
                <a:srgbClr val="3333FF"/>
              </a:solidFill>
              <a:latin typeface="Monotype Corsiva" pitchFamily="66" charset="0"/>
            </a:endParaRPr>
          </a:p>
          <a:p>
            <a:pPr>
              <a:lnSpc>
                <a:spcPct val="75000"/>
              </a:lnSpc>
              <a:buFontTx/>
              <a:buNone/>
            </a:pPr>
            <a:endParaRPr lang="ru-RU" b="1" smtClean="0">
              <a:solidFill>
                <a:srgbClr val="3333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87675" y="692150"/>
            <a:ext cx="6337300" cy="71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Этапы проведения:</a:t>
            </a:r>
            <a:br>
              <a:rPr lang="ru-RU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endParaRPr lang="ru-RU" sz="54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3011" name="Picture 5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04813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 Box 12"/>
          <p:cNvSpPr txBox="1">
            <a:spLocks noChangeArrowheads="1"/>
          </p:cNvSpPr>
          <p:nvPr/>
        </p:nvSpPr>
        <p:spPr bwMode="auto">
          <a:xfrm>
            <a:off x="611188" y="5229225"/>
            <a:ext cx="80645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ru-RU" sz="3600" b="1">
              <a:solidFill>
                <a:srgbClr val="3333FF"/>
              </a:solidFill>
              <a:latin typeface="Monotype Corsiva" pitchFamily="66" charset="0"/>
            </a:endParaRPr>
          </a:p>
        </p:txBody>
      </p:sp>
      <p:pic>
        <p:nvPicPr>
          <p:cNvPr id="43014" name="Picture 8" descr="D:\bckup\OLGA\Оля1\Школа\учитель\черновик\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549275"/>
            <a:ext cx="3040062" cy="221138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43015" name="Picture 7" descr="D:\bckup\OLGA\Оля1\Школа\учитель\черновик\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4365625"/>
            <a:ext cx="3430588" cy="224313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4284663" y="1557338"/>
            <a:ext cx="4859337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kumimoji="1" lang="ru-RU" sz="3600" b="1">
                <a:solidFill>
                  <a:srgbClr val="0000FF"/>
                </a:solidFill>
                <a:latin typeface="Monotype Corsiva" pitchFamily="66" charset="0"/>
              </a:rPr>
              <a:t>Урок 1 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Природные источники углеводородов.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Распределение на группы и знакомство с проектом  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Обсуждение в группах и распределение работы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50825" y="2997200"/>
            <a:ext cx="4321175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kumimoji="1" lang="ru-RU" sz="3600" b="1">
                <a:solidFill>
                  <a:srgbClr val="0000FF"/>
                </a:solidFill>
                <a:latin typeface="Monotype Corsiva" pitchFamily="66" charset="0"/>
              </a:rPr>
              <a:t>Домашняя работа:</a:t>
            </a:r>
          </a:p>
          <a:p>
            <a:pPr>
              <a:lnSpc>
                <a:spcPct val="80000"/>
              </a:lnSpc>
            </a:pPr>
            <a:r>
              <a:rPr kumimoji="1" lang="ru-RU" b="1">
                <a:solidFill>
                  <a:srgbClr val="0000FF"/>
                </a:solidFill>
                <a:latin typeface="Monotype Corsiva" pitchFamily="66" charset="0"/>
              </a:rPr>
              <a:t> </a:t>
            </a: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Работа с литературой</a:t>
            </a:r>
          </a:p>
          <a:p>
            <a:pPr>
              <a:lnSpc>
                <a:spcPct val="80000"/>
              </a:lnSpc>
            </a:pPr>
            <a:r>
              <a:rPr kumimoji="1" lang="ru-RU" sz="3600" b="1">
                <a:solidFill>
                  <a:srgbClr val="0000FF"/>
                </a:solidFill>
                <a:latin typeface="Monotype Corsiva" pitchFamily="66" charset="0"/>
              </a:rPr>
              <a:t>Урок 2</a:t>
            </a:r>
            <a:r>
              <a:rPr kumimoji="1" lang="ru-RU" b="1">
                <a:solidFill>
                  <a:srgbClr val="0000FF"/>
                </a:solidFill>
                <a:latin typeface="Monotype Corsiva" pitchFamily="66" charset="0"/>
              </a:rPr>
              <a:t>   </a:t>
            </a: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Выполнение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практической части задания </a:t>
            </a:r>
          </a:p>
          <a:p>
            <a:pPr>
              <a:lnSpc>
                <a:spcPct val="80000"/>
              </a:lnSpc>
            </a:pPr>
            <a:r>
              <a:rPr kumimoji="1" lang="ru-RU" sz="3600" b="1">
                <a:solidFill>
                  <a:srgbClr val="0000FF"/>
                </a:solidFill>
                <a:latin typeface="Monotype Corsiva" pitchFamily="66" charset="0"/>
              </a:rPr>
              <a:t>Домашняя работа: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Оформление результатов </a:t>
            </a:r>
          </a:p>
          <a:p>
            <a:pPr>
              <a:lnSpc>
                <a:spcPct val="80000"/>
              </a:lnSpc>
            </a:pPr>
            <a:r>
              <a:rPr kumimoji="1" lang="ru-RU" sz="3600" b="1">
                <a:solidFill>
                  <a:srgbClr val="0000FF"/>
                </a:solidFill>
                <a:latin typeface="Monotype Corsiva" pitchFamily="66" charset="0"/>
              </a:rPr>
              <a:t>Урок 3</a:t>
            </a:r>
            <a:r>
              <a:rPr kumimoji="1" lang="ru-RU" b="1">
                <a:solidFill>
                  <a:srgbClr val="0000FF"/>
                </a:solidFill>
                <a:latin typeface="Monotype Corsiva" pitchFamily="66" charset="0"/>
              </a:rPr>
              <a:t>  </a:t>
            </a: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Представление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результатов и подведение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итогов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620713"/>
            <a:ext cx="63373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Проект   «Почему погибла рыба?»</a:t>
            </a:r>
            <a:br>
              <a:rPr lang="ru-RU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endParaRPr lang="ru-RU" sz="54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4035" name="Picture 5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04813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 descr="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260350"/>
            <a:ext cx="11525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Text Box 12"/>
          <p:cNvSpPr txBox="1">
            <a:spLocks noChangeArrowheads="1"/>
          </p:cNvSpPr>
          <p:nvPr/>
        </p:nvSpPr>
        <p:spPr bwMode="auto">
          <a:xfrm>
            <a:off x="611188" y="5229225"/>
            <a:ext cx="80645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ru-RU" sz="3600" b="1">
              <a:solidFill>
                <a:srgbClr val="3333FF"/>
              </a:solidFill>
              <a:latin typeface="Monotype Corsiva" pitchFamily="66" charset="0"/>
            </a:endParaRPr>
          </a:p>
        </p:txBody>
      </p:sp>
      <p:pic>
        <p:nvPicPr>
          <p:cNvPr id="44038" name="Picture 5" descr="D:\bckup\OLGA\Оля1\Школа\учитель\черновик\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4508500"/>
            <a:ext cx="3171825" cy="18859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323850" y="1628775"/>
            <a:ext cx="8280400" cy="565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3600" b="1" i="1">
                <a:solidFill>
                  <a:srgbClr val="0000FF"/>
                </a:solidFill>
                <a:latin typeface="Monotype Corsiva" pitchFamily="66" charset="0"/>
              </a:rPr>
              <a:t>Основополагающий вопрос: </a:t>
            </a:r>
          </a:p>
          <a:p>
            <a:pPr>
              <a:lnSpc>
                <a:spcPct val="80000"/>
              </a:lnSpc>
            </a:pPr>
            <a:r>
              <a:rPr lang="ru-RU" b="1" i="1">
                <a:solidFill>
                  <a:srgbClr val="0000FF"/>
                </a:solidFill>
                <a:latin typeface="Monotype Corsiva" pitchFamily="66" charset="0"/>
              </a:rPr>
              <a:t>   </a:t>
            </a: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Почему погибла рыба ? </a:t>
            </a:r>
          </a:p>
          <a:p>
            <a:pPr>
              <a:lnSpc>
                <a:spcPct val="80000"/>
              </a:lnSpc>
            </a:pPr>
            <a:endParaRPr lang="ru-RU" sz="3200" b="1">
              <a:solidFill>
                <a:srgbClr val="0000FF"/>
              </a:solidFill>
              <a:latin typeface="Monotype Corsiva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3600" b="1" i="1">
                <a:solidFill>
                  <a:srgbClr val="0000FF"/>
                </a:solidFill>
                <a:latin typeface="Monotype Corsiva" pitchFamily="66" charset="0"/>
              </a:rPr>
              <a:t>Цели проекта: </a:t>
            </a:r>
          </a:p>
          <a:p>
            <a:pPr>
              <a:lnSpc>
                <a:spcPct val="80000"/>
              </a:lnSpc>
            </a:pP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Оценить роль воды в жизни живых организмов  и сформировать понятие  о необходимости бережного и экономного отношения к водным ресурсам </a:t>
            </a:r>
          </a:p>
          <a:p>
            <a:pPr>
              <a:lnSpc>
                <a:spcPct val="80000"/>
              </a:lnSpc>
            </a:pPr>
            <a:endParaRPr lang="ru-RU" sz="3600" b="1" i="1">
              <a:solidFill>
                <a:srgbClr val="0000FF"/>
              </a:solidFill>
              <a:latin typeface="Monotype Corsiva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3600" b="1" i="1">
                <a:solidFill>
                  <a:srgbClr val="0000FF"/>
                </a:solidFill>
                <a:latin typeface="Monotype Corsiva" pitchFamily="66" charset="0"/>
              </a:rPr>
              <a:t>Сроки проведения:</a:t>
            </a:r>
            <a:r>
              <a:rPr lang="ru-RU" sz="3200" b="1" i="1">
                <a:solidFill>
                  <a:srgbClr val="0000FF"/>
                </a:solidFill>
                <a:latin typeface="Monotype Corsiva" pitchFamily="66" charset="0"/>
              </a:rPr>
              <a:t>     </a:t>
            </a: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4  урока</a:t>
            </a:r>
          </a:p>
          <a:p>
            <a:pPr>
              <a:lnSpc>
                <a:spcPct val="80000"/>
              </a:lnSpc>
            </a:pPr>
            <a:r>
              <a:rPr lang="ru-RU" sz="3600" b="1" i="1">
                <a:solidFill>
                  <a:srgbClr val="0000FF"/>
                </a:solidFill>
                <a:latin typeface="Monotype Corsiva" pitchFamily="66" charset="0"/>
              </a:rPr>
              <a:t>Учебная тема:  </a:t>
            </a:r>
          </a:p>
          <a:p>
            <a:pPr>
              <a:lnSpc>
                <a:spcPct val="80000"/>
              </a:lnSpc>
            </a:pP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Теория   электролитическая </a:t>
            </a:r>
          </a:p>
          <a:p>
            <a:pPr>
              <a:lnSpc>
                <a:spcPct val="80000"/>
              </a:lnSpc>
            </a:pP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диссоциация  (11 класс)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ru-RU" sz="3200" b="1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260350"/>
            <a:ext cx="63373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Этапы проведения:</a:t>
            </a:r>
          </a:p>
        </p:txBody>
      </p:sp>
      <p:pic>
        <p:nvPicPr>
          <p:cNvPr id="45059" name="Picture 5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4813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 descr="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285750"/>
            <a:ext cx="11525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Text Box 12"/>
          <p:cNvSpPr txBox="1">
            <a:spLocks noChangeArrowheads="1"/>
          </p:cNvSpPr>
          <p:nvPr/>
        </p:nvSpPr>
        <p:spPr bwMode="auto">
          <a:xfrm>
            <a:off x="611188" y="5229225"/>
            <a:ext cx="80645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ru-RU" sz="3600" b="1">
              <a:solidFill>
                <a:srgbClr val="3333FF"/>
              </a:solidFill>
              <a:latin typeface="Monotype Corsiva" pitchFamily="66" charset="0"/>
            </a:endParaRPr>
          </a:p>
        </p:txBody>
      </p:sp>
      <p:pic>
        <p:nvPicPr>
          <p:cNvPr id="45062" name="Picture 7" descr="D:\bckup\OLGA\Оля1\Школа\учитель\черновик\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628775"/>
            <a:ext cx="2584450" cy="356393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45063" name="Picture 8" descr="D:\bckup\OLGA\Оля1\Школа\учитель\черновик\1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4149725"/>
            <a:ext cx="3517900" cy="24892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132138" y="1557338"/>
            <a:ext cx="6011862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kumimoji="1" lang="ru-RU" sz="3600" b="1" i="1">
                <a:solidFill>
                  <a:srgbClr val="0000FF"/>
                </a:solidFill>
                <a:latin typeface="Monotype Corsiva" pitchFamily="66" charset="0"/>
              </a:rPr>
              <a:t>Урок 1</a:t>
            </a:r>
            <a:r>
              <a:rPr kumimoji="1" lang="ru-RU" b="1" i="1">
                <a:solidFill>
                  <a:srgbClr val="0000FF"/>
                </a:solidFill>
                <a:latin typeface="Monotype Corsiva" pitchFamily="66" charset="0"/>
              </a:rPr>
              <a:t>    </a:t>
            </a:r>
            <a:r>
              <a:rPr lang="ru-RU" b="1" i="1">
                <a:solidFill>
                  <a:srgbClr val="0000FF"/>
                </a:solidFill>
                <a:latin typeface="Monotype Corsiva" pitchFamily="66" charset="0"/>
              </a:rPr>
              <a:t>Лекция по основным вопросам темы</a:t>
            </a:r>
          </a:p>
          <a:p>
            <a:pPr>
              <a:lnSpc>
                <a:spcPct val="80000"/>
              </a:lnSpc>
            </a:pPr>
            <a:r>
              <a:rPr kumimoji="1" lang="ru-RU" sz="3600" b="1" i="1">
                <a:solidFill>
                  <a:srgbClr val="0000FF"/>
                </a:solidFill>
                <a:latin typeface="Monotype Corsiva" pitchFamily="66" charset="0"/>
              </a:rPr>
              <a:t>Урок 2</a:t>
            </a:r>
            <a:r>
              <a:rPr kumimoji="1" lang="ru-RU" b="1" i="1">
                <a:solidFill>
                  <a:srgbClr val="0000FF"/>
                </a:solidFill>
                <a:latin typeface="Monotype Corsiva" pitchFamily="66" charset="0"/>
              </a:rPr>
              <a:t>    </a:t>
            </a:r>
            <a:r>
              <a:rPr lang="ru-RU" b="1" i="1">
                <a:solidFill>
                  <a:srgbClr val="0000FF"/>
                </a:solidFill>
                <a:latin typeface="Monotype Corsiva" pitchFamily="66" charset="0"/>
              </a:rPr>
              <a:t>Знакомство с проектом,</a:t>
            </a:r>
            <a:r>
              <a:rPr kumimoji="1" lang="ru-RU" b="1" i="1">
                <a:solidFill>
                  <a:srgbClr val="0000FF"/>
                </a:solidFill>
                <a:latin typeface="Monotype Corsiva" pitchFamily="66" charset="0"/>
              </a:rPr>
              <a:t> </a:t>
            </a:r>
            <a:r>
              <a:rPr lang="ru-RU" b="1" i="1">
                <a:solidFill>
                  <a:srgbClr val="0000FF"/>
                </a:solidFill>
                <a:latin typeface="Monotype Corsiva" pitchFamily="66" charset="0"/>
              </a:rPr>
              <a:t>обсуждение работы в группе и выполнение заданий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4716463" y="3429000"/>
            <a:ext cx="4427537" cy="332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ru-RU" sz="3600" b="1" i="1">
                <a:solidFill>
                  <a:srgbClr val="0000FF"/>
                </a:solidFill>
                <a:latin typeface="Monotype Corsiva" pitchFamily="66" charset="0"/>
              </a:rPr>
              <a:t>Урок 3</a:t>
            </a:r>
            <a:r>
              <a:rPr kumimoji="1" lang="ru-RU" b="1" i="1">
                <a:solidFill>
                  <a:srgbClr val="0000FF"/>
                </a:solidFill>
                <a:latin typeface="Monotype Corsiva" pitchFamily="66" charset="0"/>
              </a:rPr>
              <a:t>    </a:t>
            </a:r>
            <a:r>
              <a:rPr lang="ru-RU" b="1" i="1">
                <a:solidFill>
                  <a:srgbClr val="0000FF"/>
                </a:solidFill>
                <a:latin typeface="Monotype Corsiva" pitchFamily="66" charset="0"/>
              </a:rPr>
              <a:t>Выполнение практической части  задания.</a:t>
            </a:r>
          </a:p>
          <a:p>
            <a:r>
              <a:rPr lang="ru-RU" b="1" i="1">
                <a:solidFill>
                  <a:srgbClr val="0000FF"/>
                </a:solidFill>
                <a:latin typeface="Monotype Corsiva" pitchFamily="66" charset="0"/>
              </a:rPr>
              <a:t>Формулировка выводов </a:t>
            </a:r>
          </a:p>
          <a:p>
            <a:r>
              <a:rPr kumimoji="1" lang="ru-RU" sz="3600" b="1" i="1">
                <a:solidFill>
                  <a:srgbClr val="0000FF"/>
                </a:solidFill>
                <a:latin typeface="Monotype Corsiva" pitchFamily="66" charset="0"/>
              </a:rPr>
              <a:t>Урок 4</a:t>
            </a:r>
            <a:r>
              <a:rPr kumimoji="1" lang="ru-RU" b="1" i="1">
                <a:solidFill>
                  <a:srgbClr val="0000FF"/>
                </a:solidFill>
                <a:latin typeface="Monotype Corsiva" pitchFamily="66" charset="0"/>
              </a:rPr>
              <a:t>   </a:t>
            </a:r>
            <a:r>
              <a:rPr lang="ru-RU" b="1" i="1">
                <a:solidFill>
                  <a:srgbClr val="0000FF"/>
                </a:solidFill>
                <a:latin typeface="Monotype Corsiva" pitchFamily="66" charset="0"/>
              </a:rPr>
              <a:t>Представление результатов на общем  заседании комиссии  и подведение итогов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260350"/>
            <a:ext cx="7559675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  <a:t>Направления </a:t>
            </a:r>
            <a:b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  <a:t>исследовательской деятельности</a:t>
            </a:r>
            <a:endParaRPr lang="ru-RU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7107" name="Picture 5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49275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 descr="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188913"/>
            <a:ext cx="11525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Text Box 12"/>
          <p:cNvSpPr txBox="1">
            <a:spLocks noChangeArrowheads="1"/>
          </p:cNvSpPr>
          <p:nvPr/>
        </p:nvSpPr>
        <p:spPr bwMode="auto">
          <a:xfrm>
            <a:off x="611188" y="5229225"/>
            <a:ext cx="80645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ru-RU" sz="3600" b="1">
              <a:solidFill>
                <a:srgbClr val="3333FF"/>
              </a:solidFill>
              <a:latin typeface="Monotype Corsiva" pitchFamily="66" charset="0"/>
            </a:endParaRPr>
          </a:p>
        </p:txBody>
      </p:sp>
      <p:sp>
        <p:nvSpPr>
          <p:cNvPr id="47110" name="Text Box 18"/>
          <p:cNvSpPr txBox="1">
            <a:spLocks noChangeArrowheads="1"/>
          </p:cNvSpPr>
          <p:nvPr/>
        </p:nvSpPr>
        <p:spPr bwMode="auto">
          <a:xfrm>
            <a:off x="179388" y="1773238"/>
            <a:ext cx="5400675" cy="65087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3333FF"/>
                </a:solidFill>
                <a:latin typeface="Monotype Corsiva" pitchFamily="66" charset="0"/>
              </a:rPr>
              <a:t>Историко-методологический</a:t>
            </a:r>
          </a:p>
        </p:txBody>
      </p:sp>
      <p:sp>
        <p:nvSpPr>
          <p:cNvPr id="47111" name="Text Box 19"/>
          <p:cNvSpPr txBox="1">
            <a:spLocks noChangeArrowheads="1"/>
          </p:cNvSpPr>
          <p:nvPr/>
        </p:nvSpPr>
        <p:spPr bwMode="auto">
          <a:xfrm>
            <a:off x="179388" y="2708275"/>
            <a:ext cx="4752975" cy="65087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3333FF"/>
                </a:solidFill>
                <a:latin typeface="Monotype Corsiva" pitchFamily="66" charset="0"/>
              </a:rPr>
              <a:t>Искусствоведческий</a:t>
            </a:r>
          </a:p>
        </p:txBody>
      </p:sp>
      <p:sp>
        <p:nvSpPr>
          <p:cNvPr id="47112" name="Text Box 20"/>
          <p:cNvSpPr txBox="1">
            <a:spLocks noChangeArrowheads="1"/>
          </p:cNvSpPr>
          <p:nvPr/>
        </p:nvSpPr>
        <p:spPr bwMode="auto">
          <a:xfrm>
            <a:off x="179388" y="3429000"/>
            <a:ext cx="4752975" cy="65087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3333FF"/>
                </a:solidFill>
                <a:latin typeface="Monotype Corsiva" pitchFamily="66" charset="0"/>
              </a:rPr>
              <a:t>Филологический</a:t>
            </a:r>
          </a:p>
        </p:txBody>
      </p:sp>
      <p:sp>
        <p:nvSpPr>
          <p:cNvPr id="47113" name="Text Box 21"/>
          <p:cNvSpPr txBox="1">
            <a:spLocks noChangeArrowheads="1"/>
          </p:cNvSpPr>
          <p:nvPr/>
        </p:nvSpPr>
        <p:spPr bwMode="auto">
          <a:xfrm>
            <a:off x="179388" y="4221163"/>
            <a:ext cx="4752975" cy="65087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3333FF"/>
                </a:solidFill>
                <a:latin typeface="Monotype Corsiva" pitchFamily="66" charset="0"/>
              </a:rPr>
              <a:t>Экологический</a:t>
            </a:r>
          </a:p>
        </p:txBody>
      </p:sp>
      <p:sp>
        <p:nvSpPr>
          <p:cNvPr id="47114" name="Text Box 22"/>
          <p:cNvSpPr txBox="1">
            <a:spLocks noChangeArrowheads="1"/>
          </p:cNvSpPr>
          <p:nvPr/>
        </p:nvSpPr>
        <p:spPr bwMode="auto">
          <a:xfrm>
            <a:off x="179388" y="5013325"/>
            <a:ext cx="4752975" cy="65087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3333FF"/>
                </a:solidFill>
                <a:latin typeface="Monotype Corsiva" pitchFamily="66" charset="0"/>
              </a:rPr>
              <a:t>Биологический</a:t>
            </a:r>
          </a:p>
        </p:txBody>
      </p:sp>
      <p:sp>
        <p:nvSpPr>
          <p:cNvPr id="47115" name="Text Box 23"/>
          <p:cNvSpPr txBox="1">
            <a:spLocks noChangeArrowheads="1"/>
          </p:cNvSpPr>
          <p:nvPr/>
        </p:nvSpPr>
        <p:spPr bwMode="auto">
          <a:xfrm>
            <a:off x="179388" y="5805488"/>
            <a:ext cx="4752975" cy="65087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3333FF"/>
                </a:solidFill>
                <a:latin typeface="Monotype Corsiva" pitchFamily="66" charset="0"/>
              </a:rPr>
              <a:t>Региональный</a:t>
            </a:r>
          </a:p>
        </p:txBody>
      </p:sp>
      <p:sp>
        <p:nvSpPr>
          <p:cNvPr id="47116" name="Text Box 24"/>
          <p:cNvSpPr txBox="1">
            <a:spLocks noChangeArrowheads="1"/>
          </p:cNvSpPr>
          <p:nvPr/>
        </p:nvSpPr>
        <p:spPr bwMode="auto">
          <a:xfrm>
            <a:off x="5651500" y="1484313"/>
            <a:ext cx="3241675" cy="528637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Из истории химии</a:t>
            </a:r>
          </a:p>
        </p:txBody>
      </p:sp>
      <p:sp>
        <p:nvSpPr>
          <p:cNvPr id="47117" name="Text Box 26"/>
          <p:cNvSpPr txBox="1">
            <a:spLocks noChangeArrowheads="1"/>
          </p:cNvSpPr>
          <p:nvPr/>
        </p:nvSpPr>
        <p:spPr bwMode="auto">
          <a:xfrm>
            <a:off x="5651500" y="2060575"/>
            <a:ext cx="3241675" cy="528638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История спички</a:t>
            </a:r>
          </a:p>
        </p:txBody>
      </p:sp>
      <p:sp>
        <p:nvSpPr>
          <p:cNvPr id="47118" name="Text Box 27"/>
          <p:cNvSpPr txBox="1">
            <a:spLocks noChangeArrowheads="1"/>
          </p:cNvSpPr>
          <p:nvPr/>
        </p:nvSpPr>
        <p:spPr bwMode="auto">
          <a:xfrm>
            <a:off x="5651500" y="3284538"/>
            <a:ext cx="3241675" cy="74295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М.В. Ломоносов – химик или лирик?</a:t>
            </a:r>
          </a:p>
        </p:txBody>
      </p:sp>
      <p:sp>
        <p:nvSpPr>
          <p:cNvPr id="47119" name="Text Box 28"/>
          <p:cNvSpPr txBox="1">
            <a:spLocks noChangeArrowheads="1"/>
          </p:cNvSpPr>
          <p:nvPr/>
        </p:nvSpPr>
        <p:spPr bwMode="auto">
          <a:xfrm>
            <a:off x="5643563" y="4076700"/>
            <a:ext cx="3249612" cy="69850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Нитраты в продуктах питания</a:t>
            </a:r>
          </a:p>
        </p:txBody>
      </p:sp>
      <p:sp>
        <p:nvSpPr>
          <p:cNvPr id="47120" name="Text Box 29"/>
          <p:cNvSpPr txBox="1">
            <a:spLocks noChangeArrowheads="1"/>
          </p:cNvSpPr>
          <p:nvPr/>
        </p:nvSpPr>
        <p:spPr bwMode="auto">
          <a:xfrm>
            <a:off x="5643563" y="4868863"/>
            <a:ext cx="3249612" cy="69850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Растения – индикаторы среды</a:t>
            </a:r>
          </a:p>
        </p:txBody>
      </p:sp>
      <p:sp>
        <p:nvSpPr>
          <p:cNvPr id="47121" name="Text Box 30"/>
          <p:cNvSpPr txBox="1">
            <a:spLocks noChangeArrowheads="1"/>
          </p:cNvSpPr>
          <p:nvPr/>
        </p:nvSpPr>
        <p:spPr bwMode="auto">
          <a:xfrm>
            <a:off x="5651500" y="2708275"/>
            <a:ext cx="3241675" cy="528638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Металлы в искусстве</a:t>
            </a:r>
          </a:p>
        </p:txBody>
      </p:sp>
      <p:sp>
        <p:nvSpPr>
          <p:cNvPr id="47122" name="Text Box 31"/>
          <p:cNvSpPr txBox="1">
            <a:spLocks noChangeArrowheads="1"/>
          </p:cNvSpPr>
          <p:nvPr/>
        </p:nvSpPr>
        <p:spPr bwMode="auto">
          <a:xfrm>
            <a:off x="5643563" y="5661025"/>
            <a:ext cx="3249612" cy="99695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Киришский нефтеперерабатывающий завод</a:t>
            </a:r>
          </a:p>
        </p:txBody>
      </p:sp>
      <p:sp>
        <p:nvSpPr>
          <p:cNvPr id="47123" name="Line 33"/>
          <p:cNvSpPr>
            <a:spLocks noChangeShapeType="1"/>
          </p:cNvSpPr>
          <p:nvPr/>
        </p:nvSpPr>
        <p:spPr bwMode="auto">
          <a:xfrm flipV="1">
            <a:off x="5435600" y="1628775"/>
            <a:ext cx="215900" cy="144463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24" name="Line 34"/>
          <p:cNvSpPr>
            <a:spLocks noChangeShapeType="1"/>
          </p:cNvSpPr>
          <p:nvPr/>
        </p:nvSpPr>
        <p:spPr bwMode="auto">
          <a:xfrm>
            <a:off x="5508625" y="2420938"/>
            <a:ext cx="142875" cy="71437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25" name="Line 35"/>
          <p:cNvSpPr>
            <a:spLocks noChangeShapeType="1"/>
          </p:cNvSpPr>
          <p:nvPr/>
        </p:nvSpPr>
        <p:spPr bwMode="auto">
          <a:xfrm>
            <a:off x="4932363" y="2924175"/>
            <a:ext cx="719137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26" name="Line 36"/>
          <p:cNvSpPr>
            <a:spLocks noChangeShapeType="1"/>
          </p:cNvSpPr>
          <p:nvPr/>
        </p:nvSpPr>
        <p:spPr bwMode="auto">
          <a:xfrm>
            <a:off x="4932363" y="3644900"/>
            <a:ext cx="719137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27" name="Line 37"/>
          <p:cNvSpPr>
            <a:spLocks noChangeShapeType="1"/>
          </p:cNvSpPr>
          <p:nvPr/>
        </p:nvSpPr>
        <p:spPr bwMode="auto">
          <a:xfrm>
            <a:off x="4932363" y="4508500"/>
            <a:ext cx="792162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28" name="Line 38"/>
          <p:cNvSpPr>
            <a:spLocks noChangeShapeType="1"/>
          </p:cNvSpPr>
          <p:nvPr/>
        </p:nvSpPr>
        <p:spPr bwMode="auto">
          <a:xfrm>
            <a:off x="4932363" y="5229225"/>
            <a:ext cx="792162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29" name="Line 39"/>
          <p:cNvSpPr>
            <a:spLocks noChangeShapeType="1"/>
          </p:cNvSpPr>
          <p:nvPr/>
        </p:nvSpPr>
        <p:spPr bwMode="auto">
          <a:xfrm>
            <a:off x="4932363" y="6021388"/>
            <a:ext cx="792162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50825" y="285750"/>
            <a:ext cx="8713788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smtClean="0">
                <a:solidFill>
                  <a:schemeClr val="bg1"/>
                </a:solidFill>
                <a:latin typeface="Monotype Corsiva" pitchFamily="66" charset="0"/>
              </a:rPr>
              <a:t>Представление </a:t>
            </a:r>
            <a:br>
              <a:rPr lang="ru-RU" sz="36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600" b="1" smtClean="0">
                <a:solidFill>
                  <a:schemeClr val="bg1"/>
                </a:solidFill>
                <a:latin typeface="Monotype Corsiva" pitchFamily="66" charset="0"/>
              </a:rPr>
              <a:t>учебно-исследовательских проектов</a:t>
            </a:r>
            <a:r>
              <a:rPr lang="ru-RU" smtClean="0"/>
              <a:t> 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57188" y="1785938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/>
              <a:t>    </a:t>
            </a:r>
          </a:p>
        </p:txBody>
      </p:sp>
      <p:pic>
        <p:nvPicPr>
          <p:cNvPr id="20484" name="Picture 5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6550" y="333375"/>
            <a:ext cx="923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95" name="Group 59"/>
          <p:cNvGraphicFramePr>
            <a:graphicFrameLocks noGrp="1"/>
          </p:cNvGraphicFramePr>
          <p:nvPr/>
        </p:nvGraphicFramePr>
        <p:xfrm>
          <a:off x="323850" y="863600"/>
          <a:ext cx="8496300" cy="6000750"/>
        </p:xfrm>
        <a:graphic>
          <a:graphicData uri="http://schemas.openxmlformats.org/drawingml/2006/table">
            <a:tbl>
              <a:tblPr/>
              <a:tblGrid>
                <a:gridCol w="8496300"/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Международный конкурс научно – технических работ «Старт в науку»  (Москва)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Всероссийская научная конференция-конкурс старшеклассников и студентов «Интеллектуальное возрождение» (СПб)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Открытая городская научно – практическая конференция старшеклассников по биологии «Учёные будущего»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Международная научно –практическая конференция школьников «Сахаровские чтения» (СПб)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Конкурс проектных работ «Поддержка научного и инженерного творчества школьников старших классов Санкт-Петербурга»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Всероссийский конкурс им. Д.И. Менделеева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9"/>
          <p:cNvSpPr txBox="1">
            <a:spLocks noChangeArrowheads="1"/>
          </p:cNvSpPr>
          <p:nvPr/>
        </p:nvSpPr>
        <p:spPr bwMode="auto">
          <a:xfrm>
            <a:off x="1285875" y="5786438"/>
            <a:ext cx="3643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-252413" y="1773238"/>
            <a:ext cx="9144001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sz="6000" b="1">
                <a:solidFill>
                  <a:srgbClr val="3333FF"/>
                </a:solidFill>
                <a:latin typeface="Monotype Corsiva" pitchFamily="66" charset="0"/>
              </a:rPr>
              <a:t>Спасибо за внимание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ru-RU" sz="6000" b="1">
              <a:solidFill>
                <a:srgbClr val="3333FF"/>
              </a:solidFill>
              <a:latin typeface="Monotype Corsiva" pitchFamily="66" charset="0"/>
            </a:endParaRPr>
          </a:p>
        </p:txBody>
      </p:sp>
      <p:pic>
        <p:nvPicPr>
          <p:cNvPr id="23556" name="Picture 7" descr="C:\Конкурс\оформление\анимашки цветы\i23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966915">
            <a:off x="3563938" y="2924175"/>
            <a:ext cx="4687887" cy="35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 descr="C:\Конкурс\оформление\анимашки цветы\i228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219511">
            <a:off x="6692107" y="4764881"/>
            <a:ext cx="17922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675687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800" b="1" smtClean="0">
                <a:solidFill>
                  <a:schemeClr val="bg1"/>
                </a:solidFill>
                <a:latin typeface="Monotype Corsiva" pitchFamily="66" charset="0"/>
              </a:rPr>
              <a:t>Задачи образовательного учреждения в рамках проекта:</a:t>
            </a:r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323850" y="1700213"/>
            <a:ext cx="856932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lnSpc>
                <a:spcPct val="80000"/>
              </a:lnSpc>
              <a:spcBef>
                <a:spcPct val="50000"/>
              </a:spcBef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1.    Овладеть методологией научного исследования, сформи-ровать навыки самостоятельной деятельности и самообразования, способствовать углублению и расширению знаний базового образования.</a:t>
            </a:r>
          </a:p>
          <a:p>
            <a:pPr marL="533400" indent="-533400">
              <a:lnSpc>
                <a:spcPct val="80000"/>
              </a:lnSpc>
              <a:spcBef>
                <a:spcPct val="50000"/>
              </a:spcBef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2.   Развивать навыки научно-исследовательской работы, кол-</a:t>
            </a:r>
          </a:p>
          <a:p>
            <a:pPr marL="533400" indent="-533400">
              <a:lnSpc>
                <a:spcPct val="80000"/>
              </a:lnSpc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       лективной деятельности, умения самостоятельно и творчески мыслить, использовать полученные знания на практике.</a:t>
            </a:r>
          </a:p>
          <a:p>
            <a:pPr marL="533400" indent="-533400">
              <a:lnSpc>
                <a:spcPct val="80000"/>
              </a:lnSpc>
            </a:pPr>
            <a:endParaRPr lang="ru-RU" b="1">
              <a:solidFill>
                <a:srgbClr val="3333FF"/>
              </a:solidFill>
              <a:latin typeface="Monotype Corsiva" pitchFamily="66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3.    Содействовать развитию социально-активной личности, </a:t>
            </a:r>
          </a:p>
          <a:p>
            <a:pPr marL="533400" indent="-533400">
              <a:lnSpc>
                <a:spcPct val="80000"/>
              </a:lnSpc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       воспитанию в ходе научных исследований коллективизма</a:t>
            </a:r>
          </a:p>
          <a:p>
            <a:pPr marL="533400" indent="-533400">
              <a:lnSpc>
                <a:spcPct val="80000"/>
              </a:lnSpc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      и навыков общения в группе, готовить к выбору будущей </a:t>
            </a:r>
          </a:p>
          <a:p>
            <a:pPr marL="533400" indent="-533400">
              <a:lnSpc>
                <a:spcPct val="80000"/>
              </a:lnSpc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      профессии, развивать интерес к избранной специальности.</a:t>
            </a:r>
          </a:p>
        </p:txBody>
      </p:sp>
      <p:pic>
        <p:nvPicPr>
          <p:cNvPr id="4100" name="Picture 6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4963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sz="4000" b="1" smtClean="0">
                <a:solidFill>
                  <a:schemeClr val="bg1"/>
                </a:solidFill>
                <a:latin typeface="Monotype Corsiva" pitchFamily="66" charset="0"/>
              </a:rPr>
              <a:t>Механизм интеграции исследовательской деятельности в образовательный процесс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987675" y="3789363"/>
            <a:ext cx="2881313" cy="296862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3333FF"/>
                </a:solidFill>
              </a:rPr>
              <a:t>Методика исследования: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179388" y="1628775"/>
            <a:ext cx="3455987" cy="65087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3333FF"/>
                </a:solidFill>
              </a:rPr>
              <a:t>Социальный заказ:</a:t>
            </a:r>
            <a:r>
              <a:rPr lang="ru-RU" sz="1800">
                <a:solidFill>
                  <a:srgbClr val="3333FF"/>
                </a:solidFill>
              </a:rPr>
              <a:t> развитие </a:t>
            </a:r>
          </a:p>
          <a:p>
            <a:r>
              <a:rPr lang="ru-RU" sz="1800">
                <a:solidFill>
                  <a:srgbClr val="3333FF"/>
                </a:solidFill>
              </a:rPr>
              <a:t>способностей к исследованию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3924300" y="1557338"/>
            <a:ext cx="5040313" cy="925512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3333FF"/>
                </a:solidFill>
              </a:rPr>
              <a:t>Цель: </a:t>
            </a:r>
            <a:r>
              <a:rPr lang="ru-RU" sz="1800">
                <a:solidFill>
                  <a:srgbClr val="3333FF"/>
                </a:solidFill>
              </a:rPr>
              <a:t>через исследовательскую деятель-</a:t>
            </a:r>
          </a:p>
          <a:p>
            <a:r>
              <a:rPr lang="ru-RU" sz="1800">
                <a:solidFill>
                  <a:srgbClr val="3333FF"/>
                </a:solidFill>
              </a:rPr>
              <a:t>ность развивать самостоятельность и </a:t>
            </a:r>
          </a:p>
          <a:p>
            <a:r>
              <a:rPr lang="ru-RU" sz="1800">
                <a:solidFill>
                  <a:srgbClr val="3333FF"/>
                </a:solidFill>
              </a:rPr>
              <a:t>умение работать в группе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79388" y="2708275"/>
            <a:ext cx="3455987" cy="65087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3333FF"/>
                </a:solidFill>
              </a:rPr>
              <a:t>Участники:</a:t>
            </a:r>
            <a:r>
              <a:rPr lang="ru-RU" sz="1800">
                <a:solidFill>
                  <a:srgbClr val="3333FF"/>
                </a:solidFill>
              </a:rPr>
              <a:t> учащиеся, учите-</a:t>
            </a:r>
          </a:p>
          <a:p>
            <a:r>
              <a:rPr lang="ru-RU" sz="1800">
                <a:solidFill>
                  <a:srgbClr val="3333FF"/>
                </a:solidFill>
              </a:rPr>
              <a:t>ля, библиотекарь, родители</a:t>
            </a:r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3924300" y="2708275"/>
            <a:ext cx="5040313" cy="92551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3333FF"/>
                </a:solidFill>
              </a:rPr>
              <a:t>Условия:</a:t>
            </a:r>
            <a:r>
              <a:rPr lang="ru-RU" sz="1800">
                <a:solidFill>
                  <a:srgbClr val="3333FF"/>
                </a:solidFill>
              </a:rPr>
              <a:t> организационно-управленческие, </a:t>
            </a:r>
          </a:p>
          <a:p>
            <a:r>
              <a:rPr lang="ru-RU" sz="1800">
                <a:solidFill>
                  <a:srgbClr val="3333FF"/>
                </a:solidFill>
              </a:rPr>
              <a:t>учебно-методические, кадровые, материаль-</a:t>
            </a:r>
          </a:p>
          <a:p>
            <a:r>
              <a:rPr lang="ru-RU" sz="1800">
                <a:solidFill>
                  <a:srgbClr val="3333FF"/>
                </a:solidFill>
              </a:rPr>
              <a:t>но-технические, информационные</a:t>
            </a:r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2700338" y="4221163"/>
            <a:ext cx="1657350" cy="75882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3333FF"/>
                </a:solidFill>
                <a:latin typeface="Monotype Corsiva" pitchFamily="66" charset="0"/>
              </a:rPr>
              <a:t>1.Подготовка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3333FF"/>
                </a:solidFill>
                <a:latin typeface="Monotype Corsiva" pitchFamily="66" charset="0"/>
              </a:rPr>
              <a:t>2. Планирование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3333FF"/>
                </a:solidFill>
                <a:latin typeface="Monotype Corsiva" pitchFamily="66" charset="0"/>
              </a:rPr>
              <a:t>3. Исследование</a:t>
            </a:r>
          </a:p>
        </p:txBody>
      </p:sp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4500563" y="4221163"/>
            <a:ext cx="1584325" cy="75882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3333FF"/>
                </a:solidFill>
                <a:latin typeface="Monotype Corsiva" pitchFamily="66" charset="0"/>
              </a:rPr>
              <a:t>4. Защита</a:t>
            </a:r>
            <a:endParaRPr lang="ru-RU" sz="1800">
              <a:solidFill>
                <a:srgbClr val="3333FF"/>
              </a:solidFill>
              <a:latin typeface="Monotype Corsiva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3333FF"/>
                </a:solidFill>
                <a:latin typeface="Monotype Corsiva" pitchFamily="66" charset="0"/>
              </a:rPr>
              <a:t>5. Рефлексия</a:t>
            </a:r>
            <a:endParaRPr lang="ru-RU" sz="1800">
              <a:solidFill>
                <a:srgbClr val="3333FF"/>
              </a:solidFill>
              <a:latin typeface="Monotype Corsiva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3333FF"/>
                </a:solidFill>
                <a:latin typeface="Monotype Corsiva" pitchFamily="66" charset="0"/>
              </a:rPr>
              <a:t>6. Презентация</a:t>
            </a:r>
          </a:p>
        </p:txBody>
      </p:sp>
      <p:sp>
        <p:nvSpPr>
          <p:cNvPr id="5130" name="Oval 12"/>
          <p:cNvSpPr>
            <a:spLocks noChangeArrowheads="1"/>
          </p:cNvSpPr>
          <p:nvPr/>
        </p:nvSpPr>
        <p:spPr bwMode="auto">
          <a:xfrm>
            <a:off x="6372225" y="3933825"/>
            <a:ext cx="2305050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Oval 13"/>
          <p:cNvSpPr>
            <a:spLocks noChangeArrowheads="1"/>
          </p:cNvSpPr>
          <p:nvPr/>
        </p:nvSpPr>
        <p:spPr bwMode="auto">
          <a:xfrm>
            <a:off x="323850" y="3933825"/>
            <a:ext cx="2160588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Text Box 14"/>
          <p:cNvSpPr txBox="1">
            <a:spLocks noChangeArrowheads="1"/>
          </p:cNvSpPr>
          <p:nvPr/>
        </p:nvSpPr>
        <p:spPr bwMode="auto">
          <a:xfrm>
            <a:off x="6372225" y="4005263"/>
            <a:ext cx="2303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Monotype Corsiva" pitchFamily="66" charset="0"/>
              </a:rPr>
              <a:t>Внеурочная деятельность</a:t>
            </a:r>
          </a:p>
        </p:txBody>
      </p:sp>
      <p:sp>
        <p:nvSpPr>
          <p:cNvPr id="5133" name="Text Box 15"/>
          <p:cNvSpPr txBox="1">
            <a:spLocks noChangeArrowheads="1"/>
          </p:cNvSpPr>
          <p:nvPr/>
        </p:nvSpPr>
        <p:spPr bwMode="auto">
          <a:xfrm>
            <a:off x="971550" y="4149725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Monotype Corsiva" pitchFamily="66" charset="0"/>
              </a:rPr>
              <a:t>Урок</a:t>
            </a:r>
          </a:p>
        </p:txBody>
      </p:sp>
      <p:sp>
        <p:nvSpPr>
          <p:cNvPr id="5134" name="Text Box 16"/>
          <p:cNvSpPr txBox="1">
            <a:spLocks noChangeArrowheads="1"/>
          </p:cNvSpPr>
          <p:nvPr/>
        </p:nvSpPr>
        <p:spPr bwMode="auto">
          <a:xfrm>
            <a:off x="214313" y="5397500"/>
            <a:ext cx="8750300" cy="169227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ru-RU" sz="3200" b="1">
                <a:solidFill>
                  <a:srgbClr val="3333FF"/>
                </a:solidFill>
                <a:latin typeface="Monotype Corsiva" pitchFamily="66" charset="0"/>
              </a:rPr>
              <a:t>Результат: выпускник с развитыми способностями к исследованию, мотивированный на самостоятельную работу и деятельность в группе</a:t>
            </a:r>
          </a:p>
          <a:p>
            <a:endParaRPr lang="ru-RU" sz="3200" b="1">
              <a:latin typeface="Monotype Corsiva" pitchFamily="66" charset="0"/>
            </a:endParaRPr>
          </a:p>
        </p:txBody>
      </p:sp>
      <p:sp>
        <p:nvSpPr>
          <p:cNvPr id="5135" name="Line 17"/>
          <p:cNvSpPr>
            <a:spLocks noChangeShapeType="1"/>
          </p:cNvSpPr>
          <p:nvPr/>
        </p:nvSpPr>
        <p:spPr bwMode="auto">
          <a:xfrm>
            <a:off x="3635375" y="1916113"/>
            <a:ext cx="288925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8"/>
          <p:cNvSpPr>
            <a:spLocks noChangeShapeType="1"/>
          </p:cNvSpPr>
          <p:nvPr/>
        </p:nvSpPr>
        <p:spPr bwMode="auto">
          <a:xfrm>
            <a:off x="3779838" y="1989138"/>
            <a:ext cx="0" cy="10795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9"/>
          <p:cNvSpPr>
            <a:spLocks noChangeShapeType="1"/>
          </p:cNvSpPr>
          <p:nvPr/>
        </p:nvSpPr>
        <p:spPr bwMode="auto">
          <a:xfrm>
            <a:off x="3635375" y="3141663"/>
            <a:ext cx="288925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26"/>
          <p:cNvSpPr>
            <a:spLocks noChangeShapeType="1"/>
          </p:cNvSpPr>
          <p:nvPr/>
        </p:nvSpPr>
        <p:spPr bwMode="auto">
          <a:xfrm>
            <a:off x="3635375" y="4149725"/>
            <a:ext cx="0" cy="71438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28"/>
          <p:cNvSpPr>
            <a:spLocks noChangeShapeType="1"/>
          </p:cNvSpPr>
          <p:nvPr/>
        </p:nvSpPr>
        <p:spPr bwMode="auto">
          <a:xfrm>
            <a:off x="1403350" y="4941888"/>
            <a:ext cx="0" cy="431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29"/>
          <p:cNvSpPr>
            <a:spLocks noChangeShapeType="1"/>
          </p:cNvSpPr>
          <p:nvPr/>
        </p:nvSpPr>
        <p:spPr bwMode="auto">
          <a:xfrm>
            <a:off x="7596188" y="4941888"/>
            <a:ext cx="0" cy="358775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30"/>
          <p:cNvSpPr>
            <a:spLocks noChangeShapeType="1"/>
          </p:cNvSpPr>
          <p:nvPr/>
        </p:nvSpPr>
        <p:spPr bwMode="auto">
          <a:xfrm>
            <a:off x="3563938" y="4941888"/>
            <a:ext cx="0" cy="431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31"/>
          <p:cNvSpPr>
            <a:spLocks noChangeShapeType="1"/>
          </p:cNvSpPr>
          <p:nvPr/>
        </p:nvSpPr>
        <p:spPr bwMode="auto">
          <a:xfrm>
            <a:off x="5292725" y="4941888"/>
            <a:ext cx="0" cy="431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32"/>
          <p:cNvSpPr>
            <a:spLocks noChangeShapeType="1"/>
          </p:cNvSpPr>
          <p:nvPr/>
        </p:nvSpPr>
        <p:spPr bwMode="auto">
          <a:xfrm>
            <a:off x="4932363" y="4076700"/>
            <a:ext cx="0" cy="144463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4" name="Line 35"/>
          <p:cNvSpPr>
            <a:spLocks noChangeShapeType="1"/>
          </p:cNvSpPr>
          <p:nvPr/>
        </p:nvSpPr>
        <p:spPr bwMode="auto">
          <a:xfrm>
            <a:off x="3779838" y="3213100"/>
            <a:ext cx="0" cy="574675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28"/>
          <p:cNvSpPr>
            <a:spLocks noChangeShapeType="1"/>
          </p:cNvSpPr>
          <p:nvPr/>
        </p:nvSpPr>
        <p:spPr bwMode="auto">
          <a:xfrm flipH="1">
            <a:off x="1331913" y="3789363"/>
            <a:ext cx="1655762" cy="144462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6" name="Line 29"/>
          <p:cNvSpPr>
            <a:spLocks noChangeShapeType="1"/>
          </p:cNvSpPr>
          <p:nvPr/>
        </p:nvSpPr>
        <p:spPr bwMode="auto">
          <a:xfrm>
            <a:off x="5867400" y="3789363"/>
            <a:ext cx="1657350" cy="144462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74638"/>
            <a:ext cx="8675687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Что такое учебно-исследовательский проект?</a:t>
            </a:r>
            <a:r>
              <a:rPr lang="ru-RU" smtClean="0"/>
              <a:t> </a:t>
            </a:r>
          </a:p>
        </p:txBody>
      </p:sp>
      <p:sp>
        <p:nvSpPr>
          <p:cNvPr id="50179" name="Text Box 11"/>
          <p:cNvSpPr txBox="1">
            <a:spLocks noChangeArrowheads="1"/>
          </p:cNvSpPr>
          <p:nvPr/>
        </p:nvSpPr>
        <p:spPr bwMode="auto">
          <a:xfrm>
            <a:off x="323850" y="1700213"/>
            <a:ext cx="8569325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algn="ctr">
              <a:lnSpc>
                <a:spcPct val="60000"/>
              </a:lnSpc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  <a:latin typeface="Monotype Corsiva" pitchFamily="66" charset="0"/>
              </a:rPr>
              <a:t>«</a:t>
            </a:r>
            <a:r>
              <a:rPr lang="ru-RU" sz="2400" i="1">
                <a:solidFill>
                  <a:srgbClr val="0000FF"/>
                </a:solidFill>
                <a:latin typeface="Monotype Corsiva" pitchFamily="66" charset="0"/>
              </a:rPr>
              <a:t>Организационная форма работы, которая ориентирована на изучение учебной темы и составляет часть стандартного учебного курса»</a:t>
            </a:r>
            <a:r>
              <a:rPr lang="ru-RU"/>
              <a:t> </a:t>
            </a:r>
          </a:p>
          <a:p>
            <a:pPr marL="533400" indent="-533400" algn="ctr">
              <a:lnSpc>
                <a:spcPct val="80000"/>
              </a:lnSpc>
              <a:spcBef>
                <a:spcPct val="50000"/>
              </a:spcBef>
            </a:pPr>
            <a:endParaRPr lang="ru-RU"/>
          </a:p>
          <a:p>
            <a:pPr marL="533400" indent="-533400" algn="ctr">
              <a:lnSpc>
                <a:spcPct val="80000"/>
              </a:lnSpc>
              <a:spcBef>
                <a:spcPct val="50000"/>
              </a:spcBef>
            </a:pPr>
            <a:endParaRPr lang="ru-RU"/>
          </a:p>
          <a:p>
            <a:pPr marL="533400" indent="-533400" algn="ctr">
              <a:lnSpc>
                <a:spcPct val="80000"/>
              </a:lnSpc>
              <a:spcBef>
                <a:spcPct val="50000"/>
              </a:spcBef>
            </a:pPr>
            <a:endParaRPr lang="ru-RU"/>
          </a:p>
        </p:txBody>
      </p:sp>
      <p:pic>
        <p:nvPicPr>
          <p:cNvPr id="50180" name="Picture 6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0216" name="Group 40"/>
          <p:cNvGraphicFramePr>
            <a:graphicFrameLocks noGrp="1"/>
          </p:cNvGraphicFramePr>
          <p:nvPr/>
        </p:nvGraphicFramePr>
        <p:xfrm>
          <a:off x="250825" y="2276475"/>
          <a:ext cx="8713788" cy="4238244"/>
        </p:xfrm>
        <a:graphic>
          <a:graphicData uri="http://schemas.openxmlformats.org/drawingml/2006/table">
            <a:tbl>
              <a:tblPr/>
              <a:tblGrid>
                <a:gridCol w="4357688"/>
                <a:gridCol w="43561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</a:rPr>
                        <a:t>С точки зрения учителя: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</a:rPr>
                        <a:t>С точки зрения ученика: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</a:rPr>
                        <a:t>-   это и задание, сформулированное в виде проблемы, и целенаправленная деятельность учащихся, и результат деятельности как найденный ими способ решения проблемы;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</a:rPr>
                        <a:t> – это динамическое средство развития, обучения и воспитания, которое позволяет вырабатывать и развивать необходимые умения и навыки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</a:rPr>
                        <a:t>– это возможность сделать что-то интересное самостоятельно, максимально используя свои возможности;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Monotype Corsiva" pitchFamily="66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</a:rPr>
                        <a:t>– это деятельность, позволяющая проявить себя, попробовать свои силы, приложить свои знания, принести пользу и показать достигнутый результат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74638"/>
            <a:ext cx="793115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  <a:t>Исследовательская деятельность </a:t>
            </a:r>
            <a:b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  <a:t>в рамках урочной работы:</a:t>
            </a:r>
          </a:p>
        </p:txBody>
      </p:sp>
      <p:pic>
        <p:nvPicPr>
          <p:cNvPr id="9219" name="Picture 6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863" name="Group 71"/>
          <p:cNvGraphicFramePr>
            <a:graphicFrameLocks noGrp="1"/>
          </p:cNvGraphicFramePr>
          <p:nvPr/>
        </p:nvGraphicFramePr>
        <p:xfrm>
          <a:off x="323850" y="2708275"/>
          <a:ext cx="8569325" cy="2630170"/>
        </p:xfrm>
        <a:graphic>
          <a:graphicData uri="http://schemas.openxmlformats.org/drawingml/2006/table">
            <a:tbl>
              <a:tblPr/>
              <a:tblGrid>
                <a:gridCol w="1655763"/>
                <a:gridCol w="6913562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Раздел: «Неметаллы»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56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Тема: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Monotype Corsiva" pitchFamily="66" charset="0"/>
                        </a:rPr>
                        <a:t>«Азот и его соединения»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 - «Нитраты в продуктах питания»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Урок №1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«Мозговой штурм»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Урок №2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«Консультация в группах»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Урок №3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«Защита презентации»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8" name="Text Box 50"/>
          <p:cNvSpPr txBox="1">
            <a:spLocks noChangeArrowheads="1"/>
          </p:cNvSpPr>
          <p:nvPr/>
        </p:nvSpPr>
        <p:spPr bwMode="auto">
          <a:xfrm>
            <a:off x="323850" y="1700213"/>
            <a:ext cx="8640763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sz="3600" b="1">
                <a:solidFill>
                  <a:srgbClr val="3333FF"/>
                </a:solidFill>
                <a:latin typeface="Monotype Corsiva" pitchFamily="66" charset="0"/>
              </a:rPr>
              <a:t>Урок-проект: «Нитраты в продуктах питания»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sz="3200" b="1">
                <a:solidFill>
                  <a:srgbClr val="3333FF"/>
                </a:solidFill>
                <a:latin typeface="Monotype Corsiva" pitchFamily="66" charset="0"/>
              </a:rPr>
              <a:t>1. Изменения в КТП по химии</a:t>
            </a:r>
          </a:p>
        </p:txBody>
      </p:sp>
      <p:sp>
        <p:nvSpPr>
          <p:cNvPr id="9239" name="Text Box 70"/>
          <p:cNvSpPr txBox="1">
            <a:spLocks noChangeArrowheads="1"/>
          </p:cNvSpPr>
          <p:nvPr/>
        </p:nvSpPr>
        <p:spPr bwMode="auto">
          <a:xfrm>
            <a:off x="323850" y="5445125"/>
            <a:ext cx="8820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ru-RU" sz="3200" b="1">
                <a:solidFill>
                  <a:srgbClr val="3333FF"/>
                </a:solidFill>
                <a:latin typeface="Monotype Corsiva" pitchFamily="66" charset="0"/>
              </a:rPr>
              <a:t>2. На основе методики  ведения уроков в рамках технологии исследовательского обучения разработана серия уроков по химии 8 – 11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274638"/>
            <a:ext cx="7345362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  <a:t>Урок-проект «Нитраты в продуктах питания»</a:t>
            </a:r>
          </a:p>
        </p:txBody>
      </p:sp>
      <p:sp>
        <p:nvSpPr>
          <p:cNvPr id="48131" name="Text Box 10"/>
          <p:cNvSpPr txBox="1">
            <a:spLocks noChangeArrowheads="1"/>
          </p:cNvSpPr>
          <p:nvPr/>
        </p:nvSpPr>
        <p:spPr bwMode="auto">
          <a:xfrm>
            <a:off x="179388" y="1700213"/>
            <a:ext cx="89646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lnSpc>
                <a:spcPct val="80000"/>
              </a:lnSpc>
            </a:pPr>
            <a:endParaRPr lang="ru-RU" sz="3200" b="1">
              <a:solidFill>
                <a:srgbClr val="3333FF"/>
              </a:solidFill>
              <a:latin typeface="Monotype Corsiva" pitchFamily="66" charset="0"/>
            </a:endParaRPr>
          </a:p>
        </p:txBody>
      </p:sp>
      <p:pic>
        <p:nvPicPr>
          <p:cNvPr id="4813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79413"/>
            <a:ext cx="1223962" cy="88900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</p:spPr>
      </p:pic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68313" y="1700213"/>
            <a:ext cx="8675687" cy="662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ru-RU" sz="3600" b="1" u="sng">
                <a:solidFill>
                  <a:srgbClr val="0000FF"/>
                </a:solidFill>
                <a:latin typeface="Monotype Corsiva" pitchFamily="66" charset="0"/>
              </a:rPr>
              <a:t>Темы исследования учащихся:</a:t>
            </a:r>
          </a:p>
          <a:p>
            <a:pPr marL="533400" indent="-5334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Проблема нитратов.</a:t>
            </a:r>
          </a:p>
          <a:p>
            <a:pPr marL="533400" indent="-533400">
              <a:lnSpc>
                <a:spcPct val="50000"/>
              </a:lnSpc>
              <a:spcBef>
                <a:spcPct val="50000"/>
              </a:spcBef>
            </a:pP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2. Определение нитратов в растениях.</a:t>
            </a:r>
          </a:p>
          <a:p>
            <a:pPr marL="533400" indent="-533400">
              <a:lnSpc>
                <a:spcPct val="50000"/>
              </a:lnSpc>
              <a:spcBef>
                <a:spcPct val="50000"/>
              </a:spcBef>
            </a:pP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3. Качество овощей и условия их выращивания.</a:t>
            </a:r>
          </a:p>
          <a:p>
            <a:pPr marL="533400" indent="-533400">
              <a:lnSpc>
                <a:spcPct val="50000"/>
              </a:lnSpc>
              <a:spcBef>
                <a:spcPct val="50000"/>
              </a:spcBef>
            </a:pPr>
            <a:r>
              <a:rPr lang="ru-RU" sz="3200" b="1">
                <a:solidFill>
                  <a:srgbClr val="0000FF"/>
                </a:solidFill>
                <a:latin typeface="Monotype Corsiva" pitchFamily="66" charset="0"/>
              </a:rPr>
              <a:t>4. Расчет содержания продуктов.</a:t>
            </a:r>
          </a:p>
          <a:p>
            <a:pPr marL="533400" indent="-533400">
              <a:spcBef>
                <a:spcPct val="50000"/>
              </a:spcBef>
            </a:pPr>
            <a:endParaRPr lang="ru-RU" sz="3200" b="1">
              <a:solidFill>
                <a:srgbClr val="0000FF"/>
              </a:solidFill>
              <a:latin typeface="Monotype Corsiva" pitchFamily="66" charset="0"/>
            </a:endParaRPr>
          </a:p>
          <a:p>
            <a:pPr marL="533400" indent="-533400">
              <a:spcBef>
                <a:spcPct val="50000"/>
              </a:spcBef>
            </a:pPr>
            <a:endParaRPr lang="ru-RU" sz="3200" b="1">
              <a:solidFill>
                <a:srgbClr val="0000FF"/>
              </a:solidFill>
            </a:endParaRPr>
          </a:p>
          <a:p>
            <a:pPr marL="533400" indent="-533400">
              <a:spcBef>
                <a:spcPct val="50000"/>
              </a:spcBef>
            </a:pPr>
            <a:endParaRPr lang="ru-RU"/>
          </a:p>
          <a:p>
            <a:pPr marL="533400" indent="-533400">
              <a:spcBef>
                <a:spcPct val="50000"/>
              </a:spcBef>
            </a:pPr>
            <a:endParaRPr lang="ru-RU"/>
          </a:p>
          <a:p>
            <a:pPr marL="533400" indent="-533400">
              <a:spcBef>
                <a:spcPct val="50000"/>
              </a:spcBef>
            </a:pPr>
            <a:endParaRPr lang="ru-RU"/>
          </a:p>
          <a:p>
            <a:pPr marL="533400" indent="-533400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8158" name="Group 30"/>
          <p:cNvGraphicFramePr>
            <a:graphicFrameLocks noGrp="1"/>
          </p:cNvGraphicFramePr>
          <p:nvPr/>
        </p:nvGraphicFramePr>
        <p:xfrm>
          <a:off x="468313" y="4365625"/>
          <a:ext cx="8135937" cy="1981200"/>
        </p:xfrm>
        <a:graphic>
          <a:graphicData uri="http://schemas.openxmlformats.org/drawingml/2006/table">
            <a:tbl>
              <a:tblPr/>
              <a:tblGrid>
                <a:gridCol w="2711450"/>
                <a:gridCol w="2713037"/>
                <a:gridCol w="2711450"/>
              </a:tblGrid>
              <a:tr h="43656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</a:rPr>
                        <a:t>Этапы и сроки проведения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</a:rPr>
                        <a:t>Урок №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</a:rPr>
                        <a:t>Урок №2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</a:rPr>
                        <a:t>Урок №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</a:rPr>
                        <a:t>«Мозговой штурм»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</a:rPr>
                        <a:t>«Консультация в группах»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</a:rPr>
                        <a:t>«Защита проектов»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74638"/>
            <a:ext cx="8675687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800" b="1" smtClean="0">
                <a:solidFill>
                  <a:schemeClr val="bg1"/>
                </a:solidFill>
                <a:latin typeface="Monotype Corsiva" pitchFamily="66" charset="0"/>
              </a:rPr>
              <a:t>Урок № 1 «Мозговой штурм»</a:t>
            </a:r>
          </a:p>
        </p:txBody>
      </p:sp>
      <p:sp>
        <p:nvSpPr>
          <p:cNvPr id="49155" name="Text Box 11"/>
          <p:cNvSpPr txBox="1">
            <a:spLocks noChangeArrowheads="1"/>
          </p:cNvSpPr>
          <p:nvPr/>
        </p:nvSpPr>
        <p:spPr bwMode="auto">
          <a:xfrm>
            <a:off x="323850" y="1557338"/>
            <a:ext cx="882015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ru-RU" sz="3200" b="1" u="sng">
                <a:solidFill>
                  <a:srgbClr val="3333FF"/>
                </a:solidFill>
                <a:latin typeface="Monotype Corsiva" pitchFamily="66" charset="0"/>
              </a:rPr>
              <a:t>Подготовительный этап:</a:t>
            </a:r>
          </a:p>
          <a:p>
            <a:pPr marL="533400" indent="-533400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формирование групп;</a:t>
            </a:r>
          </a:p>
          <a:p>
            <a:pPr marL="533400" indent="-533400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распределение обязанностей внутри группы, выбор лидеров </a:t>
            </a:r>
          </a:p>
          <a:p>
            <a:pPr marL="533400" indent="-533400">
              <a:lnSpc>
                <a:spcPct val="30000"/>
              </a:lnSpc>
              <a:spcBef>
                <a:spcPct val="50000"/>
              </a:spcBef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групп;</a:t>
            </a:r>
          </a:p>
          <a:p>
            <a:pPr marL="533400" indent="-533400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разработка плана действия каждого участника проекта.</a:t>
            </a:r>
          </a:p>
          <a:p>
            <a:pPr marL="533400" indent="-533400">
              <a:lnSpc>
                <a:spcPct val="30000"/>
              </a:lnSpc>
              <a:spcBef>
                <a:spcPct val="50000"/>
              </a:spcBef>
            </a:pPr>
            <a:r>
              <a:rPr lang="ru-RU" b="1" u="sng">
                <a:solidFill>
                  <a:srgbClr val="3333FF"/>
                </a:solidFill>
                <a:latin typeface="Monotype Corsiva" pitchFamily="66" charset="0"/>
              </a:rPr>
              <a:t>2</a:t>
            </a:r>
            <a:r>
              <a:rPr lang="ru-RU" sz="3200" b="1" u="sng">
                <a:solidFill>
                  <a:srgbClr val="3333FF"/>
                </a:solidFill>
                <a:latin typeface="Monotype Corsiva" pitchFamily="66" charset="0"/>
              </a:rPr>
              <a:t>. </a:t>
            </a:r>
            <a:r>
              <a:rPr lang="ru-RU" sz="3200" b="1" i="1" u="sng">
                <a:solidFill>
                  <a:srgbClr val="3333FF"/>
                </a:solidFill>
                <a:latin typeface="Monotype Corsiva" pitchFamily="66" charset="0"/>
              </a:rPr>
              <a:t>Основной этап:</a:t>
            </a:r>
            <a:endParaRPr lang="ru-RU" sz="3200" b="1" i="1">
              <a:solidFill>
                <a:srgbClr val="3333FF"/>
              </a:solidFill>
              <a:latin typeface="Monotype Corsiva" pitchFamily="66" charset="0"/>
            </a:endParaRPr>
          </a:p>
          <a:p>
            <a:pPr marL="533400" indent="-533400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формулировка проблемы;</a:t>
            </a:r>
          </a:p>
          <a:p>
            <a:pPr marL="533400" indent="-533400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выбор творческого названия проекта;</a:t>
            </a:r>
          </a:p>
          <a:p>
            <a:pPr marL="533400" indent="-533400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обсуждение творческого названия проекта;</a:t>
            </a:r>
          </a:p>
          <a:p>
            <a:pPr marL="533400" indent="-533400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обсуждение источников информации.</a:t>
            </a:r>
          </a:p>
          <a:p>
            <a:pPr marL="533400" indent="-533400">
              <a:lnSpc>
                <a:spcPct val="50000"/>
              </a:lnSpc>
              <a:spcBef>
                <a:spcPct val="50000"/>
              </a:spcBef>
            </a:pPr>
            <a:r>
              <a:rPr lang="ru-RU" b="1" u="sng">
                <a:solidFill>
                  <a:srgbClr val="3333FF"/>
                </a:solidFill>
                <a:latin typeface="Monotype Corsiva" pitchFamily="66" charset="0"/>
              </a:rPr>
              <a:t>3</a:t>
            </a:r>
            <a:r>
              <a:rPr lang="ru-RU" sz="3200" b="1" u="sng">
                <a:solidFill>
                  <a:srgbClr val="3333FF"/>
                </a:solidFill>
                <a:latin typeface="Monotype Corsiva" pitchFamily="66" charset="0"/>
              </a:rPr>
              <a:t>. Заключительный этап:</a:t>
            </a:r>
          </a:p>
          <a:p>
            <a:pPr marL="533400" indent="-533400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Обсуждение индивидуальных планов работы учащихся;</a:t>
            </a:r>
          </a:p>
          <a:p>
            <a:pPr marL="533400" indent="-533400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Обсуждение необходимого оборудования с лаборантом </a:t>
            </a:r>
          </a:p>
          <a:p>
            <a:pPr marL="533400" indent="-533400">
              <a:lnSpc>
                <a:spcPct val="30000"/>
              </a:lnSpc>
              <a:spcBef>
                <a:spcPct val="50000"/>
              </a:spcBef>
            </a:pPr>
            <a:r>
              <a:rPr lang="ru-RU" b="1">
                <a:solidFill>
                  <a:srgbClr val="3333FF"/>
                </a:solidFill>
                <a:latin typeface="Monotype Corsiva" pitchFamily="66" charset="0"/>
              </a:rPr>
              <a:t>кабинета химии</a:t>
            </a:r>
          </a:p>
        </p:txBody>
      </p:sp>
      <p:pic>
        <p:nvPicPr>
          <p:cNvPr id="49156" name="Picture 6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chemeClr val="bg1"/>
                </a:solidFill>
                <a:latin typeface="Monotype Corsiva" pitchFamily="66" charset="0"/>
              </a:rPr>
              <a:t>Урок –проект «Нитраты в продуктах питания»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50825" y="1628775"/>
            <a:ext cx="864235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3333FF"/>
                </a:solidFill>
                <a:latin typeface="Monotype Corsiva" pitchFamily="66" charset="0"/>
              </a:rPr>
              <a:t>1 группа. Творческое название проекта:</a:t>
            </a:r>
          </a:p>
          <a:p>
            <a:pPr algn="ctr"/>
            <a:r>
              <a:rPr lang="ru-RU" sz="4000" b="1">
                <a:solidFill>
                  <a:srgbClr val="3333FF"/>
                </a:solidFill>
                <a:latin typeface="Monotype Corsiva" pitchFamily="66" charset="0"/>
              </a:rPr>
              <a:t>«Проблема питания»</a:t>
            </a:r>
          </a:p>
          <a:p>
            <a:pPr>
              <a:lnSpc>
                <a:spcPct val="75000"/>
              </a:lnSpc>
            </a:pPr>
            <a:r>
              <a:rPr lang="ru-RU" sz="4000" b="1">
                <a:solidFill>
                  <a:srgbClr val="3333FF"/>
                </a:solidFill>
                <a:latin typeface="Monotype Corsiva" pitchFamily="66" charset="0"/>
              </a:rPr>
              <a:t>Цель работы:</a:t>
            </a:r>
            <a:r>
              <a:rPr lang="ru-RU" sz="4000">
                <a:solidFill>
                  <a:srgbClr val="3333FF"/>
                </a:solidFill>
                <a:latin typeface="Monotype Corsiva" pitchFamily="66" charset="0"/>
              </a:rPr>
              <a:t> изучить литературу о нитратах; определить источники пищевых нитратов; рассчитать рациональный среднесуточный набор продуктов питания, не превышающий пределов допустимой концентрации питания; предложить рекомендации по рациональному питанию.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3311</TotalTime>
  <Words>1336</Words>
  <Application>Microsoft Office PowerPoint</Application>
  <PresentationFormat>Экран (4:3)</PresentationFormat>
  <Paragraphs>238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Оформление по умолчанию</vt:lpstr>
      <vt:lpstr>Слайд 1</vt:lpstr>
      <vt:lpstr>Целевой проект  Программы развития ГБОУ школы №497 </vt:lpstr>
      <vt:lpstr>Задачи образовательного учреждения в рамках проекта:</vt:lpstr>
      <vt:lpstr>Механизм интеграции исследовательской деятельности в образовательный процесс</vt:lpstr>
      <vt:lpstr>Что такое учебно-исследовательский проект? </vt:lpstr>
      <vt:lpstr>Исследовательская деятельность  в рамках урочной работы:</vt:lpstr>
      <vt:lpstr>Урок-проект «Нитраты в продуктах питания»</vt:lpstr>
      <vt:lpstr>Урок № 1 «Мозговой штурм»</vt:lpstr>
      <vt:lpstr>Слайд 9</vt:lpstr>
      <vt:lpstr>Слайд 10</vt:lpstr>
      <vt:lpstr>Слайд 11</vt:lpstr>
      <vt:lpstr>Слайд 12</vt:lpstr>
      <vt:lpstr>Слайд 13</vt:lpstr>
      <vt:lpstr>Слайд 14</vt:lpstr>
      <vt:lpstr>Проект  «Путешествие  в химическую лабораторию» </vt:lpstr>
      <vt:lpstr>Материалы проекта</vt:lpstr>
      <vt:lpstr>Проект  «Солероды» </vt:lpstr>
      <vt:lpstr>Этапы проведения: </vt:lpstr>
      <vt:lpstr>Проект   «Черное золото» </vt:lpstr>
      <vt:lpstr>Этапы проведения: </vt:lpstr>
      <vt:lpstr>Проект   «Почему погибла рыба?» </vt:lpstr>
      <vt:lpstr>Этапы проведения:</vt:lpstr>
      <vt:lpstr>Направления  исследовательской деятельности</vt:lpstr>
      <vt:lpstr>Представление  учебно-исследовательских проектов 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МОУ СОШ с. Олекан</dc:creator>
  <cp:lastModifiedBy>Школа</cp:lastModifiedBy>
  <cp:revision>178</cp:revision>
  <dcterms:created xsi:type="dcterms:W3CDTF">2010-09-28T10:59:39Z</dcterms:created>
  <dcterms:modified xsi:type="dcterms:W3CDTF">2013-05-08T11:11:51Z</dcterms:modified>
</cp:coreProperties>
</file>