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sldIdLst>
    <p:sldId id="256" r:id="rId2"/>
    <p:sldId id="259" r:id="rId3"/>
    <p:sldId id="258" r:id="rId4"/>
    <p:sldId id="260" r:id="rId5"/>
    <p:sldId id="257" r:id="rId6"/>
    <p:sldId id="264" r:id="rId7"/>
    <p:sldId id="267" r:id="rId8"/>
    <p:sldId id="265" r:id="rId9"/>
    <p:sldId id="266" r:id="rId10"/>
    <p:sldId id="262" r:id="rId11"/>
    <p:sldId id="261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90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87331-0E18-4857-A6D4-B28984503815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15D97-B766-4415-BAED-37E34B02F1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15D97-B766-4415-BAED-37E34B02F17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15D97-B766-4415-BAED-37E34B02F17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00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Provinciy@inbox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933056"/>
            <a:ext cx="8305800" cy="2016224"/>
          </a:xfrm>
        </p:spPr>
        <p:txBody>
          <a:bodyPr/>
          <a:lstStyle/>
          <a:p>
            <a:r>
              <a:rPr lang="ru-RU" sz="2800" dirty="0" smtClean="0"/>
              <a:t>Составитель: Шрейдер Наталья Георгиевна,</a:t>
            </a:r>
          </a:p>
          <a:p>
            <a:r>
              <a:rPr lang="ru-RU" sz="2800" dirty="0" smtClean="0"/>
              <a:t>педагог  дополнительного образования</a:t>
            </a:r>
          </a:p>
          <a:p>
            <a:r>
              <a:rPr lang="ru-RU" sz="2800" dirty="0" smtClean="0"/>
              <a:t>МКОУ ДОД «Центр детского творчества»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-171400"/>
            <a:ext cx="8305800" cy="3240360"/>
          </a:xfrm>
        </p:spPr>
        <p:txBody>
          <a:bodyPr/>
          <a:lstStyle/>
          <a:p>
            <a:r>
              <a:rPr lang="ru-RU" dirty="0" smtClean="0"/>
              <a:t>Образовательная  программа</a:t>
            </a:r>
            <a:br>
              <a:rPr lang="ru-RU" dirty="0" smtClean="0"/>
            </a:br>
            <a:r>
              <a:rPr lang="ru-RU" dirty="0" smtClean="0"/>
              <a:t>драматического кружка</a:t>
            </a:r>
            <a:br>
              <a:rPr lang="ru-RU" dirty="0" smtClean="0"/>
            </a:br>
            <a:r>
              <a:rPr lang="ru-RU" dirty="0" smtClean="0"/>
              <a:t>«Курс  актерского  мастерства»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355160" cy="900336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chemeClr val="accent5">
                    <a:lumMod val="75000"/>
                  </a:schemeClr>
                </a:solidFill>
              </a:rPr>
              <a:t>Фотоальбом</a:t>
            </a:r>
            <a:endParaRPr lang="ru-RU" sz="6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5" descr="C:\Users\Max\Desktop\маме\работа\шрейдер н.г\IMG_22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4212468" cy="2808312"/>
          </a:xfrm>
          <a:prstGeom prst="rect">
            <a:avLst/>
          </a:prstGeom>
          <a:noFill/>
        </p:spPr>
      </p:pic>
      <p:pic>
        <p:nvPicPr>
          <p:cNvPr id="2050" name="Picture 2" descr="C:\Users\Max\Desktop\маме\работа\шрейдер н.г\IMG_75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692998"/>
            <a:ext cx="4392488" cy="292638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accent5">
                    <a:lumMod val="75000"/>
                  </a:schemeClr>
                </a:solidFill>
              </a:rPr>
              <a:t>фотоальбом</a:t>
            </a:r>
            <a:endParaRPr lang="ru-RU" sz="6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7" name="Picture 3" descr="C:\Users\Max\Desktop\маме\работа\шрейдер н.г\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3788995"/>
            <a:ext cx="4176463" cy="2784016"/>
          </a:xfrm>
          <a:prstGeom prst="rect">
            <a:avLst/>
          </a:prstGeom>
          <a:noFill/>
        </p:spPr>
      </p:pic>
      <p:pic>
        <p:nvPicPr>
          <p:cNvPr id="1028" name="Picture 4" descr="C:\Users\Max\Desktop\маме\работа\шрейдер н.г\0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124744"/>
            <a:ext cx="4472184" cy="266571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27584" y="1524000"/>
            <a:ext cx="7859216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6000" b="1" i="1" dirty="0" smtClean="0">
                <a:hlinkClick r:id="rId2"/>
              </a:rPr>
              <a:t>Provinciy@inbox.ru</a:t>
            </a:r>
            <a:endParaRPr lang="ru-RU" sz="6000" b="1" i="1" dirty="0" smtClean="0"/>
          </a:p>
          <a:p>
            <a:pPr>
              <a:buNone/>
            </a:pPr>
            <a:endParaRPr lang="ru-RU" sz="3600" b="1" i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3600" b="1" i="1" dirty="0" smtClean="0">
                <a:solidFill>
                  <a:srgbClr val="7030A0"/>
                </a:solidFill>
              </a:rPr>
              <a:t>«Курс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7030A0"/>
                </a:solidFill>
              </a:rPr>
              <a:t>         актерского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7030A0"/>
                </a:solidFill>
              </a:rPr>
              <a:t>                 мастерства»</a:t>
            </a:r>
          </a:p>
          <a:p>
            <a:pPr>
              <a:buNone/>
            </a:pPr>
            <a:endParaRPr lang="ru-RU" sz="6000" b="1" i="1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836712"/>
            <a:ext cx="8424936" cy="5832648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Программа рассчитана на 3 года обучения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Возраст воспитанников 7-14 лет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К концу обучения дети приобретают навыки: коллективного выполнения задания, управления своим вниманием, продолжительного поведения в заданном образе, точного соблюдения текста, домашней работой над ролью, умение определять в любом сложном общении, основные параметры и особенности их реализации.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-459432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«Курс  актерского  мастерства»</a:t>
            </a:r>
            <a:endParaRPr lang="ru-RU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АКТУАЛЬНОСТЬ И ПРАКТИЧЕСКАЯ ЗНАЧИМОСТЬ ПРОГРАММЫ В ТОМ, ЧТО ОНА СПОСОБСТВУЕТ РАЗВИТИЮ  У ДЕТЕЙ И ПОДРОСТКОВ КАЧЕСТВ, КОТОРЫЕ ПОМОГУТ В БУДУЩЕМ КОНСТРУКТИВНО ОБЩАТЬСЯ С САМЫМИ РАЗНЫМИ КАТЕГОРИЯМИ ЛЮДЕЙ, БЫТЬ ИНТЕРЕСНЫМИ В ОБЩЕНИИ И ЛИДЕРАМИ ВО МНОГИХ НАЧИНАНИЯХ.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                  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Актуальность</a:t>
            </a:r>
            <a:endParaRPr lang="ru-RU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3024336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Дополнительная образовательная программа имеет цель- создание условий для саморазвития и развития личности ребёнка , выявление его творческого потенциала средствами театральной педагогики.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                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ЦЕЛИ  ПРОГРАММЫ</a:t>
            </a:r>
            <a:endParaRPr lang="ru-RU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Формирование духовных качеств личности на основе развития творческой активности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Развитие эстетических способностей ребёнка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Приобщение детей театральной культуре, обогащение их театрального опыта: знание детей о театре, его истории, устройстве, театральных профессиях , костюмах, атрибутах, театральной терминологии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Развить чувства коммуникативной сообразительности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Воспитание эмоциональной культуры общения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Развитие у детей интереса театрально- игровой  деятельности. 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Задачи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643050"/>
          <a:ext cx="8424860" cy="4567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060"/>
                <a:gridCol w="5929354"/>
                <a:gridCol w="785818"/>
                <a:gridCol w="714380"/>
                <a:gridCol w="676248"/>
              </a:tblGrid>
              <a:tr h="836639">
                <a:tc rowSpan="2"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№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                       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        Тема             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          часы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0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FF0000"/>
                          </a:solidFill>
                        </a:rPr>
                        <a:t>всего</a:t>
                      </a:r>
                      <a:endParaRPr lang="ru-RU" sz="1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FF0000"/>
                          </a:solidFill>
                        </a:rPr>
                        <a:t>теория</a:t>
                      </a:r>
                      <a:endParaRPr lang="ru-RU" sz="1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FF0000"/>
                          </a:solidFill>
                        </a:rPr>
                        <a:t>практика</a:t>
                      </a:r>
                      <a:endParaRPr lang="ru-RU" sz="1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255152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  <a:p>
                      <a:endParaRPr lang="ru-RU" sz="14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</a:p>
                    <a:p>
                      <a:endParaRPr lang="ru-RU" sz="14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ru-RU" sz="14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В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водное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</a:rPr>
                        <a:t> занятие</a:t>
                      </a:r>
                      <a:endParaRPr lang="ru-RU" sz="1800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</a:rPr>
                        <a:t>Игра- один из главных элементов театрального искусства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</a:rPr>
                        <a:t>Ритм. Развитие ритма у детей при помощи речевых и физических упражнений.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</a:rPr>
                        <a:t>Культура речи. Выразительность речи.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</a:rPr>
                        <a:t>Искусство речи. Работа над стихотворением.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</a:rPr>
                        <a:t>Образный язык народных сказок.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</a:rPr>
                        <a:t>Повторение материала пройденного за год.   </a:t>
                      </a:r>
                    </a:p>
                    <a:p>
                      <a:endParaRPr lang="ru-RU" sz="1400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ru-RU" sz="1800" baseline="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u-RU" sz="14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30</a:t>
                      </a:r>
                    </a:p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40</a:t>
                      </a:r>
                    </a:p>
                    <a:p>
                      <a:endParaRPr lang="ru-RU" sz="14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80</a:t>
                      </a:r>
                    </a:p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32</a:t>
                      </a:r>
                    </a:p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22</a:t>
                      </a:r>
                    </a:p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  <a:p>
                      <a:endParaRPr lang="ru-RU" sz="14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</a:p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27</a:t>
                      </a:r>
                    </a:p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36</a:t>
                      </a:r>
                    </a:p>
                    <a:p>
                      <a:endParaRPr lang="ru-RU" sz="14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72</a:t>
                      </a:r>
                    </a:p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26</a:t>
                      </a:r>
                    </a:p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-459432"/>
            <a:ext cx="8229600" cy="203104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Учебно- тематическое планирование </a:t>
            </a:r>
            <a:b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1 год обучения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20" y="4857760"/>
          <a:ext cx="8358246" cy="500066"/>
        </p:xfrm>
        <a:graphic>
          <a:graphicData uri="http://schemas.openxmlformats.org/drawingml/2006/table">
            <a:tbl>
              <a:tblPr/>
              <a:tblGrid>
                <a:gridCol w="8358246"/>
              </a:tblGrid>
              <a:tr h="500066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                                                                                       итого :                   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216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         24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       192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714488"/>
          <a:ext cx="8424860" cy="4122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6"/>
                <a:gridCol w="5429288"/>
                <a:gridCol w="857256"/>
                <a:gridCol w="857256"/>
                <a:gridCol w="780994"/>
              </a:tblGrid>
              <a:tr h="0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                               </a:t>
                      </a:r>
                    </a:p>
                    <a:p>
                      <a:r>
                        <a:rPr lang="ru-RU" dirty="0" smtClean="0"/>
                        <a:t>                                тема</a:t>
                      </a:r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dirty="0" smtClean="0"/>
                        <a:t>             часы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7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всего</a:t>
                      </a:r>
                      <a:endParaRPr lang="ru-RU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теория</a:t>
                      </a:r>
                      <a:endParaRPr lang="ru-RU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практика</a:t>
                      </a:r>
                      <a:endParaRPr lang="ru-RU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29929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</a:t>
                      </a:r>
                    </a:p>
                    <a:p>
                      <a:r>
                        <a:rPr lang="ru-RU" sz="1600" dirty="0" smtClean="0"/>
                        <a:t>2</a:t>
                      </a:r>
                    </a:p>
                    <a:p>
                      <a:r>
                        <a:rPr lang="ru-RU" sz="1600" dirty="0" smtClean="0"/>
                        <a:t>3</a:t>
                      </a:r>
                    </a:p>
                    <a:p>
                      <a:r>
                        <a:rPr lang="ru-RU" sz="1600" dirty="0" smtClean="0"/>
                        <a:t>4</a:t>
                      </a:r>
                    </a:p>
                    <a:p>
                      <a:endParaRPr lang="ru-RU" sz="1600" dirty="0" smtClean="0"/>
                    </a:p>
                    <a:p>
                      <a:r>
                        <a:rPr lang="ru-RU" sz="1600" dirty="0" smtClean="0"/>
                        <a:t>5</a:t>
                      </a:r>
                    </a:p>
                    <a:p>
                      <a:r>
                        <a:rPr lang="ru-RU" sz="1600" dirty="0" smtClean="0"/>
                        <a:t>6</a:t>
                      </a:r>
                    </a:p>
                    <a:p>
                      <a:r>
                        <a:rPr lang="ru-RU" sz="1600" dirty="0" smtClean="0"/>
                        <a:t>7</a:t>
                      </a:r>
                    </a:p>
                    <a:p>
                      <a:r>
                        <a:rPr lang="ru-RU" sz="1600" dirty="0" smtClean="0"/>
                        <a:t>8</a:t>
                      </a:r>
                    </a:p>
                    <a:p>
                      <a:r>
                        <a:rPr lang="ru-RU" sz="1600" dirty="0" smtClean="0"/>
                        <a:t>9</a:t>
                      </a:r>
                    </a:p>
                    <a:p>
                      <a:r>
                        <a:rPr lang="ru-RU" sz="1600" dirty="0" smtClean="0"/>
                        <a:t>10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Возникновение и развитие западноевропейского</a:t>
                      </a:r>
                      <a:r>
                        <a:rPr lang="ru-RU" sz="1600" baseline="0" dirty="0" smtClean="0"/>
                        <a:t> театра.</a:t>
                      </a:r>
                    </a:p>
                    <a:p>
                      <a:r>
                        <a:rPr lang="ru-RU" sz="1600" baseline="0" dirty="0" smtClean="0"/>
                        <a:t>Особенности русского театра.</a:t>
                      </a:r>
                    </a:p>
                    <a:p>
                      <a:r>
                        <a:rPr lang="ru-RU" sz="1600" baseline="0" dirty="0" smtClean="0"/>
                        <a:t>Мизансцена- язык режиссёра.</a:t>
                      </a:r>
                    </a:p>
                    <a:p>
                      <a:r>
                        <a:rPr lang="ru-RU" sz="1600" baseline="0" dirty="0" smtClean="0"/>
                        <a:t>Проявление характера персонажа в общении. Сценическое общение.</a:t>
                      </a:r>
                    </a:p>
                    <a:p>
                      <a:r>
                        <a:rPr lang="ru-RU" sz="1600" baseline="0" dirty="0" smtClean="0"/>
                        <a:t>Сценические этюды.</a:t>
                      </a:r>
                    </a:p>
                    <a:p>
                      <a:r>
                        <a:rPr lang="ru-RU" sz="1600" baseline="0" dirty="0" smtClean="0"/>
                        <a:t>Импровизация в работе актёра.</a:t>
                      </a:r>
                    </a:p>
                    <a:p>
                      <a:r>
                        <a:rPr lang="ru-RU" sz="1600" baseline="0" dirty="0" smtClean="0"/>
                        <a:t>Работа актёра над образом. Логика действий.</a:t>
                      </a:r>
                    </a:p>
                    <a:p>
                      <a:r>
                        <a:rPr lang="ru-RU" sz="1600" baseline="0" dirty="0" smtClean="0"/>
                        <a:t>Подготовка театрализованного действия.</a:t>
                      </a:r>
                    </a:p>
                    <a:p>
                      <a:r>
                        <a:rPr lang="ru-RU" sz="1600" baseline="0" dirty="0" smtClean="0"/>
                        <a:t>Массовые мероприятия с обучающимися.</a:t>
                      </a:r>
                    </a:p>
                    <a:p>
                      <a:r>
                        <a:rPr lang="ru-RU" sz="1600" baseline="0" dirty="0" smtClean="0"/>
                        <a:t>Концерты, конкурсы.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</a:t>
                      </a:r>
                    </a:p>
                    <a:p>
                      <a:r>
                        <a:rPr lang="ru-RU" sz="1600" dirty="0" smtClean="0"/>
                        <a:t>14</a:t>
                      </a:r>
                    </a:p>
                    <a:p>
                      <a:r>
                        <a:rPr lang="ru-RU" sz="1600" dirty="0" smtClean="0"/>
                        <a:t>34</a:t>
                      </a:r>
                    </a:p>
                    <a:p>
                      <a:r>
                        <a:rPr lang="ru-RU" sz="1600" dirty="0" smtClean="0"/>
                        <a:t>16</a:t>
                      </a:r>
                    </a:p>
                    <a:p>
                      <a:endParaRPr lang="ru-RU" sz="1600" dirty="0" smtClean="0"/>
                    </a:p>
                    <a:p>
                      <a:r>
                        <a:rPr lang="ru-RU" sz="1600" dirty="0" smtClean="0"/>
                        <a:t>32</a:t>
                      </a:r>
                    </a:p>
                    <a:p>
                      <a:r>
                        <a:rPr lang="ru-RU" sz="1600" dirty="0" smtClean="0"/>
                        <a:t>22</a:t>
                      </a:r>
                    </a:p>
                    <a:p>
                      <a:r>
                        <a:rPr lang="ru-RU" sz="1600" dirty="0" smtClean="0"/>
                        <a:t>20</a:t>
                      </a:r>
                    </a:p>
                    <a:p>
                      <a:r>
                        <a:rPr lang="ru-RU" sz="1600" dirty="0" smtClean="0"/>
                        <a:t>36</a:t>
                      </a:r>
                    </a:p>
                    <a:p>
                      <a:r>
                        <a:rPr lang="ru-RU" sz="1600" dirty="0" smtClean="0"/>
                        <a:t>12</a:t>
                      </a:r>
                    </a:p>
                    <a:p>
                      <a:r>
                        <a:rPr lang="ru-RU" sz="1600" dirty="0" smtClean="0"/>
                        <a:t>10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12</a:t>
                      </a:r>
                    </a:p>
                    <a:p>
                      <a:r>
                        <a:rPr lang="ru-RU" sz="1600" dirty="0" smtClean="0"/>
                        <a:t>8</a:t>
                      </a:r>
                    </a:p>
                    <a:p>
                      <a:r>
                        <a:rPr lang="ru-RU" sz="1600" dirty="0" smtClean="0"/>
                        <a:t>10</a:t>
                      </a:r>
                    </a:p>
                    <a:p>
                      <a:r>
                        <a:rPr lang="ru-RU" sz="1600" dirty="0" smtClean="0"/>
                        <a:t>4</a:t>
                      </a:r>
                    </a:p>
                    <a:p>
                      <a:endParaRPr lang="ru-RU" sz="1600" dirty="0" smtClean="0"/>
                    </a:p>
                    <a:p>
                      <a:r>
                        <a:rPr lang="ru-RU" sz="1600" dirty="0" smtClean="0"/>
                        <a:t>5</a:t>
                      </a:r>
                    </a:p>
                    <a:p>
                      <a:r>
                        <a:rPr lang="ru-RU" sz="1600" dirty="0" smtClean="0"/>
                        <a:t>2</a:t>
                      </a:r>
                    </a:p>
                    <a:p>
                      <a:r>
                        <a:rPr lang="ru-RU" sz="1600" dirty="0" smtClean="0"/>
                        <a:t>4</a:t>
                      </a:r>
                    </a:p>
                    <a:p>
                      <a:r>
                        <a:rPr lang="ru-RU" sz="1600" dirty="0" smtClean="0"/>
                        <a:t>-</a:t>
                      </a:r>
                    </a:p>
                    <a:p>
                      <a:r>
                        <a:rPr lang="ru-RU" sz="1600" dirty="0" smtClean="0"/>
                        <a:t>12</a:t>
                      </a:r>
                    </a:p>
                    <a:p>
                      <a:r>
                        <a:rPr lang="ru-RU" sz="1600" dirty="0" smtClean="0"/>
                        <a:t>10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8</a:t>
                      </a:r>
                    </a:p>
                    <a:p>
                      <a:r>
                        <a:rPr lang="ru-RU" sz="1600" dirty="0" smtClean="0"/>
                        <a:t>6</a:t>
                      </a:r>
                    </a:p>
                    <a:p>
                      <a:r>
                        <a:rPr lang="ru-RU" sz="1600" dirty="0" smtClean="0"/>
                        <a:t>24</a:t>
                      </a:r>
                    </a:p>
                    <a:p>
                      <a:r>
                        <a:rPr lang="ru-RU" sz="1600" dirty="0" smtClean="0"/>
                        <a:t>12</a:t>
                      </a:r>
                    </a:p>
                    <a:p>
                      <a:endParaRPr lang="ru-RU" sz="1600" dirty="0" smtClean="0"/>
                    </a:p>
                    <a:p>
                      <a:r>
                        <a:rPr lang="ru-RU" sz="1600" dirty="0" smtClean="0"/>
                        <a:t>27</a:t>
                      </a:r>
                    </a:p>
                    <a:p>
                      <a:r>
                        <a:rPr lang="ru-RU" sz="1600" dirty="0" smtClean="0"/>
                        <a:t>20</a:t>
                      </a:r>
                    </a:p>
                    <a:p>
                      <a:r>
                        <a:rPr lang="ru-RU" sz="1600" dirty="0" smtClean="0"/>
                        <a:t>16</a:t>
                      </a:r>
                    </a:p>
                    <a:p>
                      <a:r>
                        <a:rPr lang="ru-RU" sz="1600" dirty="0" smtClean="0"/>
                        <a:t>36</a:t>
                      </a:r>
                    </a:p>
                    <a:p>
                      <a:r>
                        <a:rPr lang="ru-RU" sz="1600" dirty="0" smtClean="0"/>
                        <a:t>-</a:t>
                      </a:r>
                    </a:p>
                    <a:p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214290"/>
            <a:ext cx="8229600" cy="135732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Учебно- тематическое планирование</a:t>
            </a:r>
            <a:b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3  год обучения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5857892"/>
          <a:ext cx="8380521" cy="500066"/>
        </p:xfrm>
        <a:graphic>
          <a:graphicData uri="http://schemas.openxmlformats.org/drawingml/2006/table">
            <a:tbl>
              <a:tblPr/>
              <a:tblGrid>
                <a:gridCol w="8380521"/>
              </a:tblGrid>
              <a:tr h="50006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                                                                          итого:                  216          67           149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85720" y="1857364"/>
          <a:ext cx="8501122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374"/>
                <a:gridCol w="5786478"/>
                <a:gridCol w="714380"/>
                <a:gridCol w="714380"/>
                <a:gridCol w="752510"/>
              </a:tblGrid>
              <a:tr h="338183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                              Тема</a:t>
                      </a:r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1800" dirty="0" smtClean="0"/>
                        <a:t>             часы</a:t>
                      </a:r>
                      <a:endParaRPr lang="ru-RU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5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всего</a:t>
                      </a:r>
                      <a:endParaRPr lang="ru-RU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теория</a:t>
                      </a:r>
                      <a:endParaRPr lang="ru-RU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практика</a:t>
                      </a:r>
                      <a:endParaRPr lang="ru-RU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01665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</a:t>
                      </a:r>
                    </a:p>
                    <a:p>
                      <a:r>
                        <a:rPr lang="ru-RU" sz="1400" dirty="0" smtClean="0"/>
                        <a:t>2</a:t>
                      </a:r>
                      <a:r>
                        <a:rPr lang="ru-RU" sz="1800" dirty="0" smtClean="0"/>
                        <a:t> </a:t>
                      </a:r>
                    </a:p>
                    <a:p>
                      <a:r>
                        <a:rPr lang="ru-RU" sz="1200" dirty="0" smtClean="0"/>
                        <a:t>3 </a:t>
                      </a:r>
                      <a:r>
                        <a:rPr lang="ru-RU" sz="1800" dirty="0" smtClean="0"/>
                        <a:t> </a:t>
                      </a:r>
                      <a:endParaRPr lang="ru-RU" sz="1600" dirty="0" smtClean="0"/>
                    </a:p>
                    <a:p>
                      <a:r>
                        <a:rPr lang="ru-RU" sz="1400" dirty="0" smtClean="0"/>
                        <a:t>4 </a:t>
                      </a:r>
                    </a:p>
                    <a:p>
                      <a:r>
                        <a:rPr lang="ru-RU" sz="1400" dirty="0" smtClean="0"/>
                        <a:t>5</a:t>
                      </a:r>
                      <a:r>
                        <a:rPr lang="ru-RU" sz="1800" dirty="0" smtClean="0"/>
                        <a:t> </a:t>
                      </a:r>
                    </a:p>
                    <a:p>
                      <a:r>
                        <a:rPr lang="ru-RU" sz="1400" dirty="0" smtClean="0"/>
                        <a:t>6</a:t>
                      </a:r>
                      <a:r>
                        <a:rPr lang="ru-RU" sz="1800" dirty="0" smtClean="0"/>
                        <a:t> </a:t>
                      </a:r>
                    </a:p>
                    <a:p>
                      <a:r>
                        <a:rPr lang="ru-RU" sz="1400" dirty="0" smtClean="0"/>
                        <a:t>7 </a:t>
                      </a:r>
                      <a:r>
                        <a:rPr lang="ru-RU" sz="1800" dirty="0" smtClean="0"/>
                        <a:t> </a:t>
                      </a:r>
                    </a:p>
                    <a:p>
                      <a:r>
                        <a:rPr lang="ru-RU" sz="1800" dirty="0" smtClean="0"/>
                        <a:t>8</a:t>
                      </a:r>
                    </a:p>
                    <a:p>
                      <a:r>
                        <a:rPr lang="ru-RU" sz="1800" dirty="0" smtClean="0"/>
                        <a:t>9  </a:t>
                      </a:r>
                    </a:p>
                    <a:p>
                      <a:r>
                        <a:rPr lang="ru-RU" sz="1800" dirty="0" smtClean="0"/>
                        <a:t>10                                                                                            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Театр- искусство коллективное.</a:t>
                      </a:r>
                    </a:p>
                    <a:p>
                      <a:r>
                        <a:rPr lang="ru-RU" sz="1600" dirty="0" smtClean="0"/>
                        <a:t>Актёр- главное чудо театра.</a:t>
                      </a:r>
                    </a:p>
                    <a:p>
                      <a:r>
                        <a:rPr lang="ru-RU" sz="1600" dirty="0" smtClean="0"/>
                        <a:t>Работа актёра над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собой</a:t>
                      </a:r>
                      <a:r>
                        <a:rPr lang="ru-RU" sz="1600" dirty="0" smtClean="0"/>
                        <a:t>.</a:t>
                      </a:r>
                      <a:endParaRPr lang="ru-RU" sz="1400" dirty="0" smtClean="0"/>
                    </a:p>
                    <a:p>
                      <a:r>
                        <a:rPr lang="ru-RU" sz="1600" dirty="0" smtClean="0"/>
                        <a:t>Словесные</a:t>
                      </a:r>
                      <a:r>
                        <a:rPr lang="ru-RU" sz="1600" baseline="0" dirty="0" smtClean="0"/>
                        <a:t> и бессловесные элементы действия.</a:t>
                      </a:r>
                    </a:p>
                    <a:p>
                      <a:r>
                        <a:rPr lang="ru-RU" sz="1600" baseline="0" dirty="0" smtClean="0"/>
                        <a:t>Сценическое  движение.</a:t>
                      </a:r>
                    </a:p>
                    <a:p>
                      <a:r>
                        <a:rPr lang="ru-RU" sz="1600" baseline="0" dirty="0" smtClean="0"/>
                        <a:t>Искусство речи. Работа над стихотворением и басней.</a:t>
                      </a:r>
                    </a:p>
                    <a:p>
                      <a:r>
                        <a:rPr lang="ru-RU" sz="1600" baseline="0" dirty="0" smtClean="0"/>
                        <a:t>Работа актёра над ролью. Образ героя. Грим. Костюм.</a:t>
                      </a:r>
                    </a:p>
                    <a:p>
                      <a:r>
                        <a:rPr lang="ru-RU" sz="1600" baseline="0" dirty="0" smtClean="0"/>
                        <a:t>Работа актёра над ролью. Оформление спектакля. Показ.</a:t>
                      </a:r>
                    </a:p>
                    <a:p>
                      <a:r>
                        <a:rPr lang="ru-RU" sz="1600" baseline="0" dirty="0" smtClean="0"/>
                        <a:t>Массовые мероприятия с обучающимися.</a:t>
                      </a:r>
                    </a:p>
                    <a:p>
                      <a:r>
                        <a:rPr lang="ru-RU" sz="1600" baseline="0" dirty="0" smtClean="0"/>
                        <a:t>Экскурсии.</a:t>
                      </a:r>
                      <a:endParaRPr lang="ru-RU" sz="1600" dirty="0" smtClean="0"/>
                    </a:p>
                    <a:p>
                      <a:endParaRPr lang="ru-RU" sz="1600" dirty="0" smtClean="0"/>
                    </a:p>
                    <a:p>
                      <a:endParaRPr lang="ru-RU" sz="1600" dirty="0"/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</a:t>
                      </a:r>
                    </a:p>
                    <a:p>
                      <a:r>
                        <a:rPr lang="ru-RU" sz="1600" dirty="0" smtClean="0"/>
                        <a:t>6</a:t>
                      </a:r>
                    </a:p>
                    <a:p>
                      <a:r>
                        <a:rPr lang="ru-RU" sz="1600" dirty="0" smtClean="0"/>
                        <a:t>40</a:t>
                      </a:r>
                    </a:p>
                    <a:p>
                      <a:r>
                        <a:rPr lang="ru-RU" sz="1600" dirty="0" smtClean="0"/>
                        <a:t>20</a:t>
                      </a:r>
                    </a:p>
                    <a:p>
                      <a:r>
                        <a:rPr lang="ru-RU" sz="1600" dirty="0" smtClean="0"/>
                        <a:t>30</a:t>
                      </a:r>
                    </a:p>
                    <a:p>
                      <a:r>
                        <a:rPr lang="ru-RU" sz="1600" dirty="0" smtClean="0"/>
                        <a:t>30</a:t>
                      </a:r>
                    </a:p>
                    <a:p>
                      <a:r>
                        <a:rPr lang="ru-RU" sz="1600" dirty="0" smtClean="0"/>
                        <a:t>32</a:t>
                      </a:r>
                    </a:p>
                    <a:p>
                      <a:r>
                        <a:rPr lang="ru-RU" sz="1600" dirty="0" smtClean="0"/>
                        <a:t>40</a:t>
                      </a:r>
                    </a:p>
                    <a:p>
                      <a:r>
                        <a:rPr lang="ru-RU" sz="1600" dirty="0" smtClean="0"/>
                        <a:t>10</a:t>
                      </a:r>
                    </a:p>
                    <a:p>
                      <a:r>
                        <a:rPr lang="ru-RU" sz="1600" dirty="0" smtClean="0"/>
                        <a:t>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</a:t>
                      </a:r>
                    </a:p>
                    <a:p>
                      <a:r>
                        <a:rPr lang="ru-RU" sz="1600" dirty="0" smtClean="0"/>
                        <a:t>4</a:t>
                      </a:r>
                    </a:p>
                    <a:p>
                      <a:r>
                        <a:rPr lang="ru-RU" sz="1600" dirty="0" smtClean="0"/>
                        <a:t>8</a:t>
                      </a:r>
                    </a:p>
                    <a:p>
                      <a:r>
                        <a:rPr lang="ru-RU" sz="1600" dirty="0" smtClean="0"/>
                        <a:t>6</a:t>
                      </a:r>
                    </a:p>
                    <a:p>
                      <a:r>
                        <a:rPr lang="ru-RU" sz="1600" dirty="0" smtClean="0"/>
                        <a:t>4</a:t>
                      </a:r>
                    </a:p>
                    <a:p>
                      <a:r>
                        <a:rPr lang="ru-RU" sz="1600" dirty="0" smtClean="0"/>
                        <a:t>6</a:t>
                      </a:r>
                    </a:p>
                    <a:p>
                      <a:r>
                        <a:rPr lang="ru-RU" sz="1600" dirty="0" smtClean="0"/>
                        <a:t>4</a:t>
                      </a:r>
                    </a:p>
                    <a:p>
                      <a:r>
                        <a:rPr lang="ru-RU" sz="1600" dirty="0" smtClean="0"/>
                        <a:t>6</a:t>
                      </a:r>
                    </a:p>
                    <a:p>
                      <a:r>
                        <a:rPr lang="ru-RU" sz="1600" dirty="0" smtClean="0"/>
                        <a:t>10</a:t>
                      </a:r>
                    </a:p>
                    <a:p>
                      <a:r>
                        <a:rPr lang="ru-RU" sz="1600" dirty="0" smtClean="0"/>
                        <a:t>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</a:t>
                      </a:r>
                    </a:p>
                    <a:p>
                      <a:r>
                        <a:rPr lang="ru-RU" sz="1600" dirty="0" smtClean="0"/>
                        <a:t>2</a:t>
                      </a:r>
                    </a:p>
                    <a:p>
                      <a:r>
                        <a:rPr lang="ru-RU" sz="1600" dirty="0" smtClean="0"/>
                        <a:t>32</a:t>
                      </a:r>
                    </a:p>
                    <a:p>
                      <a:r>
                        <a:rPr lang="ru-RU" sz="1600" dirty="0" smtClean="0"/>
                        <a:t>14</a:t>
                      </a:r>
                    </a:p>
                    <a:p>
                      <a:r>
                        <a:rPr lang="ru-RU" sz="1600" dirty="0" smtClean="0"/>
                        <a:t>26</a:t>
                      </a:r>
                    </a:p>
                    <a:p>
                      <a:r>
                        <a:rPr lang="ru-RU" sz="1600" dirty="0" smtClean="0"/>
                        <a:t>24</a:t>
                      </a:r>
                    </a:p>
                    <a:p>
                      <a:r>
                        <a:rPr lang="ru-RU" sz="1600" dirty="0" smtClean="0"/>
                        <a:t>28</a:t>
                      </a:r>
                    </a:p>
                    <a:p>
                      <a:r>
                        <a:rPr lang="ru-RU" sz="1600" dirty="0" smtClean="0"/>
                        <a:t>34</a:t>
                      </a:r>
                    </a:p>
                    <a:p>
                      <a:r>
                        <a:rPr lang="ru-RU" sz="1600" dirty="0" smtClean="0"/>
                        <a:t>-</a:t>
                      </a:r>
                    </a:p>
                    <a:p>
                      <a:r>
                        <a:rPr lang="ru-RU" sz="1600" dirty="0" smtClean="0"/>
                        <a:t>-</a:t>
                      </a:r>
                      <a:endParaRPr lang="ru-RU" sz="1600" dirty="0" smtClean="0"/>
                    </a:p>
                    <a:p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142876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Учебно- тематическое планирование</a:t>
            </a:r>
            <a:b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2 год обучения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9495" y="5143512"/>
          <a:ext cx="8416031" cy="500066"/>
        </p:xfrm>
        <a:graphic>
          <a:graphicData uri="http://schemas.openxmlformats.org/drawingml/2006/table">
            <a:tbl>
              <a:tblPr/>
              <a:tblGrid>
                <a:gridCol w="8416031"/>
              </a:tblGrid>
              <a:tr h="50006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                                                                                итого :                   216      45         171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«Курс  актерского  мастерства»</a:t>
            </a:r>
            <a:endParaRPr lang="ru-RU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       К концу обучения по программе  обучающиеся должны знать: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FF0000"/>
                </a:solidFill>
              </a:rPr>
              <a:t>Основы сценической речи;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FF0000"/>
                </a:solidFill>
              </a:rPr>
              <a:t>Средства пластической выразительности;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FF0000"/>
                </a:solidFill>
              </a:rPr>
              <a:t>Основные компоненты спектакля и их выразительное  значение;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FF0000"/>
                </a:solidFill>
              </a:rPr>
              <a:t>Общественно- преобразующую роль театрального искусства, его виды и жанры;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FF0000"/>
                </a:solidFill>
              </a:rPr>
              <a:t>Основные элементы сценического движения и действия.</a:t>
            </a:r>
          </a:p>
          <a:p>
            <a:pPr>
              <a:buFontTx/>
              <a:buChar char="-"/>
            </a:pPr>
            <a:endParaRPr lang="ru-RU" sz="2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2400" dirty="0" smtClean="0">
              <a:solidFill>
                <a:srgbClr val="FF0000"/>
              </a:solidFill>
            </a:endParaRPr>
          </a:p>
          <a:p>
            <a:endParaRPr lang="ru-RU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212</TotalTime>
  <Words>584</Words>
  <Application>Microsoft Office PowerPoint</Application>
  <PresentationFormat>Экран (4:3)</PresentationFormat>
  <Paragraphs>205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Образовательная  программа драматического кружка «Курс  актерского  мастерства»</vt:lpstr>
      <vt:lpstr>«Курс  актерского  мастерства»</vt:lpstr>
      <vt:lpstr>                   Актуальность</vt:lpstr>
      <vt:lpstr>                ЦЕЛИ  ПРОГРАММЫ</vt:lpstr>
      <vt:lpstr>                         Задачи</vt:lpstr>
      <vt:lpstr>Учебно- тематическое планирование  1 год обучения</vt:lpstr>
      <vt:lpstr>Учебно- тематическое планирование 3  год обучения</vt:lpstr>
      <vt:lpstr>Учебно- тематическое планирование 2 год обучения</vt:lpstr>
      <vt:lpstr>«Курс  актерского  мастерства»</vt:lpstr>
      <vt:lpstr>Фотоальбом</vt:lpstr>
      <vt:lpstr>фотоальбом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ОБРАЗОВАТЕЛЬНАЯ ПРОГРАММА</dc:title>
  <dc:creator>Max</dc:creator>
  <cp:lastModifiedBy>цдт</cp:lastModifiedBy>
  <cp:revision>24</cp:revision>
  <dcterms:created xsi:type="dcterms:W3CDTF">2013-04-08T13:45:04Z</dcterms:created>
  <dcterms:modified xsi:type="dcterms:W3CDTF">2013-04-16T05:36:43Z</dcterms:modified>
</cp:coreProperties>
</file>