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sldIdLst>
    <p:sldId id="256" r:id="rId2"/>
    <p:sldId id="257" r:id="rId3"/>
    <p:sldId id="268" r:id="rId4"/>
    <p:sldId id="258" r:id="rId5"/>
    <p:sldId id="259" r:id="rId6"/>
    <p:sldId id="263" r:id="rId7"/>
    <p:sldId id="269" r:id="rId8"/>
    <p:sldId id="262" r:id="rId9"/>
    <p:sldId id="270" r:id="rId10"/>
    <p:sldId id="260" r:id="rId11"/>
    <p:sldId id="261" r:id="rId12"/>
    <p:sldId id="267" r:id="rId13"/>
    <p:sldId id="27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5AE30-BAD2-43C1-9BD3-BD255E453E4D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BCB86-3B8D-410D-9E59-ED913D7D26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20474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5AE30-BAD2-43C1-9BD3-BD255E453E4D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BCB86-3B8D-410D-9E59-ED913D7D26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65298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5AE30-BAD2-43C1-9BD3-BD255E453E4D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BCB86-3B8D-410D-9E59-ED913D7D26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32842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5AE30-BAD2-43C1-9BD3-BD255E453E4D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BCB86-3B8D-410D-9E59-ED913D7D26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56752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5AE30-BAD2-43C1-9BD3-BD255E453E4D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BCB86-3B8D-410D-9E59-ED913D7D26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47985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5AE30-BAD2-43C1-9BD3-BD255E453E4D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BCB86-3B8D-410D-9E59-ED913D7D26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22062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5AE30-BAD2-43C1-9BD3-BD255E453E4D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BCB86-3B8D-410D-9E59-ED913D7D26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87340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5AE30-BAD2-43C1-9BD3-BD255E453E4D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BCB86-3B8D-410D-9E59-ED913D7D26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88943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5AE30-BAD2-43C1-9BD3-BD255E453E4D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BCB86-3B8D-410D-9E59-ED913D7D26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30675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5AE30-BAD2-43C1-9BD3-BD255E453E4D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BCB86-3B8D-410D-9E59-ED913D7D26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83857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5AE30-BAD2-43C1-9BD3-BD255E453E4D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BCB86-3B8D-410D-9E59-ED913D7D26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23397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95AE30-BAD2-43C1-9BD3-BD255E453E4D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9BCB86-3B8D-410D-9E59-ED913D7D26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54607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96752"/>
            <a:ext cx="7772400" cy="324035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869160"/>
            <a:ext cx="6400800" cy="76964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8773" y="1772816"/>
            <a:ext cx="8826455" cy="267765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Тема: </a:t>
            </a:r>
            <a:endParaRPr lang="en-US" sz="7200" b="1" dirty="0" smtClean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9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«Пропорции»</a:t>
            </a:r>
            <a:endParaRPr lang="ru-RU" sz="96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191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93640" y="260648"/>
            <a:ext cx="6480720" cy="4860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6560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88640"/>
            <a:ext cx="6683896" cy="5012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8467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565260"/>
            <a:ext cx="6133716" cy="4590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7447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8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внимание!</a:t>
            </a:r>
            <a:endParaRPr lang="ru-RU" sz="8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7447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урока: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/>
          <a:lstStyle/>
          <a:p>
            <a:pPr algn="just"/>
            <a:r>
              <a:rPr lang="ru-RU" dirty="0" smtClean="0"/>
              <a:t> рассмотреть определение пропорции, сформулировать и отработать основное свойство пропорции, отработка навыков нахождения неизвестного члена пропорции;</a:t>
            </a:r>
          </a:p>
          <a:p>
            <a:pPr algn="just"/>
            <a:r>
              <a:rPr lang="ru-RU" dirty="0" smtClean="0"/>
              <a:t>Развить познавательный интерес к предмету, логическое мышление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4964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60648"/>
            <a:ext cx="6542795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35517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Пропорции</a:t>
            </a:r>
            <a:endParaRPr lang="ru-RU" b="1" i="1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68760"/>
                <a:ext cx="8229600" cy="4525963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ru-RU" sz="2800" b="1" i="1" dirty="0" smtClean="0">
                    <a:solidFill>
                      <a:srgbClr val="FF0000"/>
                    </a:solidFill>
                    <a:effectLst/>
                    <a:latin typeface="Arial"/>
                  </a:rPr>
                  <a:t>Равенство двух отношений называют пропорцией</a:t>
                </a:r>
              </a:p>
              <a:p>
                <a:pPr marL="0" indent="0" algn="ctr">
                  <a:buNone/>
                </a:pPr>
                <a:r>
                  <a:rPr lang="ru-RU" sz="2800" b="1" i="1" dirty="0" smtClean="0">
                    <a:solidFill>
                      <a:srgbClr val="FF0000"/>
                    </a:solidFill>
                    <a:effectLst/>
                    <a:latin typeface="Arial"/>
                  </a:rPr>
                  <a:t>а:b=c:d </a:t>
                </a:r>
              </a:p>
              <a:p>
                <a:pPr marL="0" indent="0" algn="ctr">
                  <a:buNone/>
                </a:pPr>
                <a:r>
                  <a:rPr lang="ru-RU" sz="2800" b="1" i="1" dirty="0" smtClean="0">
                    <a:solidFill>
                      <a:srgbClr val="FF0000"/>
                    </a:solidFill>
                    <a:effectLst/>
                    <a:latin typeface="Arial"/>
                  </a:rPr>
                  <a:t>«отношение а к b равно отношению с к d».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ru-RU" sz="4000" b="1" i="1" smtClean="0">
                            <a:solidFill>
                              <a:srgbClr val="FF0000"/>
                            </a:solidFill>
                            <a:effectLst/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effectLst/>
                            <a:latin typeface="Cambria Math"/>
                          </a:rPr>
                          <m:t>𝒂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effectLst/>
                            <a:latin typeface="Cambria Math"/>
                          </a:rPr>
                          <m:t>𝒃</m:t>
                        </m:r>
                      </m:den>
                    </m:f>
                  </m:oMath>
                </a14:m>
                <a:r>
                  <a:rPr lang="en-US" sz="4000" b="1" i="1" dirty="0" smtClean="0">
                    <a:solidFill>
                      <a:srgbClr val="FF0000"/>
                    </a:solidFill>
                    <a:effectLst/>
                    <a:latin typeface="Arial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effectLst/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effectLst/>
                            <a:latin typeface="Cambria Math"/>
                          </a:rPr>
                          <m:t>𝒄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effectLst/>
                            <a:latin typeface="Cambria Math"/>
                          </a:rPr>
                          <m:t>𝒅</m:t>
                        </m:r>
                      </m:den>
                    </m:f>
                  </m:oMath>
                </a14:m>
                <a:endParaRPr lang="ru-RU" sz="2800" b="1" i="1" dirty="0" smtClean="0">
                  <a:solidFill>
                    <a:srgbClr val="FF0000"/>
                  </a:solidFill>
                  <a:effectLst/>
                  <a:latin typeface="Arial"/>
                </a:endParaRPr>
              </a:p>
              <a:p>
                <a:pPr marL="0" indent="0" algn="ctr">
                  <a:buNone/>
                </a:pPr>
                <a:r>
                  <a:rPr lang="ru-RU" sz="2800" b="1" i="1" dirty="0" smtClean="0">
                    <a:solidFill>
                      <a:srgbClr val="FF0000"/>
                    </a:solidFill>
                    <a:effectLst/>
                    <a:latin typeface="Arial"/>
                  </a:rPr>
                  <a:t>«а так относится к b, как с относится к d». </a:t>
                </a:r>
                <a:endParaRPr lang="ru-RU" sz="2800" b="1" i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68760"/>
                <a:ext cx="8229600" cy="4525963"/>
              </a:xfrm>
              <a:blipFill rotWithShape="1">
                <a:blip r:embed="rId3" cstate="email"/>
                <a:stretch>
                  <a:fillRect l="-370" t="-1346" r="-170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764972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Крайние члены пропорции</a:t>
            </a:r>
          </a:p>
          <a:p>
            <a:pPr marL="0" indent="0" algn="ctr">
              <a:buNone/>
            </a:pPr>
            <a:r>
              <a:rPr lang="en-US" sz="8800" dirty="0" smtClean="0">
                <a:solidFill>
                  <a:srgbClr val="FF0000"/>
                </a:solidFill>
              </a:rPr>
              <a:t>a </a:t>
            </a:r>
            <a:r>
              <a:rPr lang="ru-RU" sz="8800" dirty="0" smtClean="0"/>
              <a:t>:</a:t>
            </a:r>
            <a:r>
              <a:rPr lang="en-US" sz="8800" dirty="0" smtClean="0"/>
              <a:t> </a:t>
            </a:r>
            <a:r>
              <a:rPr lang="en-US" sz="8800" dirty="0" smtClean="0">
                <a:solidFill>
                  <a:srgbClr val="002060"/>
                </a:solidFill>
              </a:rPr>
              <a:t>b</a:t>
            </a:r>
            <a:r>
              <a:rPr lang="en-US" sz="8800" dirty="0" smtClean="0"/>
              <a:t> = </a:t>
            </a:r>
            <a:r>
              <a:rPr lang="en-US" sz="8800" dirty="0" smtClean="0">
                <a:solidFill>
                  <a:srgbClr val="002060"/>
                </a:solidFill>
              </a:rPr>
              <a:t>c</a:t>
            </a:r>
            <a:r>
              <a:rPr lang="en-US" sz="8800" dirty="0" smtClean="0"/>
              <a:t> </a:t>
            </a:r>
            <a:r>
              <a:rPr lang="ru-RU" sz="8800" dirty="0" smtClean="0"/>
              <a:t>: </a:t>
            </a:r>
            <a:r>
              <a:rPr lang="en-US" sz="8800" dirty="0" smtClean="0">
                <a:solidFill>
                  <a:srgbClr val="FF0000"/>
                </a:solidFill>
              </a:rPr>
              <a:t>d</a:t>
            </a:r>
            <a:endParaRPr lang="en-US" sz="3600" dirty="0">
              <a:solidFill>
                <a:srgbClr val="FF0000"/>
              </a:solidFill>
            </a:endParaRPr>
          </a:p>
          <a:p>
            <a:pPr marL="0" indent="0" algn="r">
              <a:buNone/>
            </a:pPr>
            <a:r>
              <a:rPr lang="ru-RU" sz="3600" b="1" i="1" dirty="0" smtClean="0">
                <a:solidFill>
                  <a:srgbClr val="002060"/>
                </a:solidFill>
              </a:rPr>
              <a:t>Средние члены пропорции</a:t>
            </a:r>
            <a:endParaRPr lang="en-US" sz="3600" b="1" i="1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en-US" sz="3600" dirty="0" smtClean="0">
                <a:solidFill>
                  <a:srgbClr val="FF0000"/>
                </a:solidFill>
              </a:rPr>
              <a:t>a ≠ 0, b ≠ 0, c ≠ 0, d ≠ 0</a:t>
            </a:r>
            <a:endParaRPr lang="ru-RU" sz="3600" dirty="0" smtClean="0">
              <a:solidFill>
                <a:srgbClr val="FF0000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635896" y="3861048"/>
            <a:ext cx="1800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3635896" y="3573016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5436096" y="3573016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2411760" y="2420888"/>
            <a:ext cx="0" cy="43204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2411760" y="2420888"/>
            <a:ext cx="417646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V="1">
            <a:off x="6590159" y="2420888"/>
            <a:ext cx="0" cy="43204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56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8376931" cy="6282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8254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620688"/>
            <a:ext cx="7584843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89068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4645" y="355672"/>
            <a:ext cx="7994710" cy="6011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17953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8494" y="548680"/>
            <a:ext cx="6906640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61134" y="2780928"/>
            <a:ext cx="5682208" cy="231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4903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</TotalTime>
  <Words>69</Words>
  <Application>Microsoft Office PowerPoint</Application>
  <PresentationFormat>Экран (4:3)</PresentationFormat>
  <Paragraphs>13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Цель урока:</vt:lpstr>
      <vt:lpstr>Слайд 3</vt:lpstr>
      <vt:lpstr>Пропорции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«Пропорции»</dc:title>
  <dc:creator>Машулик</dc:creator>
  <cp:lastModifiedBy>User</cp:lastModifiedBy>
  <cp:revision>17</cp:revision>
  <dcterms:created xsi:type="dcterms:W3CDTF">2014-11-17T19:24:36Z</dcterms:created>
  <dcterms:modified xsi:type="dcterms:W3CDTF">2014-11-18T05:17:06Z</dcterms:modified>
</cp:coreProperties>
</file>