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5" r:id="rId3"/>
    <p:sldId id="260" r:id="rId4"/>
    <p:sldId id="276" r:id="rId5"/>
    <p:sldId id="261" r:id="rId6"/>
    <p:sldId id="269" r:id="rId7"/>
    <p:sldId id="258" r:id="rId8"/>
    <p:sldId id="265" r:id="rId9"/>
    <p:sldId id="266" r:id="rId10"/>
    <p:sldId id="275" r:id="rId11"/>
    <p:sldId id="286" r:id="rId12"/>
    <p:sldId id="270" r:id="rId13"/>
    <p:sldId id="273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9" autoAdjust="0"/>
    <p:restoredTop sz="94660"/>
  </p:normalViewPr>
  <p:slideViewPr>
    <p:cSldViewPr>
      <p:cViewPr>
        <p:scale>
          <a:sx n="66" d="100"/>
          <a:sy n="66" d="100"/>
        </p:scale>
        <p:origin x="-1651" y="-3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Relationship Id="rId9" Type="http://schemas.openxmlformats.org/officeDocument/2006/relationships/image" Target="../media/image8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image" Target="../media/image62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61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image" Target="../media/image71.wmf"/><Relationship Id="rId3" Type="http://schemas.openxmlformats.org/officeDocument/2006/relationships/image" Target="../media/image65.wmf"/><Relationship Id="rId7" Type="http://schemas.openxmlformats.org/officeDocument/2006/relationships/image" Target="../media/image56.wmf"/><Relationship Id="rId12" Type="http://schemas.openxmlformats.org/officeDocument/2006/relationships/image" Target="../media/image70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11" Type="http://schemas.openxmlformats.org/officeDocument/2006/relationships/image" Target="../media/image69.wmf"/><Relationship Id="rId5" Type="http://schemas.openxmlformats.org/officeDocument/2006/relationships/image" Target="../media/image67.wmf"/><Relationship Id="rId10" Type="http://schemas.openxmlformats.org/officeDocument/2006/relationships/image" Target="../media/image59.wmf"/><Relationship Id="rId4" Type="http://schemas.openxmlformats.org/officeDocument/2006/relationships/image" Target="../media/image66.wmf"/><Relationship Id="rId9" Type="http://schemas.openxmlformats.org/officeDocument/2006/relationships/image" Target="../media/image5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17FCE-3972-4170-ABE7-9934AAA6A6AA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B1783-D71F-4FE2-8A6C-978B97A78F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358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Немного истории</a:t>
            </a:r>
          </a:p>
          <a:p>
            <a:r>
              <a:rPr lang="ru-RU" dirty="0" smtClean="0"/>
              <a:t>Теперь вы поняли, что такое логарифмы и как ими пользоваться. Но для чего они всё-таки</a:t>
            </a:r>
          </a:p>
          <a:p>
            <a:r>
              <a:rPr lang="ru-RU" dirty="0" smtClean="0"/>
              <a:t>нужны? Или это просто такая математическая игрушка с хитрой инструкцией по применению?</a:t>
            </a:r>
          </a:p>
          <a:p>
            <a:r>
              <a:rPr lang="ru-RU" dirty="0" smtClean="0"/>
              <a:t>Понятие логарифма и логарифмические таблицы появились в 17 веке, и значение их было</a:t>
            </a:r>
          </a:p>
          <a:p>
            <a:r>
              <a:rPr lang="ru-RU" dirty="0" smtClean="0"/>
              <a:t>огромно.</a:t>
            </a:r>
          </a:p>
          <a:p>
            <a:r>
              <a:rPr lang="ru-RU" dirty="0" smtClean="0"/>
              <a:t>Это в наши дни вычисления не представляют труда — у каждого есть калькулятор. А как</a:t>
            </a:r>
          </a:p>
          <a:p>
            <a:r>
              <a:rPr lang="ru-RU" dirty="0" smtClean="0"/>
              <a:t>считали в «</a:t>
            </a:r>
            <a:r>
              <a:rPr lang="ru-RU" dirty="0" err="1" smtClean="0"/>
              <a:t>докомпьютерные</a:t>
            </a:r>
            <a:r>
              <a:rPr lang="ru-RU" dirty="0" smtClean="0"/>
              <a:t>» времена?</a:t>
            </a:r>
          </a:p>
          <a:p>
            <a:r>
              <a:rPr lang="ru-RU" dirty="0" smtClean="0"/>
              <a:t>Складывать и вычитать можно было на счётах, а вот умножать и делить приходилось «в</a:t>
            </a:r>
          </a:p>
          <a:p>
            <a:r>
              <a:rPr lang="ru-RU" dirty="0" smtClean="0"/>
              <a:t>столбик» — медленно и трудно.</a:t>
            </a:r>
          </a:p>
          <a:p>
            <a:r>
              <a:rPr lang="ru-RU" dirty="0" smtClean="0"/>
              <a:t>В 15–17 веках, в эпоху великих географических открытий, стали бурно развиваться торгов-</a:t>
            </a:r>
          </a:p>
          <a:p>
            <a:r>
              <a:rPr lang="ru-RU" dirty="0" smtClean="0"/>
              <a:t>ля, экономика и наука. Требования к математике росли: расчёты становились более сложными,</a:t>
            </a:r>
          </a:p>
          <a:p>
            <a:r>
              <a:rPr lang="ru-RU" dirty="0" smtClean="0"/>
              <a:t>а точность — например, для решения навигационных задач — нужна была всё более высокая.</a:t>
            </a:r>
          </a:p>
          <a:p>
            <a:r>
              <a:rPr lang="ru-RU" dirty="0" smtClean="0"/>
              <a:t>Необходим был инструмент, позволяющий упростить и ускорить расчёты, и таким </a:t>
            </a:r>
            <a:r>
              <a:rPr lang="ru-RU" dirty="0" err="1" smtClean="0"/>
              <a:t>инстру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ментом</a:t>
            </a:r>
            <a:r>
              <a:rPr lang="ru-RU" dirty="0" smtClean="0"/>
              <a:t> явились логарифмы.</a:t>
            </a:r>
          </a:p>
          <a:p>
            <a:r>
              <a:rPr lang="ru-RU" dirty="0" smtClean="0"/>
              <a:t>Предположим, что </a:t>
            </a:r>
            <a:r>
              <a:rPr lang="ru-RU" dirty="0" err="1" smtClean="0"/>
              <a:t>b</a:t>
            </a:r>
            <a:r>
              <a:rPr lang="ru-RU" dirty="0" smtClean="0"/>
              <a:t> и </a:t>
            </a:r>
            <a:r>
              <a:rPr lang="ru-RU" dirty="0" err="1" smtClean="0"/>
              <a:t>c</a:t>
            </a:r>
            <a:r>
              <a:rPr lang="ru-RU" dirty="0" smtClean="0"/>
              <a:t> — большие числа, которые надо перемножить. Появление таблиц</a:t>
            </a:r>
          </a:p>
          <a:p>
            <a:r>
              <a:rPr lang="ru-RU" dirty="0" smtClean="0"/>
              <a:t>логарифмов (например, с основанием 10) существенно упростило эту задачу. Теперь вычисли-</a:t>
            </a:r>
          </a:p>
          <a:p>
            <a:r>
              <a:rPr lang="ru-RU" dirty="0" err="1" smtClean="0"/>
              <a:t>телю</a:t>
            </a:r>
            <a:r>
              <a:rPr lang="ru-RU" dirty="0" smtClean="0"/>
              <a:t> достаточно было найти по таблицам десятичные логарифмы чисел </a:t>
            </a:r>
            <a:r>
              <a:rPr lang="ru-RU" dirty="0" err="1" smtClean="0"/>
              <a:t>b</a:t>
            </a:r>
            <a:r>
              <a:rPr lang="ru-RU" dirty="0" smtClean="0"/>
              <a:t> и </a:t>
            </a:r>
            <a:r>
              <a:rPr lang="ru-RU" dirty="0" err="1" smtClean="0"/>
              <a:t>c</a:t>
            </a:r>
            <a:r>
              <a:rPr lang="ru-RU" dirty="0" smtClean="0"/>
              <a:t>, сложить их (на</a:t>
            </a:r>
          </a:p>
          <a:p>
            <a:r>
              <a:rPr lang="ru-RU" dirty="0" smtClean="0"/>
              <a:t>счётах) и получить логарифм произведения:</a:t>
            </a:r>
          </a:p>
          <a:p>
            <a:r>
              <a:rPr lang="ru-RU" dirty="0" err="1" smtClean="0"/>
              <a:t>lg</a:t>
            </a:r>
            <a:r>
              <a:rPr lang="ru-RU" dirty="0" smtClean="0"/>
              <a:t> </a:t>
            </a:r>
            <a:r>
              <a:rPr lang="ru-RU" dirty="0" err="1" smtClean="0"/>
              <a:t>b</a:t>
            </a:r>
            <a:r>
              <a:rPr lang="ru-RU" dirty="0" smtClean="0"/>
              <a:t> + </a:t>
            </a:r>
            <a:r>
              <a:rPr lang="ru-RU" dirty="0" err="1" smtClean="0"/>
              <a:t>lg</a:t>
            </a:r>
            <a:r>
              <a:rPr lang="ru-RU" dirty="0" smtClean="0"/>
              <a:t> </a:t>
            </a:r>
            <a:r>
              <a:rPr lang="ru-RU" dirty="0" err="1" smtClean="0"/>
              <a:t>c</a:t>
            </a:r>
            <a:r>
              <a:rPr lang="ru-RU" dirty="0" smtClean="0"/>
              <a:t> = </a:t>
            </a:r>
            <a:r>
              <a:rPr lang="ru-RU" dirty="0" err="1" smtClean="0"/>
              <a:t>lg</a:t>
            </a:r>
            <a:r>
              <a:rPr lang="ru-RU" dirty="0" smtClean="0"/>
              <a:t>(</a:t>
            </a:r>
            <a:r>
              <a:rPr lang="ru-RU" dirty="0" err="1" smtClean="0"/>
              <a:t>bc</a:t>
            </a:r>
            <a:r>
              <a:rPr lang="ru-RU" dirty="0" smtClean="0"/>
              <a:t>):</a:t>
            </a:r>
          </a:p>
          <a:p>
            <a:r>
              <a:rPr lang="ru-RU" dirty="0" smtClean="0"/>
              <a:t>А затем по таблице логарифмов найти само произведение чисел </a:t>
            </a:r>
            <a:r>
              <a:rPr lang="ru-RU" dirty="0" err="1" smtClean="0"/>
              <a:t>b</a:t>
            </a:r>
            <a:r>
              <a:rPr lang="ru-RU" dirty="0" smtClean="0"/>
              <a:t> и </a:t>
            </a:r>
            <a:r>
              <a:rPr lang="ru-RU" dirty="0" err="1" smtClean="0"/>
              <a:t>c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Недаром французский математик и астроном Лаплас сказал, что изобретение логарифмов</a:t>
            </a:r>
          </a:p>
          <a:p>
            <a:r>
              <a:rPr lang="ru-RU" dirty="0" smtClean="0"/>
              <a:t>удлинило жизнь вычислителей. Логарифмическая линейка (которой инженеры пользовались</a:t>
            </a:r>
          </a:p>
          <a:p>
            <a:r>
              <a:rPr lang="ru-RU" dirty="0" smtClean="0"/>
              <a:t>до 70-х годов двадцатого века) была не менее прогрессивным изобретением, чем современный</a:t>
            </a:r>
          </a:p>
          <a:p>
            <a:r>
              <a:rPr lang="ru-RU" dirty="0" smtClean="0"/>
              <a:t>калькулятор.</a:t>
            </a:r>
          </a:p>
          <a:p>
            <a:r>
              <a:rPr lang="ru-RU" dirty="0" smtClean="0"/>
              <a:t>Но это еще не всё! Мы не занимались бы логарифмами, если бы они имели лишь </a:t>
            </a:r>
            <a:r>
              <a:rPr lang="ru-RU" dirty="0" err="1" smtClean="0"/>
              <a:t>исто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рическую</a:t>
            </a:r>
            <a:r>
              <a:rPr lang="ru-RU" dirty="0" smtClean="0"/>
              <a:t>, «музейную» ценность. О неожиданных применениях логарифмов мы расскажем в</a:t>
            </a:r>
          </a:p>
          <a:p>
            <a:r>
              <a:rPr lang="ru-RU" dirty="0" smtClean="0"/>
              <a:t>следующей статье, посвящённой логарифмической функции.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1783-D71F-4FE2-8A6C-978B97A78F5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12AE4-A134-43B0-A191-32A44B9040BE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EB35A-A8CA-4F68-AE8D-C80789224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57.wmf"/><Relationship Id="rId26" Type="http://schemas.openxmlformats.org/officeDocument/2006/relationships/image" Target="../media/image61.wmf"/><Relationship Id="rId3" Type="http://schemas.openxmlformats.org/officeDocument/2006/relationships/oleObject" Target="../embeddings/oleObject54.bin"/><Relationship Id="rId21" Type="http://schemas.openxmlformats.org/officeDocument/2006/relationships/oleObject" Target="../embeddings/oleObject63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61.bin"/><Relationship Id="rId25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8.bin"/><Relationship Id="rId24" Type="http://schemas.openxmlformats.org/officeDocument/2006/relationships/image" Target="../media/image60.wmf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23" Type="http://schemas.openxmlformats.org/officeDocument/2006/relationships/oleObject" Target="../embeddings/oleObject64.bin"/><Relationship Id="rId28" Type="http://schemas.openxmlformats.org/officeDocument/2006/relationships/image" Target="../media/image62.wmf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55.wmf"/><Relationship Id="rId22" Type="http://schemas.openxmlformats.org/officeDocument/2006/relationships/image" Target="../media/image59.wmf"/><Relationship Id="rId27" Type="http://schemas.openxmlformats.org/officeDocument/2006/relationships/oleObject" Target="../embeddings/oleObject6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57.wmf"/><Relationship Id="rId26" Type="http://schemas.openxmlformats.org/officeDocument/2006/relationships/image" Target="../media/image70.wmf"/><Relationship Id="rId3" Type="http://schemas.openxmlformats.org/officeDocument/2006/relationships/oleObject" Target="../embeddings/oleObject67.bin"/><Relationship Id="rId21" Type="http://schemas.openxmlformats.org/officeDocument/2006/relationships/oleObject" Target="../embeddings/oleObject76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74.bin"/><Relationship Id="rId25" Type="http://schemas.openxmlformats.org/officeDocument/2006/relationships/oleObject" Target="../embeddings/oleObject7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71.bin"/><Relationship Id="rId24" Type="http://schemas.openxmlformats.org/officeDocument/2006/relationships/image" Target="../media/image69.wmf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23" Type="http://schemas.openxmlformats.org/officeDocument/2006/relationships/oleObject" Target="../embeddings/oleObject77.bin"/><Relationship Id="rId28" Type="http://schemas.openxmlformats.org/officeDocument/2006/relationships/image" Target="../media/image71.wmf"/><Relationship Id="rId10" Type="http://schemas.openxmlformats.org/officeDocument/2006/relationships/image" Target="../media/image66.wmf"/><Relationship Id="rId19" Type="http://schemas.openxmlformats.org/officeDocument/2006/relationships/oleObject" Target="../embeddings/oleObject75.bin"/><Relationship Id="rId4" Type="http://schemas.openxmlformats.org/officeDocument/2006/relationships/image" Target="../media/image63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68.wmf"/><Relationship Id="rId22" Type="http://schemas.openxmlformats.org/officeDocument/2006/relationships/image" Target="../media/image59.wmf"/><Relationship Id="rId27" Type="http://schemas.openxmlformats.org/officeDocument/2006/relationships/oleObject" Target="../embeddings/oleObject7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85.bin"/><Relationship Id="rId18" Type="http://schemas.openxmlformats.org/officeDocument/2006/relationships/image" Target="../media/image79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76.wmf"/><Relationship Id="rId17" Type="http://schemas.openxmlformats.org/officeDocument/2006/relationships/oleObject" Target="../embeddings/oleObject8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8.wmf"/><Relationship Id="rId20" Type="http://schemas.openxmlformats.org/officeDocument/2006/relationships/image" Target="../media/image8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88.bin"/><Relationship Id="rId4" Type="http://schemas.openxmlformats.org/officeDocument/2006/relationships/image" Target="../media/image72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7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94.bin"/><Relationship Id="rId18" Type="http://schemas.openxmlformats.org/officeDocument/2006/relationships/image" Target="../media/image88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85.wmf"/><Relationship Id="rId17" Type="http://schemas.openxmlformats.org/officeDocument/2006/relationships/oleObject" Target="../embeddings/oleObject9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7.wmf"/><Relationship Id="rId20" Type="http://schemas.openxmlformats.org/officeDocument/2006/relationships/image" Target="../media/image89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90.bin"/><Relationship Id="rId15" Type="http://schemas.openxmlformats.org/officeDocument/2006/relationships/oleObject" Target="../embeddings/oleObject95.bin"/><Relationship Id="rId10" Type="http://schemas.openxmlformats.org/officeDocument/2006/relationships/image" Target="../media/image84.wmf"/><Relationship Id="rId19" Type="http://schemas.openxmlformats.org/officeDocument/2006/relationships/oleObject" Target="../embeddings/oleObject97.bin"/><Relationship Id="rId4" Type="http://schemas.openxmlformats.org/officeDocument/2006/relationships/image" Target="../media/image81.wmf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8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oleObject" Target="../embeddings/oleObject103.bin"/><Relationship Id="rId18" Type="http://schemas.openxmlformats.org/officeDocument/2006/relationships/image" Target="../media/image97.wmf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94.wmf"/><Relationship Id="rId17" Type="http://schemas.openxmlformats.org/officeDocument/2006/relationships/oleObject" Target="../embeddings/oleObject10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6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4.bin"/><Relationship Id="rId10" Type="http://schemas.openxmlformats.org/officeDocument/2006/relationships/image" Target="../media/image93.wmf"/><Relationship Id="rId4" Type="http://schemas.openxmlformats.org/officeDocument/2006/relationships/image" Target="../media/image90.w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9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1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14.bin"/><Relationship Id="rId21" Type="http://schemas.openxmlformats.org/officeDocument/2006/relationships/image" Target="../media/image22.wmf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0.wmf"/><Relationship Id="rId20" Type="http://schemas.openxmlformats.org/officeDocument/2006/relationships/oleObject" Target="../embeddings/oleObject23.bin"/><Relationship Id="rId29" Type="http://schemas.openxmlformats.org/officeDocument/2006/relationships/oleObject" Target="../embeddings/oleObject2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24" Type="http://schemas.openxmlformats.org/officeDocument/2006/relationships/oleObject" Target="../embeddings/oleObject25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image" Target="../media/image23.wmf"/><Relationship Id="rId28" Type="http://schemas.openxmlformats.org/officeDocument/2006/relationships/image" Target="../media/image25.wmf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9.wmf"/><Relationship Id="rId22" Type="http://schemas.openxmlformats.org/officeDocument/2006/relationships/oleObject" Target="../embeddings/oleObject24.bin"/><Relationship Id="rId27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45.wmf"/><Relationship Id="rId26" Type="http://schemas.openxmlformats.org/officeDocument/2006/relationships/image" Target="../media/image49.wmf"/><Relationship Id="rId3" Type="http://schemas.openxmlformats.org/officeDocument/2006/relationships/oleObject" Target="../embeddings/oleObject42.bin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9.bin"/><Relationship Id="rId25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6.bin"/><Relationship Id="rId24" Type="http://schemas.openxmlformats.org/officeDocument/2006/relationships/image" Target="../media/image48.wmf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23" Type="http://schemas.openxmlformats.org/officeDocument/2006/relationships/oleObject" Target="../embeddings/oleObject52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3.wmf"/><Relationship Id="rId22" Type="http://schemas.openxmlformats.org/officeDocument/2006/relationships/image" Target="../media/image4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8964488" cy="1758057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ПОНЯТИЕ  ЛОГАРИФМА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Преподаватель:  Левченко В,И.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Найдите число </a:t>
            </a:r>
            <a:r>
              <a:rPr lang="en-US" sz="6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6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3" name="Object 8"/>
          <p:cNvGraphicFramePr>
            <a:graphicFrameLocks noChangeAspect="1"/>
          </p:cNvGraphicFramePr>
          <p:nvPr/>
        </p:nvGraphicFramePr>
        <p:xfrm>
          <a:off x="0" y="1071546"/>
          <a:ext cx="3500438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2" name="Формула" r:id="rId3" imgW="660240" imgH="228600" progId="Equation.3">
                  <p:embed/>
                </p:oleObj>
              </mc:Choice>
              <mc:Fallback>
                <p:oleObj name="Формула" r:id="rId3" imgW="6602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71546"/>
                        <a:ext cx="3500438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1428728" y="1857364"/>
          <a:ext cx="22225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3" name="Формула" r:id="rId5" imgW="419040" imgH="203040" progId="Equation.3">
                  <p:embed/>
                </p:oleObj>
              </mc:Choice>
              <mc:Fallback>
                <p:oleObj name="Формула" r:id="rId5" imgW="4190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1857364"/>
                        <a:ext cx="22225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1428728" y="1928802"/>
          <a:ext cx="23558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4" name="Формула" r:id="rId7" imgW="444240" imgH="177480" progId="Equation.3">
                  <p:embed/>
                </p:oleObj>
              </mc:Choice>
              <mc:Fallback>
                <p:oleObj name="Формула" r:id="rId7" imgW="44424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1928802"/>
                        <a:ext cx="2355850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4903788" y="1000125"/>
          <a:ext cx="3836987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5" name="Формула" r:id="rId9" imgW="723600" imgH="228600" progId="Equation.3">
                  <p:embed/>
                </p:oleObj>
              </mc:Choice>
              <mc:Fallback>
                <p:oleObj name="Формула" r:id="rId9" imgW="7236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1000125"/>
                        <a:ext cx="3836987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6399213" y="1785938"/>
          <a:ext cx="24257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6" name="Формула" r:id="rId11" imgW="457200" imgH="203040" progId="Equation.3">
                  <p:embed/>
                </p:oleObj>
              </mc:Choice>
              <mc:Fallback>
                <p:oleObj name="Формула" r:id="rId11" imgW="4572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213" y="1785938"/>
                        <a:ext cx="24257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572264" y="1857364"/>
          <a:ext cx="2143140" cy="1588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7" name="Формула" r:id="rId13" imgW="393480" imgH="406080" progId="Equation.3">
                  <p:embed/>
                </p:oleObj>
              </mc:Choice>
              <mc:Fallback>
                <p:oleObj name="Формула" r:id="rId13" imgW="39348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4" y="1857364"/>
                        <a:ext cx="2143140" cy="158825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0" y="3905597"/>
          <a:ext cx="3770313" cy="1508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8" name="Формула" r:id="rId15" imgW="761760" imgH="342720" progId="Equation.3">
                  <p:embed/>
                </p:oleObj>
              </mc:Choice>
              <mc:Fallback>
                <p:oleObj name="Формула" r:id="rId15" imgW="761760" imgH="342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905597"/>
                        <a:ext cx="3770313" cy="15087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1714480" y="4995222"/>
          <a:ext cx="2000264" cy="1291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9" name="Формула" r:id="rId17" imgW="647640" imgH="469800" progId="Equation.3">
                  <p:embed/>
                </p:oleObj>
              </mc:Choice>
              <mc:Fallback>
                <p:oleObj name="Формула" r:id="rId17" imgW="647640" imgH="469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4995222"/>
                        <a:ext cx="2000264" cy="12912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1643042" y="5138098"/>
          <a:ext cx="2289175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0" name="Формула" r:id="rId19" imgW="431640" imgH="203040" progId="Equation.3">
                  <p:embed/>
                </p:oleObj>
              </mc:Choice>
              <mc:Fallback>
                <p:oleObj name="Формула" r:id="rId19" imgW="43164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5138098"/>
                        <a:ext cx="2289175" cy="11430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1500166" y="5209536"/>
          <a:ext cx="23574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1" name="Формула" r:id="rId21" imgW="444240" imgH="177480" progId="Equation.3">
                  <p:embed/>
                </p:oleObj>
              </mc:Choice>
              <mc:Fallback>
                <p:oleObj name="Формула" r:id="rId21" imgW="44424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5209536"/>
                        <a:ext cx="2357438" cy="1000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5222875" y="3656013"/>
          <a:ext cx="3836988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2" name="Формула" r:id="rId23" imgW="723600" imgH="253800" progId="Equation.3">
                  <p:embed/>
                </p:oleObj>
              </mc:Choice>
              <mc:Fallback>
                <p:oleObj name="Формула" r:id="rId23" imgW="72360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3656013"/>
                        <a:ext cx="3836988" cy="119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6500826" y="5000636"/>
          <a:ext cx="2268646" cy="925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3" name="Формула" r:id="rId25" imgW="609480" imgH="279360" progId="Equation.3">
                  <p:embed/>
                </p:oleObj>
              </mc:Choice>
              <mc:Fallback>
                <p:oleObj name="Формула" r:id="rId25" imgW="60948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26" y="5000636"/>
                        <a:ext cx="2268646" cy="9255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6286512" y="5000636"/>
          <a:ext cx="2638399" cy="982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4" name="Формула" r:id="rId27" imgW="342720" imgH="177480" progId="Equation.3">
                  <p:embed/>
                </p:oleObj>
              </mc:Choice>
              <mc:Fallback>
                <p:oleObj name="Формула" r:id="rId27" imgW="3427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2" y="5000636"/>
                        <a:ext cx="2638399" cy="98266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Найдите число </a:t>
            </a:r>
            <a:r>
              <a:rPr lang="en-US" sz="6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6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3" name="Object 8"/>
          <p:cNvGraphicFramePr>
            <a:graphicFrameLocks noChangeAspect="1"/>
          </p:cNvGraphicFramePr>
          <p:nvPr/>
        </p:nvGraphicFramePr>
        <p:xfrm>
          <a:off x="0" y="1071546"/>
          <a:ext cx="3770313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3" name="Формула" r:id="rId3" imgW="711000" imgH="228600" progId="Equation.3">
                  <p:embed/>
                </p:oleObj>
              </mc:Choice>
              <mc:Fallback>
                <p:oleObj name="Формула" r:id="rId3" imgW="7110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71546"/>
                        <a:ext cx="3770313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1714480" y="2000240"/>
          <a:ext cx="1952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4" name="Формула" r:id="rId5" imgW="368280" imgH="177480" progId="Equation.3">
                  <p:embed/>
                </p:oleObj>
              </mc:Choice>
              <mc:Fallback>
                <p:oleObj name="Формула" r:id="rId5" imgW="36828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2000240"/>
                        <a:ext cx="19526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1290638" y="2797175"/>
          <a:ext cx="249078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5" name="Формула" r:id="rId7" imgW="469800" imgH="203040" progId="Equation.3">
                  <p:embed/>
                </p:oleObj>
              </mc:Choice>
              <mc:Fallback>
                <p:oleObj name="Формула" r:id="rId7" imgW="4698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2797175"/>
                        <a:ext cx="2490787" cy="9588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5429256" y="855203"/>
          <a:ext cx="3346444" cy="1641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6" name="Формула" r:id="rId9" imgW="736560" imgH="406080" progId="Equation.3">
                  <p:embed/>
                </p:oleObj>
              </mc:Choice>
              <mc:Fallback>
                <p:oleObj name="Формула" r:id="rId9" imgW="73656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855203"/>
                        <a:ext cx="3346444" cy="16419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6643702" y="2500306"/>
          <a:ext cx="1504913" cy="1338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7" name="Формула" r:id="rId11" imgW="406080" imgH="406080" progId="Equation.3">
                  <p:embed/>
                </p:oleObj>
              </mc:Choice>
              <mc:Fallback>
                <p:oleObj name="Формула" r:id="rId11" imgW="40608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2500306"/>
                        <a:ext cx="1504913" cy="13386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072198" y="2571744"/>
          <a:ext cx="2462207" cy="1360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8" name="Формула" r:id="rId13" imgW="609480" imgH="469800" progId="Equation.3">
                  <p:embed/>
                </p:oleObj>
              </mc:Choice>
              <mc:Fallback>
                <p:oleObj name="Формула" r:id="rId13" imgW="60948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2571744"/>
                        <a:ext cx="2462207" cy="136004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0" y="3905597"/>
          <a:ext cx="3770313" cy="1508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9" name="Формула" r:id="rId15" imgW="761760" imgH="342720" progId="Equation.3">
                  <p:embed/>
                </p:oleObj>
              </mc:Choice>
              <mc:Fallback>
                <p:oleObj name="Формула" r:id="rId15" imgW="761760" imgH="3427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905597"/>
                        <a:ext cx="3770313" cy="15087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1714480" y="4995222"/>
          <a:ext cx="2000264" cy="1291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0" name="Формула" r:id="rId17" imgW="647640" imgH="469800" progId="Equation.3">
                  <p:embed/>
                </p:oleObj>
              </mc:Choice>
              <mc:Fallback>
                <p:oleObj name="Формула" r:id="rId17" imgW="647640" imgH="469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4995222"/>
                        <a:ext cx="2000264" cy="12912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1643042" y="5138098"/>
          <a:ext cx="2289175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1" name="Формула" r:id="rId19" imgW="431640" imgH="203040" progId="Equation.3">
                  <p:embed/>
                </p:oleObj>
              </mc:Choice>
              <mc:Fallback>
                <p:oleObj name="Формула" r:id="rId19" imgW="43164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5138098"/>
                        <a:ext cx="2289175" cy="11430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1500166" y="5209536"/>
          <a:ext cx="23574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2" name="Формула" r:id="rId21" imgW="444240" imgH="177480" progId="Equation.3">
                  <p:embed/>
                </p:oleObj>
              </mc:Choice>
              <mc:Fallback>
                <p:oleObj name="Формула" r:id="rId21" imgW="44424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5209536"/>
                        <a:ext cx="2357438" cy="1000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5470532" y="3929066"/>
          <a:ext cx="3673468" cy="1742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3" name="Формула" r:id="rId23" imgW="761760" imgH="406080" progId="Equation.3">
                  <p:embed/>
                </p:oleObj>
              </mc:Choice>
              <mc:Fallback>
                <p:oleObj name="Формула" r:id="rId23" imgW="761760" imgH="4060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0532" y="3929066"/>
                        <a:ext cx="3673468" cy="17428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6357950" y="6072206"/>
          <a:ext cx="1417638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4" name="Формула" r:id="rId25" imgW="380880" imgH="177480" progId="Equation.3">
                  <p:embed/>
                </p:oleObj>
              </mc:Choice>
              <mc:Fallback>
                <p:oleObj name="Формула" r:id="rId25" imgW="380880" imgH="177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50" y="6072206"/>
                        <a:ext cx="1417638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6286512" y="5633176"/>
          <a:ext cx="2131973" cy="1224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5" name="Формула" r:id="rId27" imgW="507960" imgH="406080" progId="Equation.3">
                  <p:embed/>
                </p:oleObj>
              </mc:Choice>
              <mc:Fallback>
                <p:oleObj name="Формула" r:id="rId27" imgW="507960" imgH="4060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2" y="5633176"/>
                        <a:ext cx="2131973" cy="122482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0628" cy="92867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Вычислите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0" y="857232"/>
          <a:ext cx="4745038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5" name="Формула" r:id="rId3" imgW="723600" imgH="215640" progId="Equation.3">
                  <p:embed/>
                </p:oleObj>
              </mc:Choice>
              <mc:Fallback>
                <p:oleObj name="Формула" r:id="rId3" imgW="72360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57232"/>
                        <a:ext cx="4745038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4643438" y="642918"/>
          <a:ext cx="2662231" cy="1954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6" name="Формула" r:id="rId5" imgW="558720" imgH="406080" progId="Equation.3">
                  <p:embed/>
                </p:oleObj>
              </mc:Choice>
              <mc:Fallback>
                <p:oleObj name="Формула" r:id="rId5" imgW="558720" imgH="406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642918"/>
                        <a:ext cx="2662231" cy="19548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7286644" y="1285860"/>
          <a:ext cx="11493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Формула" r:id="rId7" imgW="241200" imgH="164880" progId="Equation.3">
                  <p:embed/>
                </p:oleObj>
              </mc:Choice>
              <mc:Fallback>
                <p:oleObj name="Формула" r:id="rId7" imgW="241200" imgH="1648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44" y="1285860"/>
                        <a:ext cx="1149350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0" y="3071810"/>
          <a:ext cx="3290121" cy="17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Формула" r:id="rId9" imgW="711000" imgH="368280" progId="Equation.3">
                  <p:embed/>
                </p:oleObj>
              </mc:Choice>
              <mc:Fallback>
                <p:oleObj name="Формула" r:id="rId9" imgW="711000" imgH="3682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71810"/>
                        <a:ext cx="3290121" cy="171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3428992" y="2857675"/>
          <a:ext cx="3059116" cy="1714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9" name="Формула" r:id="rId11" imgW="888840" imgH="495000" progId="Equation.3">
                  <p:embed/>
                </p:oleObj>
              </mc:Choice>
              <mc:Fallback>
                <p:oleObj name="Формула" r:id="rId11" imgW="888840" imgH="495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2857675"/>
                        <a:ext cx="3059116" cy="17143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/>
        </p:nvGraphicFramePr>
        <p:xfrm>
          <a:off x="22225" y="4857750"/>
          <a:ext cx="2840038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Формула" r:id="rId13" imgW="825480" imgH="469800" progId="Equation.3">
                  <p:embed/>
                </p:oleObj>
              </mc:Choice>
              <mc:Fallback>
                <p:oleObj name="Формула" r:id="rId13" imgW="825480" imgH="4698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" y="4857750"/>
                        <a:ext cx="2840038" cy="162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3000364" y="4857760"/>
          <a:ext cx="2098675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Формула" r:id="rId15" imgW="609480" imgH="469800" progId="Equation.3">
                  <p:embed/>
                </p:oleObj>
              </mc:Choice>
              <mc:Fallback>
                <p:oleObj name="Формула" r:id="rId15" imgW="609480" imgH="4698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4857760"/>
                        <a:ext cx="2098675" cy="162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2"/>
          <p:cNvGraphicFramePr>
            <a:graphicFrameLocks noChangeAspect="1"/>
          </p:cNvGraphicFramePr>
          <p:nvPr/>
        </p:nvGraphicFramePr>
        <p:xfrm>
          <a:off x="5072066" y="4714884"/>
          <a:ext cx="2403475" cy="184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2" name="Формула" r:id="rId17" imgW="698400" imgH="533160" progId="Equation.3">
                  <p:embed/>
                </p:oleObj>
              </mc:Choice>
              <mc:Fallback>
                <p:oleObj name="Формула" r:id="rId17" imgW="698400" imgH="53316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4714884"/>
                        <a:ext cx="2403475" cy="184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7572396" y="5357826"/>
          <a:ext cx="6985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3" name="Формула" r:id="rId19" imgW="203040" imgH="253800" progId="Equation.3">
                  <p:embed/>
                </p:oleObj>
              </mc:Choice>
              <mc:Fallback>
                <p:oleObj name="Формула" r:id="rId19" imgW="203040" imgH="2538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5357826"/>
                        <a:ext cx="698500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0628" cy="92867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Вычислите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0" y="785794"/>
          <a:ext cx="3857620" cy="2078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9" name="Формула" r:id="rId3" imgW="761760" imgH="406080" progId="Equation.3">
                  <p:embed/>
                </p:oleObj>
              </mc:Choice>
              <mc:Fallback>
                <p:oleObj name="Формула" r:id="rId3" imgW="761760" imgH="4060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85794"/>
                        <a:ext cx="3857620" cy="2078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3786182" y="1500174"/>
          <a:ext cx="1157287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0" name="Формула" r:id="rId5" imgW="228600" imgH="177480" progId="Equation.3">
                  <p:embed/>
                </p:oleObj>
              </mc:Choice>
              <mc:Fallback>
                <p:oleObj name="Формула" r:id="rId5" imgW="22860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1500174"/>
                        <a:ext cx="1157287" cy="9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7143768" y="1571612"/>
          <a:ext cx="64293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1" name="Формула" r:id="rId7" imgW="126720" imgH="164880" progId="Equation.3">
                  <p:embed/>
                </p:oleObj>
              </mc:Choice>
              <mc:Fallback>
                <p:oleObj name="Формула" r:id="rId7" imgW="126720" imgH="1648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68" y="1571612"/>
                        <a:ext cx="642937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2"/>
          <p:cNvGraphicFramePr>
            <a:graphicFrameLocks noChangeAspect="1"/>
          </p:cNvGraphicFramePr>
          <p:nvPr/>
        </p:nvGraphicFramePr>
        <p:xfrm>
          <a:off x="0" y="3786190"/>
          <a:ext cx="4114801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name="Формула" r:id="rId9" imgW="812520" imgH="228600" progId="Equation.3">
                  <p:embed/>
                </p:oleObj>
              </mc:Choice>
              <mc:Fallback>
                <p:oleObj name="Формула" r:id="rId9" imgW="812520" imgH="228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86190"/>
                        <a:ext cx="4114801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2"/>
          <p:cNvGraphicFramePr>
            <a:graphicFrameLocks noChangeAspect="1"/>
          </p:cNvGraphicFramePr>
          <p:nvPr/>
        </p:nvGraphicFramePr>
        <p:xfrm>
          <a:off x="4143372" y="3500438"/>
          <a:ext cx="3271833" cy="170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3" name="Формула" r:id="rId11" imgW="787320" imgH="406080" progId="Equation.3">
                  <p:embed/>
                </p:oleObj>
              </mc:Choice>
              <mc:Fallback>
                <p:oleObj name="Формула" r:id="rId11" imgW="787320" imgH="4060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3500438"/>
                        <a:ext cx="3271833" cy="17069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2"/>
          <p:cNvGraphicFramePr>
            <a:graphicFrameLocks noChangeAspect="1"/>
          </p:cNvGraphicFramePr>
          <p:nvPr/>
        </p:nvGraphicFramePr>
        <p:xfrm>
          <a:off x="0" y="5151438"/>
          <a:ext cx="3535363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4" name="Формула" r:id="rId13" imgW="850680" imgH="406080" progId="Equation.3">
                  <p:embed/>
                </p:oleObj>
              </mc:Choice>
              <mc:Fallback>
                <p:oleObj name="Формула" r:id="rId13" imgW="850680" imgH="4060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51438"/>
                        <a:ext cx="3535363" cy="170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2"/>
          <p:cNvGraphicFramePr>
            <a:graphicFrameLocks noChangeAspect="1"/>
          </p:cNvGraphicFramePr>
          <p:nvPr/>
        </p:nvGraphicFramePr>
        <p:xfrm>
          <a:off x="3571868" y="5572140"/>
          <a:ext cx="2532062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Формула" r:id="rId15" imgW="609480" imgH="215640" progId="Equation.3">
                  <p:embed/>
                </p:oleObj>
              </mc:Choice>
              <mc:Fallback>
                <p:oleObj name="Формула" r:id="rId15" imgW="609480" imgH="215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5572140"/>
                        <a:ext cx="2532062" cy="906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2"/>
          <p:cNvGraphicFramePr>
            <a:graphicFrameLocks noChangeAspect="1"/>
          </p:cNvGraphicFramePr>
          <p:nvPr/>
        </p:nvGraphicFramePr>
        <p:xfrm>
          <a:off x="6000760" y="5715016"/>
          <a:ext cx="100171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Формула" r:id="rId17" imgW="241200" imgH="164880" progId="Equation.3">
                  <p:embed/>
                </p:oleObj>
              </mc:Choice>
              <mc:Fallback>
                <p:oleObj name="Формула" r:id="rId17" imgW="241200" imgH="1648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5715016"/>
                        <a:ext cx="1001712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929190" y="1500174"/>
          <a:ext cx="2185987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Формула" r:id="rId19" imgW="431640" imgH="215640" progId="Equation.3">
                  <p:embed/>
                </p:oleObj>
              </mc:Choice>
              <mc:Fallback>
                <p:oleObj name="Формула" r:id="rId19" imgW="431640" imgH="2156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1500174"/>
                        <a:ext cx="2185987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1143000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>
                <a:solidFill>
                  <a:srgbClr val="C00000"/>
                </a:solidFill>
              </a:rPr>
              <a:t>Свойства логарифма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85720" y="1304903"/>
          <a:ext cx="4165731" cy="1338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Формула" r:id="rId3" imgW="596880" imgH="215640" progId="Equation.3">
                  <p:embed/>
                </p:oleObj>
              </mc:Choice>
              <mc:Fallback>
                <p:oleObj name="Формула" r:id="rId3" imgW="5968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304903"/>
                        <a:ext cx="4165731" cy="13382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4644809" y="2019283"/>
          <a:ext cx="4427753" cy="537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Формула" r:id="rId5" imgW="1485720" imgH="203040" progId="Equation.3">
                  <p:embed/>
                </p:oleObj>
              </mc:Choice>
              <mc:Fallback>
                <p:oleObj name="Формула" r:id="rId5" imgW="14857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809" y="2019283"/>
                        <a:ext cx="4427753" cy="5377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214282" y="2500306"/>
          <a:ext cx="3059107" cy="1687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Формула" r:id="rId7" imgW="368280" imgH="228600" progId="Equation.3">
                  <p:embed/>
                </p:oleObj>
              </mc:Choice>
              <mc:Fallback>
                <p:oleObj name="Формула" r:id="rId7" imgW="36828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500306"/>
                        <a:ext cx="3059107" cy="16873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3143240" y="2857496"/>
          <a:ext cx="939385" cy="1169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Формула" r:id="rId9" imgW="126720" imgH="177480" progId="Equation.3">
                  <p:embed/>
                </p:oleObj>
              </mc:Choice>
              <mc:Fallback>
                <p:oleObj name="Формула" r:id="rId9" imgW="12672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2857496"/>
                        <a:ext cx="939385" cy="11699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214282" y="3813190"/>
          <a:ext cx="3165475" cy="168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Формула" r:id="rId11" imgW="380880" imgH="228600" progId="Equation.3">
                  <p:embed/>
                </p:oleObj>
              </mc:Choice>
              <mc:Fallback>
                <p:oleObj name="Формула" r:id="rId11" imgW="38088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3813190"/>
                        <a:ext cx="3165475" cy="168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3500430" y="4214818"/>
          <a:ext cx="657225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Формула" r:id="rId13" imgW="88560" imgH="164880" progId="Equation.3">
                  <p:embed/>
                </p:oleObj>
              </mc:Choice>
              <mc:Fallback>
                <p:oleObj name="Формула" r:id="rId13" imgW="88560" imgH="1648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4214818"/>
                        <a:ext cx="657225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0" y="5384826"/>
          <a:ext cx="3798888" cy="168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Формула" r:id="rId15" imgW="457200" imgH="228600" progId="Equation.3">
                  <p:embed/>
                </p:oleObj>
              </mc:Choice>
              <mc:Fallback>
                <p:oleObj name="Формула" r:id="rId15" imgW="45720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84826"/>
                        <a:ext cx="3798888" cy="168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3786182" y="5937250"/>
          <a:ext cx="131445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Формула" r:id="rId17" imgW="177480" imgH="139680" progId="Equation.3">
                  <p:embed/>
                </p:oleObj>
              </mc:Choice>
              <mc:Fallback>
                <p:oleObj name="Формула" r:id="rId17" imgW="177480" imgH="1396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5937250"/>
                        <a:ext cx="1314450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Цели урока: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Разобрать понятие логарифма числа и его простейшие свойства.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85852" y="4143380"/>
            <a:ext cx="6858048" cy="23574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1143000"/>
          </a:xfrm>
        </p:spPr>
        <p:txBody>
          <a:bodyPr>
            <a:normAutofit/>
          </a:bodyPr>
          <a:lstStyle/>
          <a:p>
            <a:pPr algn="l"/>
            <a:r>
              <a:rPr lang="ru-RU" sz="6000" dirty="0">
                <a:solidFill>
                  <a:srgbClr val="C00000"/>
                </a:solidFill>
              </a:rPr>
              <a:t>Определение логарифма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428736"/>
            <a:ext cx="78581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Логарифмом числа </a:t>
            </a:r>
            <a:r>
              <a:rPr 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ru-RU" sz="3600" dirty="0" smtClean="0">
                <a:solidFill>
                  <a:srgbClr val="002060"/>
                </a:solidFill>
              </a:rPr>
              <a:t>по </a:t>
            </a:r>
            <a:r>
              <a:rPr lang="ru-RU" sz="3600" dirty="0">
                <a:solidFill>
                  <a:srgbClr val="002060"/>
                </a:solidFill>
              </a:rPr>
              <a:t>основанию 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>
                <a:solidFill>
                  <a:srgbClr val="002060"/>
                </a:solidFill>
              </a:rPr>
              <a:t> называется показатель степени, </a:t>
            </a: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в </a:t>
            </a:r>
            <a:r>
              <a:rPr lang="ru-RU" sz="3600" dirty="0">
                <a:solidFill>
                  <a:srgbClr val="002060"/>
                </a:solidFill>
              </a:rPr>
              <a:t>которую нужно возвести 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а,</a:t>
            </a:r>
            <a:r>
              <a:rPr lang="ru-RU" sz="3600" dirty="0">
                <a:solidFill>
                  <a:srgbClr val="002060"/>
                </a:solidFill>
              </a:rPr>
              <a:t> чтобы получить </a:t>
            </a:r>
            <a:r>
              <a:rPr 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dirty="0">
                <a:solidFill>
                  <a:srgbClr val="002060"/>
                </a:solidFill>
              </a:rPr>
              <a:t>. 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285852" y="4143380"/>
          <a:ext cx="6930989" cy="2214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Формула" r:id="rId5" imgW="1307880" imgH="469800" progId="Equation.3">
                  <p:embed/>
                </p:oleObj>
              </mc:Choice>
              <mc:Fallback>
                <p:oleObj name="Формула" r:id="rId5" imgW="130788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4143380"/>
                        <a:ext cx="6930989" cy="22145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571500" y="2071688"/>
            <a:ext cx="3143244" cy="3508653"/>
          </a:xfrm>
          <a:prstGeom prst="rect">
            <a:avLst/>
          </a:prstGeom>
          <a:solidFill>
            <a:srgbClr val="FFFFA3"/>
          </a:solidFill>
          <a:ln w="19050">
            <a:solidFill>
              <a:srgbClr val="F89F4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4800" b="1" i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</a:t>
            </a:r>
            <a:r>
              <a:rPr lang="ru-RU" sz="4800" b="1" i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&gt;</a:t>
            </a:r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0</a:t>
            </a:r>
            <a:endParaRPr lang="ru-RU" sz="4800" b="1" i="1" dirty="0">
              <a:solidFill>
                <a:srgbClr val="00206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r>
              <a:rPr lang="en-US" sz="4800" b="1" i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</a:t>
            </a:r>
            <a:r>
              <a:rPr lang="ru-RU" sz="4800" b="1" i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&gt;</a:t>
            </a:r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0, </a:t>
            </a:r>
            <a:r>
              <a:rPr lang="en-US" sz="4800" b="1" i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</a:t>
            </a:r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≠1</a:t>
            </a:r>
          </a:p>
          <a:p>
            <a:r>
              <a:rPr lang="en-US" sz="4800" b="1" i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</a:t>
            </a:r>
            <a:r>
              <a:rPr lang="ru-RU" sz="4800" b="1" i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=</a:t>
            </a:r>
            <a:r>
              <a:rPr lang="ru-RU" sz="4800" b="1" i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800" b="1" i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</a:t>
            </a:r>
            <a:r>
              <a:rPr lang="en-US" sz="4800" b="1" i="1" baseline="30000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r>
              <a:rPr lang="ru-RU" altLang="zh-CN" sz="6000" b="1" i="1" dirty="0">
                <a:solidFill>
                  <a:srgbClr val="C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 = </a:t>
            </a:r>
            <a:r>
              <a:rPr lang="en-US" altLang="zh-CN" sz="6000" b="1" i="1" dirty="0" err="1">
                <a:solidFill>
                  <a:srgbClr val="C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log</a:t>
            </a:r>
            <a:r>
              <a:rPr lang="en-US" altLang="zh-CN" sz="6000" b="1" i="1" baseline="-30000" dirty="0" err="1">
                <a:solidFill>
                  <a:srgbClr val="C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</a:t>
            </a:r>
            <a:r>
              <a:rPr lang="ru-RU" altLang="zh-CN" sz="6000" b="1" i="1" baseline="-30000" dirty="0">
                <a:solidFill>
                  <a:srgbClr val="C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6000" b="1" i="1" dirty="0">
                <a:solidFill>
                  <a:srgbClr val="C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3" name="Прямоугольник 4"/>
          <p:cNvSpPr>
            <a:spLocks noChangeArrowheads="1"/>
          </p:cNvSpPr>
          <p:nvPr/>
        </p:nvSpPr>
        <p:spPr bwMode="auto">
          <a:xfrm>
            <a:off x="4357686" y="1714488"/>
            <a:ext cx="4214812" cy="4894263"/>
          </a:xfrm>
          <a:prstGeom prst="rect">
            <a:avLst/>
          </a:prstGeom>
          <a:solidFill>
            <a:srgbClr val="FFFFA3"/>
          </a:solidFill>
          <a:ln w="19050">
            <a:solidFill>
              <a:srgbClr val="F89F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eaLnBrk="0" hangingPunct="0"/>
            <a:r>
              <a:rPr lang="ru-RU" altLang="zh-CN" sz="3600" u="sng" dirty="0">
                <a:solidFill>
                  <a:srgbClr val="002060"/>
                </a:solidFill>
                <a:ea typeface="SimSun" pitchFamily="2" charset="-122"/>
                <a:cs typeface="Times New Roman" pitchFamily="18" charset="0"/>
              </a:rPr>
              <a:t>Примеры:</a:t>
            </a:r>
          </a:p>
          <a:p>
            <a:pPr indent="450850" eaLnBrk="0" hangingPunct="0"/>
            <a:endParaRPr lang="en-US" altLang="zh-CN" sz="1400" dirty="0">
              <a:solidFill>
                <a:srgbClr val="002060"/>
              </a:solidFill>
              <a:ea typeface="SimSun" pitchFamily="2" charset="-122"/>
              <a:cs typeface="Times New Roman" pitchFamily="18" charset="0"/>
            </a:endParaRPr>
          </a:p>
          <a:p>
            <a:pPr indent="450850" eaLnBrk="0" hangingPunct="0"/>
            <a:r>
              <a:rPr lang="en-US" sz="3200" dirty="0">
                <a:solidFill>
                  <a:srgbClr val="002060"/>
                </a:solidFill>
                <a:ea typeface="SimSun" pitchFamily="2" charset="-122"/>
                <a:cs typeface="Times New Roman" pitchFamily="18" charset="0"/>
              </a:rPr>
              <a:t>log</a:t>
            </a:r>
            <a:r>
              <a:rPr lang="ru-RU" sz="3200" baseline="-25000" dirty="0">
                <a:solidFill>
                  <a:srgbClr val="002060"/>
                </a:solidFill>
                <a:ea typeface="SimSun" pitchFamily="2" charset="-122"/>
                <a:cs typeface="Times New Roman" pitchFamily="18" charset="0"/>
              </a:rPr>
              <a:t>2</a:t>
            </a:r>
            <a:r>
              <a:rPr lang="ru-RU" sz="3200" dirty="0">
                <a:solidFill>
                  <a:srgbClr val="002060"/>
                </a:solidFill>
                <a:ea typeface="SimSun" pitchFamily="2" charset="-122"/>
                <a:cs typeface="Times New Roman" pitchFamily="18" charset="0"/>
              </a:rPr>
              <a:t>16=4</a:t>
            </a:r>
            <a:r>
              <a:rPr lang="en-US" altLang="zh-CN" sz="3200" dirty="0">
                <a:solidFill>
                  <a:srgbClr val="002060"/>
                </a:solidFill>
                <a:ea typeface="SimSun" pitchFamily="2" charset="-122"/>
                <a:cs typeface="Times New Roman" pitchFamily="18" charset="0"/>
              </a:rPr>
              <a:t>,</a:t>
            </a:r>
            <a:endParaRPr lang="ru-RU" altLang="zh-CN" sz="3200" dirty="0">
              <a:solidFill>
                <a:srgbClr val="002060"/>
              </a:solidFill>
              <a:ea typeface="SimSun" pitchFamily="2" charset="-122"/>
              <a:cs typeface="Times New Roman" pitchFamily="18" charset="0"/>
            </a:endParaRPr>
          </a:p>
          <a:p>
            <a:pPr indent="450850" eaLnBrk="0" hangingPunct="0"/>
            <a:endParaRPr lang="en-US" altLang="zh-CN" sz="2800" dirty="0">
              <a:solidFill>
                <a:srgbClr val="002060"/>
              </a:solidFill>
              <a:ea typeface="SimSun" pitchFamily="2" charset="-122"/>
              <a:cs typeface="Times New Roman" pitchFamily="18" charset="0"/>
            </a:endParaRPr>
          </a:p>
          <a:p>
            <a:pPr indent="450850" eaLnBrk="0" hangingPunct="0"/>
            <a:r>
              <a:rPr lang="en-US" sz="3200" dirty="0">
                <a:solidFill>
                  <a:srgbClr val="002060"/>
                </a:solidFill>
                <a:ea typeface="SimSun" pitchFamily="2" charset="-122"/>
                <a:cs typeface="Times New Roman" pitchFamily="18" charset="0"/>
              </a:rPr>
              <a:t>log</a:t>
            </a:r>
            <a:r>
              <a:rPr lang="ru-RU" sz="3200" baseline="-25000" dirty="0">
                <a:solidFill>
                  <a:srgbClr val="002060"/>
                </a:solidFill>
                <a:ea typeface="SimSun" pitchFamily="2" charset="-122"/>
                <a:cs typeface="Times New Roman" pitchFamily="18" charset="0"/>
              </a:rPr>
              <a:t>4</a:t>
            </a:r>
            <a:r>
              <a:rPr lang="ru-RU" sz="3200" dirty="0">
                <a:solidFill>
                  <a:srgbClr val="002060"/>
                </a:solidFill>
                <a:ea typeface="SimSun" pitchFamily="2" charset="-122"/>
                <a:cs typeface="Times New Roman" pitchFamily="18" charset="0"/>
              </a:rPr>
              <a:t>2=1/2, </a:t>
            </a:r>
          </a:p>
          <a:p>
            <a:pPr indent="450850" eaLnBrk="0" hangingPunct="0"/>
            <a:endParaRPr lang="ru-RU" altLang="zh-CN" sz="3600" dirty="0">
              <a:solidFill>
                <a:srgbClr val="002060"/>
              </a:solidFill>
              <a:ea typeface="SimSun" pitchFamily="2" charset="-122"/>
              <a:cs typeface="Times New Roman" pitchFamily="18" charset="0"/>
            </a:endParaRPr>
          </a:p>
          <a:p>
            <a:pPr indent="450850" eaLnBrk="0" hangingPunct="0"/>
            <a:r>
              <a:rPr lang="ru-RU" altLang="zh-CN" dirty="0">
                <a:solidFill>
                  <a:srgbClr val="002060"/>
                </a:solidFill>
                <a:ea typeface="SimSun" pitchFamily="2" charset="-122"/>
                <a:cs typeface="Times New Roman" pitchFamily="18" charset="0"/>
              </a:rPr>
              <a:t>                                     ,</a:t>
            </a:r>
          </a:p>
          <a:p>
            <a:pPr indent="450850" eaLnBrk="0" hangingPunct="0"/>
            <a:endParaRPr lang="ru-RU" altLang="zh-CN" dirty="0">
              <a:solidFill>
                <a:srgbClr val="002060"/>
              </a:solidFill>
              <a:ea typeface="SimSun" pitchFamily="2" charset="-122"/>
              <a:cs typeface="Times New Roman" pitchFamily="18" charset="0"/>
            </a:endParaRPr>
          </a:p>
          <a:p>
            <a:pPr indent="450850" eaLnBrk="0" hangingPunct="0"/>
            <a:endParaRPr lang="ru-RU" altLang="zh-CN" dirty="0">
              <a:solidFill>
                <a:srgbClr val="002060"/>
              </a:solidFill>
              <a:ea typeface="SimSun" pitchFamily="2" charset="-122"/>
              <a:cs typeface="Times New Roman" pitchFamily="18" charset="0"/>
            </a:endParaRPr>
          </a:p>
          <a:p>
            <a:pPr indent="450850" eaLnBrk="0" hangingPunct="0"/>
            <a:r>
              <a:rPr lang="en-US" sz="3200" dirty="0">
                <a:solidFill>
                  <a:srgbClr val="002060"/>
                </a:solidFill>
                <a:ea typeface="SimSun" pitchFamily="2" charset="-122"/>
                <a:cs typeface="Times New Roman" pitchFamily="18" charset="0"/>
              </a:rPr>
              <a:t>log</a:t>
            </a:r>
            <a:r>
              <a:rPr lang="ru-RU" sz="3200" baseline="-25000" dirty="0">
                <a:solidFill>
                  <a:srgbClr val="002060"/>
                </a:solidFill>
                <a:ea typeface="SimSun" pitchFamily="2" charset="-122"/>
                <a:cs typeface="Times New Roman" pitchFamily="18" charset="0"/>
              </a:rPr>
              <a:t>0,25</a:t>
            </a:r>
            <a:r>
              <a:rPr lang="ru-RU" sz="3200" dirty="0">
                <a:solidFill>
                  <a:srgbClr val="002060"/>
                </a:solidFill>
                <a:ea typeface="SimSun" pitchFamily="2" charset="-122"/>
                <a:cs typeface="Times New Roman" pitchFamily="18" charset="0"/>
              </a:rPr>
              <a:t>4=                 .  </a:t>
            </a:r>
            <a:endParaRPr lang="ru-RU" altLang="zh-CN" sz="3200" dirty="0">
              <a:solidFill>
                <a:srgbClr val="002060"/>
              </a:solidFill>
              <a:ea typeface="SimSun" pitchFamily="2" charset="-122"/>
              <a:cs typeface="Times New Roman" pitchFamily="18" charset="0"/>
            </a:endParaRPr>
          </a:p>
          <a:p>
            <a:pPr indent="450850" eaLnBrk="0" hangingPunct="0"/>
            <a:endParaRPr lang="ru-RU" altLang="zh-CN" dirty="0">
              <a:solidFill>
                <a:srgbClr val="002060"/>
              </a:solidFill>
              <a:ea typeface="SimSun" pitchFamily="2" charset="-122"/>
              <a:cs typeface="Times New Roman" pitchFamily="18" charset="0"/>
            </a:endParaRPr>
          </a:p>
          <a:p>
            <a:pPr indent="450850" eaLnBrk="0" hangingPunct="0"/>
            <a:endParaRPr lang="ru-RU" altLang="zh-CN" dirty="0">
              <a:solidFill>
                <a:srgbClr val="002060"/>
              </a:solidFill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878684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Определение логарифма</a:t>
            </a:r>
            <a:endParaRPr kumimoji="0" lang="ru-RU" sz="6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3794" name="Object 17"/>
          <p:cNvGraphicFramePr>
            <a:graphicFrameLocks noChangeAspect="1"/>
          </p:cNvGraphicFramePr>
          <p:nvPr/>
        </p:nvGraphicFramePr>
        <p:xfrm>
          <a:off x="4857752" y="4214818"/>
          <a:ext cx="2214563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Формула" r:id="rId3" imgW="812447" imgH="355446" progId="Equation.3">
                  <p:embed/>
                </p:oleObj>
              </mc:Choice>
              <mc:Fallback>
                <p:oleObj name="Формула" r:id="rId3" imgW="812447" imgH="355446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4214818"/>
                        <a:ext cx="2214563" cy="963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0" y="908720"/>
          <a:ext cx="9144000" cy="594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1898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898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98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98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98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714612" cy="92867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Примеры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0" y="1000108"/>
          <a:ext cx="2759075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Формула" r:id="rId3" imgW="520560" imgH="215640" progId="Equation.3">
                  <p:embed/>
                </p:oleObj>
              </mc:Choice>
              <mc:Fallback>
                <p:oleObj name="Формула" r:id="rId3" imgW="52056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00108"/>
                        <a:ext cx="2759075" cy="101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75856" y="1124744"/>
          <a:ext cx="45815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Формула" r:id="rId5" imgW="1066680" imgH="228600" progId="Equation.3">
                  <p:embed/>
                </p:oleObj>
              </mc:Choice>
              <mc:Fallback>
                <p:oleObj name="Формула" r:id="rId5" imgW="10666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124744"/>
                        <a:ext cx="458152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71406" y="2143116"/>
          <a:ext cx="3163888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Формула" r:id="rId7" imgW="596880" imgH="228600" progId="Equation.3">
                  <p:embed/>
                </p:oleObj>
              </mc:Choice>
              <mc:Fallback>
                <p:oleObj name="Формула" r:id="rId7" imgW="5968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06" y="2143116"/>
                        <a:ext cx="3163888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3203848" y="2204864"/>
          <a:ext cx="49657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Формула" r:id="rId9" imgW="1155600" imgH="228600" progId="Equation.3">
                  <p:embed/>
                </p:oleObj>
              </mc:Choice>
              <mc:Fallback>
                <p:oleObj name="Формула" r:id="rId9" imgW="11556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204864"/>
                        <a:ext cx="49657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68275" y="3316288"/>
          <a:ext cx="2827338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Формула" r:id="rId11" imgW="533160" imgH="215640" progId="Equation.3">
                  <p:embed/>
                </p:oleObj>
              </mc:Choice>
              <mc:Fallback>
                <p:oleObj name="Формула" r:id="rId11" imgW="53316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3316288"/>
                        <a:ext cx="2827338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3275856" y="3429000"/>
          <a:ext cx="45275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Формула" r:id="rId13" imgW="1054080" imgH="228600" progId="Equation.3">
                  <p:embed/>
                </p:oleObj>
              </mc:Choice>
              <mc:Fallback>
                <p:oleObj name="Формула" r:id="rId13" imgW="105408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429000"/>
                        <a:ext cx="452755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214282" y="4000504"/>
          <a:ext cx="2609879" cy="1688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Формула" r:id="rId15" imgW="558720" imgH="406080" progId="Equation.3">
                  <p:embed/>
                </p:oleObj>
              </mc:Choice>
              <mc:Fallback>
                <p:oleObj name="Формула" r:id="rId15" imgW="558720" imgH="4060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4000504"/>
                        <a:ext cx="2609879" cy="16881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987824" y="4293096"/>
          <a:ext cx="475932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Формула" r:id="rId17" imgW="1257120" imgH="406080" progId="Equation.3">
                  <p:embed/>
                </p:oleObj>
              </mc:Choice>
              <mc:Fallback>
                <p:oleObj name="Формула" r:id="rId17" imgW="1257120" imgH="4060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293096"/>
                        <a:ext cx="4759325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285720" y="5429264"/>
          <a:ext cx="2159905" cy="1428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Формула" r:id="rId19" imgW="545760" imgH="406080" progId="Equation.3">
                  <p:embed/>
                </p:oleObj>
              </mc:Choice>
              <mc:Fallback>
                <p:oleObj name="Формула" r:id="rId19" imgW="545760" imgH="4060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429264"/>
                        <a:ext cx="2159905" cy="14287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2915816" y="5489575"/>
          <a:ext cx="48069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Формула" r:id="rId21" imgW="1269720" imgH="406080" progId="Equation.3">
                  <p:embed/>
                </p:oleObj>
              </mc:Choice>
              <mc:Fallback>
                <p:oleObj name="Формула" r:id="rId21" imgW="1269720" imgH="4060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489575"/>
                        <a:ext cx="4806950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ru-RU" dirty="0">
                <a:solidFill>
                  <a:srgbClr val="C00000"/>
                </a:solidFill>
              </a:rPr>
              <a:t>Запишите в виде логарифмического равенства: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0" y="1214422"/>
          <a:ext cx="169227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5" name="Формула" r:id="rId3" imgW="469800" imgH="203040" progId="Equation.3">
                  <p:embed/>
                </p:oleObj>
              </mc:Choice>
              <mc:Fallback>
                <p:oleObj name="Формула" r:id="rId3" imgW="46980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4422"/>
                        <a:ext cx="1692275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1928794" y="1428736"/>
          <a:ext cx="7302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6" name="Формула" r:id="rId5" imgW="203040" imgH="139680" progId="Equation.3">
                  <p:embed/>
                </p:oleObj>
              </mc:Choice>
              <mc:Fallback>
                <p:oleObj name="Формула" r:id="rId5" imgW="203040" imgH="1396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1428736"/>
                        <a:ext cx="730250" cy="495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3071802" y="1285860"/>
          <a:ext cx="2514600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7" name="Формула" r:id="rId7" imgW="698400" imgH="228600" progId="Equation.3">
                  <p:embed/>
                </p:oleObj>
              </mc:Choice>
              <mc:Fallback>
                <p:oleObj name="Формула" r:id="rId7" imgW="6984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1285860"/>
                        <a:ext cx="2514600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0" y="1928802"/>
          <a:ext cx="1723729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8" name="Формула" r:id="rId9" imgW="571320" imgH="406080" progId="Equation.3">
                  <p:embed/>
                </p:oleObj>
              </mc:Choice>
              <mc:Fallback>
                <p:oleObj name="Формула" r:id="rId9" imgW="571320" imgH="406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28802"/>
                        <a:ext cx="1723729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3143240" y="2071678"/>
          <a:ext cx="211772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9" name="Формула" r:id="rId11" imgW="825480" imgH="406080" progId="Equation.3">
                  <p:embed/>
                </p:oleObj>
              </mc:Choice>
              <mc:Fallback>
                <p:oleObj name="Формула" r:id="rId11" imgW="82548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2071678"/>
                        <a:ext cx="2117725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1928794" y="2285992"/>
          <a:ext cx="7302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0" name="Формула" r:id="rId13" imgW="203040" imgH="139680" progId="Equation.3">
                  <p:embed/>
                </p:oleObj>
              </mc:Choice>
              <mc:Fallback>
                <p:oleObj name="Формула" r:id="rId13" imgW="203040" imgH="1396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2285992"/>
                        <a:ext cx="730250" cy="495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000760" y="1428736"/>
            <a:ext cx="3484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</a:rPr>
              <a:t>(по определению);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0" y="3357562"/>
          <a:ext cx="1805422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1" name="Формула" r:id="rId15" imgW="698400" imgH="469800" progId="Equation.3">
                  <p:embed/>
                </p:oleObj>
              </mc:Choice>
              <mc:Fallback>
                <p:oleObj name="Формула" r:id="rId15" imgW="698400" imgH="469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357562"/>
                        <a:ext cx="1805422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3143240" y="3429000"/>
          <a:ext cx="2044819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2" name="Формула" r:id="rId17" imgW="749160" imgH="444240" progId="Equation.3">
                  <p:embed/>
                </p:oleObj>
              </mc:Choice>
              <mc:Fallback>
                <p:oleObj name="Формула" r:id="rId17" imgW="749160" imgH="444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3429000"/>
                        <a:ext cx="2044819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/>
        </p:nvGraphicFramePr>
        <p:xfrm>
          <a:off x="1928794" y="3571876"/>
          <a:ext cx="7302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3" name="Формула" r:id="rId19" imgW="203040" imgH="139680" progId="Equation.3">
                  <p:embed/>
                </p:oleObj>
              </mc:Choice>
              <mc:Fallback>
                <p:oleObj name="Формула" r:id="rId19" imgW="203040" imgH="1396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3571876"/>
                        <a:ext cx="730250" cy="495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0" y="4857760"/>
          <a:ext cx="2261749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4" name="Формула" r:id="rId20" imgW="596880" imgH="228600" progId="Equation.3">
                  <p:embed/>
                </p:oleObj>
              </mc:Choice>
              <mc:Fallback>
                <p:oleObj name="Формула" r:id="rId20" imgW="59688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57760"/>
                        <a:ext cx="2261749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/>
        </p:nvGraphicFramePr>
        <p:xfrm>
          <a:off x="3428992" y="4786322"/>
          <a:ext cx="18542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5" name="Формула" r:id="rId22" imgW="723600" imgH="406080" progId="Equation.3">
                  <p:embed/>
                </p:oleObj>
              </mc:Choice>
              <mc:Fallback>
                <p:oleObj name="Формула" r:id="rId22" imgW="723600" imgH="4060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4786322"/>
                        <a:ext cx="1854200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"/>
          <p:cNvGraphicFramePr>
            <a:graphicFrameLocks noChangeAspect="1"/>
          </p:cNvGraphicFramePr>
          <p:nvPr/>
        </p:nvGraphicFramePr>
        <p:xfrm>
          <a:off x="2428860" y="5072074"/>
          <a:ext cx="7302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6" name="Формула" r:id="rId24" imgW="203040" imgH="139680" progId="Equation.3">
                  <p:embed/>
                </p:oleObj>
              </mc:Choice>
              <mc:Fallback>
                <p:oleObj name="Формула" r:id="rId24" imgW="203040" imgH="1396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5072074"/>
                        <a:ext cx="730250" cy="495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41" name="Object 17"/>
          <p:cNvGraphicFramePr>
            <a:graphicFrameLocks noChangeAspect="1"/>
          </p:cNvGraphicFramePr>
          <p:nvPr/>
        </p:nvGraphicFramePr>
        <p:xfrm>
          <a:off x="0" y="5929330"/>
          <a:ext cx="1913993" cy="822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7" name="Формула" r:id="rId25" imgW="583920" imgH="253800" progId="Equation.3">
                  <p:embed/>
                </p:oleObj>
              </mc:Choice>
              <mc:Fallback>
                <p:oleObj name="Формула" r:id="rId25" imgW="583920" imgH="2538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929330"/>
                        <a:ext cx="1913993" cy="8223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7"/>
          <p:cNvGraphicFramePr>
            <a:graphicFrameLocks noChangeAspect="1"/>
          </p:cNvGraphicFramePr>
          <p:nvPr/>
        </p:nvGraphicFramePr>
        <p:xfrm>
          <a:off x="3357554" y="5826125"/>
          <a:ext cx="1760537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8" name="Формула" r:id="rId27" imgW="685800" imgH="406080" progId="Equation.3">
                  <p:embed/>
                </p:oleObj>
              </mc:Choice>
              <mc:Fallback>
                <p:oleObj name="Формула" r:id="rId27" imgW="685800" imgH="4060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5826125"/>
                        <a:ext cx="1760537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"/>
          <p:cNvGraphicFramePr>
            <a:graphicFrameLocks noChangeAspect="1"/>
          </p:cNvGraphicFramePr>
          <p:nvPr/>
        </p:nvGraphicFramePr>
        <p:xfrm>
          <a:off x="2285984" y="6362700"/>
          <a:ext cx="7302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9" name="Формула" r:id="rId29" imgW="203040" imgH="139680" progId="Equation.3">
                  <p:embed/>
                </p:oleObj>
              </mc:Choice>
              <mc:Fallback>
                <p:oleObj name="Формула" r:id="rId29" imgW="203040" imgH="1396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6362700"/>
                        <a:ext cx="730250" cy="495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6000760" y="2428868"/>
            <a:ext cx="3484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</a:rPr>
              <a:t>(по определению);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1143000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>
                <a:solidFill>
                  <a:srgbClr val="C00000"/>
                </a:solidFill>
              </a:rPr>
              <a:t>Особые  </a:t>
            </a:r>
            <a:r>
              <a:rPr lang="ru-RU" sz="6000" dirty="0">
                <a:solidFill>
                  <a:srgbClr val="C00000"/>
                </a:solidFill>
              </a:rPr>
              <a:t>логарифма</a:t>
            </a:r>
          </a:p>
        </p:txBody>
      </p:sp>
      <p:graphicFrame>
        <p:nvGraphicFramePr>
          <p:cNvPr id="5" name="Объект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3" imgW="0" imgH="0" progId="Equation.3">
                  <p:embed/>
                </p:oleObj>
              </mc:Choice>
              <mc:Fallback>
                <p:oleObj name="Формула" r:id="rId3" imgW="0" imgH="0" progId="Equation.3">
                  <p:embed/>
                  <p:pic>
                    <p:nvPicPr>
                      <p:cNvPr id="0" name="Rectangle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643050"/>
          <a:ext cx="9144000" cy="5000636"/>
        </p:xfrm>
        <a:graphic>
          <a:graphicData uri="http://schemas.openxmlformats.org/drawingml/2006/table">
            <a:tbl>
              <a:tblPr/>
              <a:tblGrid>
                <a:gridCol w="4643438"/>
                <a:gridCol w="2318471"/>
                <a:gridCol w="2182091"/>
              </a:tblGrid>
              <a:tr h="2500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Десятичные </a:t>
                      </a:r>
                      <a:r>
                        <a:rPr lang="ru-RU" sz="2800" b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логарифмы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0" dirty="0" smtClean="0">
                          <a:latin typeface="+mn-lt"/>
                          <a:ea typeface="Calibri"/>
                          <a:cs typeface="Times New Roman"/>
                        </a:rPr>
                        <a:t>(по </a:t>
                      </a:r>
                      <a:r>
                        <a:rPr lang="ru-RU" sz="2800" b="0" dirty="0">
                          <a:latin typeface="+mn-lt"/>
                          <a:ea typeface="Calibri"/>
                          <a:cs typeface="Times New Roman"/>
                        </a:rPr>
                        <a:t>основанию </a:t>
                      </a:r>
                      <a:r>
                        <a:rPr lang="ru-RU" sz="2800" b="0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2800" b="0" dirty="0"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endParaRPr lang="ru-RU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0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Натуральные логарифмы </a:t>
                      </a:r>
                      <a:endParaRPr lang="ru-RU" sz="2800" b="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0" dirty="0" smtClean="0">
                          <a:latin typeface="+mn-lt"/>
                          <a:ea typeface="Calibri"/>
                          <a:cs typeface="Times New Roman"/>
                        </a:rPr>
                        <a:t>(по </a:t>
                      </a:r>
                      <a:r>
                        <a:rPr lang="ru-RU" sz="2800" b="0" dirty="0">
                          <a:latin typeface="+mn-lt"/>
                          <a:ea typeface="Calibri"/>
                          <a:cs typeface="Times New Roman"/>
                        </a:rPr>
                        <a:t>основанию </a:t>
                      </a:r>
                      <a:r>
                        <a:rPr lang="ru-RU" sz="2800" b="0" i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ru-RU" sz="2800" b="0" dirty="0"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endParaRPr lang="ru-RU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4768850" y="2143116"/>
          <a:ext cx="43751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4" imgW="825480" imgH="228600" progId="Equation.3">
                  <p:embed/>
                </p:oleObj>
              </mc:Choice>
              <mc:Fallback>
                <p:oleObj name="Формула" r:id="rId4" imgW="82548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850" y="2143116"/>
                        <a:ext cx="4375150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4903787" y="4714884"/>
          <a:ext cx="4240213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Формула" r:id="rId6" imgW="799920" imgH="228600" progId="Equation.3">
                  <p:embed/>
                </p:oleObj>
              </mc:Choice>
              <mc:Fallback>
                <p:oleObj name="Формула" r:id="rId6" imgW="79992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7" y="4714884"/>
                        <a:ext cx="4240213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357422" cy="92867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Пример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214282" y="1285860"/>
          <a:ext cx="2468400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Формула" r:id="rId3" imgW="520560" imgH="203040" progId="Equation.3">
                  <p:embed/>
                </p:oleObj>
              </mc:Choice>
              <mc:Fallback>
                <p:oleObj name="Формула" r:id="rId3" imgW="5205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285860"/>
                        <a:ext cx="2468400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425242"/>
              </p:ext>
            </p:extLst>
          </p:nvPr>
        </p:nvGraphicFramePr>
        <p:xfrm>
          <a:off x="3344863" y="1169988"/>
          <a:ext cx="397351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Формула" r:id="rId5" imgW="838080" imgH="215640" progId="Equation.3">
                  <p:embed/>
                </p:oleObj>
              </mc:Choice>
              <mc:Fallback>
                <p:oleObj name="Формула" r:id="rId5" imgW="8380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1169988"/>
                        <a:ext cx="3973512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14282" y="2357438"/>
          <a:ext cx="210661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Формула" r:id="rId7" imgW="444240" imgH="203040" progId="Equation.3">
                  <p:embed/>
                </p:oleObj>
              </mc:Choice>
              <mc:Fallback>
                <p:oleObj name="Формула" r:id="rId7" imgW="4442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357438"/>
                        <a:ext cx="2106613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746752"/>
              </p:ext>
            </p:extLst>
          </p:nvPr>
        </p:nvGraphicFramePr>
        <p:xfrm>
          <a:off x="3486150" y="2241550"/>
          <a:ext cx="35496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Формула" r:id="rId9" imgW="749160" imgH="215640" progId="Equation.3">
                  <p:embed/>
                </p:oleObj>
              </mc:Choice>
              <mc:Fallback>
                <p:oleObj name="Формула" r:id="rId9" imgW="7491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0" y="2241550"/>
                        <a:ext cx="354965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85720" y="3500438"/>
          <a:ext cx="16859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Формула" r:id="rId11" imgW="355320" imgH="203040" progId="Equation.3">
                  <p:embed/>
                </p:oleObj>
              </mc:Choice>
              <mc:Fallback>
                <p:oleObj name="Формула" r:id="rId11" imgW="35532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3500438"/>
                        <a:ext cx="1685925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319511"/>
              </p:ext>
            </p:extLst>
          </p:nvPr>
        </p:nvGraphicFramePr>
        <p:xfrm>
          <a:off x="3681413" y="3455988"/>
          <a:ext cx="31289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Формула" r:id="rId13" imgW="660240" imgH="215640" progId="Equation.3">
                  <p:embed/>
                </p:oleObj>
              </mc:Choice>
              <mc:Fallback>
                <p:oleObj name="Формула" r:id="rId13" imgW="66024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413" y="3455988"/>
                        <a:ext cx="3128962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271448" y="4643438"/>
          <a:ext cx="22288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Формула" r:id="rId15" imgW="469800" imgH="203040" progId="Equation.3">
                  <p:embed/>
                </p:oleObj>
              </mc:Choice>
              <mc:Fallback>
                <p:oleObj name="Формула" r:id="rId15" imgW="4698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48" y="4643438"/>
                        <a:ext cx="222885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595316"/>
              </p:ext>
            </p:extLst>
          </p:nvPr>
        </p:nvGraphicFramePr>
        <p:xfrm>
          <a:off x="3184525" y="4598988"/>
          <a:ext cx="451167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Формула" r:id="rId17" imgW="952200" imgH="215640" progId="Equation.3">
                  <p:embed/>
                </p:oleObj>
              </mc:Choice>
              <mc:Fallback>
                <p:oleObj name="Формула" r:id="rId17" imgW="95220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525" y="4598988"/>
                        <a:ext cx="4511675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265108" y="5715000"/>
          <a:ext cx="373538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Формула" r:id="rId19" imgW="787320" imgH="203040" progId="Equation.3">
                  <p:embed/>
                </p:oleObj>
              </mc:Choice>
              <mc:Fallback>
                <p:oleObj name="Формула" r:id="rId19" imgW="78732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08" y="5715000"/>
                        <a:ext cx="3735388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671502"/>
              </p:ext>
            </p:extLst>
          </p:nvPr>
        </p:nvGraphicFramePr>
        <p:xfrm>
          <a:off x="4341813" y="5859463"/>
          <a:ext cx="438943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name="Формула" r:id="rId21" imgW="1282680" imgH="215640" progId="Equation.3">
                  <p:embed/>
                </p:oleObj>
              </mc:Choice>
              <mc:Fallback>
                <p:oleObj name="Формула" r:id="rId21" imgW="12826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5859463"/>
                        <a:ext cx="4389437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357422" cy="92867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Пример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214282" y="911222"/>
          <a:ext cx="1866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Формула" r:id="rId3" imgW="393480" imgH="177480" progId="Equation.3">
                  <p:embed/>
                </p:oleObj>
              </mc:Choice>
              <mc:Fallback>
                <p:oleObj name="Формула" r:id="rId3" imgW="39348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911222"/>
                        <a:ext cx="1866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744151"/>
              </p:ext>
            </p:extLst>
          </p:nvPr>
        </p:nvGraphicFramePr>
        <p:xfrm>
          <a:off x="2755900" y="812800"/>
          <a:ext cx="295116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Формула" r:id="rId5" imgW="622080" imgH="215640" progId="Equation.3">
                  <p:embed/>
                </p:oleObj>
              </mc:Choice>
              <mc:Fallback>
                <p:oleObj name="Формула" r:id="rId5" imgW="6220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812800"/>
                        <a:ext cx="2951163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271462" y="2071678"/>
          <a:ext cx="216852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2" name="Формула" r:id="rId7" imgW="457200" imgH="203040" progId="Equation.3">
                  <p:embed/>
                </p:oleObj>
              </mc:Choice>
              <mc:Fallback>
                <p:oleObj name="Формула" r:id="rId7" imgW="45720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" y="2071678"/>
                        <a:ext cx="2168525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509201"/>
              </p:ext>
            </p:extLst>
          </p:nvPr>
        </p:nvGraphicFramePr>
        <p:xfrm>
          <a:off x="2932113" y="2116138"/>
          <a:ext cx="319087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Формула" r:id="rId9" imgW="672840" imgH="215640" progId="Equation.3">
                  <p:embed/>
                </p:oleObj>
              </mc:Choice>
              <mc:Fallback>
                <p:oleObj name="Формула" r:id="rId9" imgW="67284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113" y="2116138"/>
                        <a:ext cx="3190875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227013" y="2859085"/>
          <a:ext cx="1985962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name="Формула" r:id="rId11" imgW="419040" imgH="406080" progId="Equation.3">
                  <p:embed/>
                </p:oleObj>
              </mc:Choice>
              <mc:Fallback>
                <p:oleObj name="Формула" r:id="rId11" imgW="419040" imgH="4060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2859085"/>
                        <a:ext cx="1985962" cy="171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249824"/>
              </p:ext>
            </p:extLst>
          </p:nvPr>
        </p:nvGraphicFramePr>
        <p:xfrm>
          <a:off x="2628900" y="2867025"/>
          <a:ext cx="3854450" cy="166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5" name="Формула" r:id="rId13" imgW="812520" imgH="393480" progId="Equation.3">
                  <p:embed/>
                </p:oleObj>
              </mc:Choice>
              <mc:Fallback>
                <p:oleObj name="Формула" r:id="rId13" imgW="81252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2867025"/>
                        <a:ext cx="3854450" cy="166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0" name="Object 8"/>
          <p:cNvGraphicFramePr>
            <a:graphicFrameLocks noChangeAspect="1"/>
          </p:cNvGraphicFramePr>
          <p:nvPr/>
        </p:nvGraphicFramePr>
        <p:xfrm>
          <a:off x="357158" y="4643446"/>
          <a:ext cx="275907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Формула" r:id="rId15" imgW="520560" imgH="228600" progId="Equation.3">
                  <p:embed/>
                </p:oleObj>
              </mc:Choice>
              <mc:Fallback>
                <p:oleObj name="Формула" r:id="rId15" imgW="52056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643446"/>
                        <a:ext cx="2759075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3071802" y="4714884"/>
          <a:ext cx="4699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7" name="Формула" r:id="rId17" imgW="88560" imgH="164880" progId="Equation.3">
                  <p:embed/>
                </p:oleObj>
              </mc:Choice>
              <mc:Fallback>
                <p:oleObj name="Формула" r:id="rId17" imgW="88560" imgH="1648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4714884"/>
                        <a:ext cx="46990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320675" y="5781675"/>
          <a:ext cx="269081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8" name="Формула" r:id="rId19" imgW="507960" imgH="228600" progId="Equation.3">
                  <p:embed/>
                </p:oleObj>
              </mc:Choice>
              <mc:Fallback>
                <p:oleObj name="Формула" r:id="rId19" imgW="507960" imgH="2286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5781675"/>
                        <a:ext cx="2690813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8"/>
          <p:cNvGraphicFramePr>
            <a:graphicFrameLocks noChangeAspect="1"/>
          </p:cNvGraphicFramePr>
          <p:nvPr/>
        </p:nvGraphicFramePr>
        <p:xfrm>
          <a:off x="3143240" y="5679811"/>
          <a:ext cx="495308" cy="1178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9" name="Формула" r:id="rId21" imgW="152280" imgH="406080" progId="Equation.3">
                  <p:embed/>
                </p:oleObj>
              </mc:Choice>
              <mc:Fallback>
                <p:oleObj name="Формула" r:id="rId21" imgW="152280" imgH="4060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5679811"/>
                        <a:ext cx="495308" cy="11781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5286380" y="5781675"/>
          <a:ext cx="269081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0" name="Формула" r:id="rId23" imgW="507960" imgH="228600" progId="Equation.3">
                  <p:embed/>
                </p:oleObj>
              </mc:Choice>
              <mc:Fallback>
                <p:oleObj name="Формула" r:id="rId23" imgW="507960" imgH="2286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5781675"/>
                        <a:ext cx="2690813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8"/>
          <p:cNvGraphicFramePr>
            <a:graphicFrameLocks noChangeAspect="1"/>
          </p:cNvGraphicFramePr>
          <p:nvPr/>
        </p:nvGraphicFramePr>
        <p:xfrm>
          <a:off x="7950200" y="5680075"/>
          <a:ext cx="45402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1" name="Формула" r:id="rId25" imgW="139680" imgH="406080" progId="Equation.3">
                  <p:embed/>
                </p:oleObj>
              </mc:Choice>
              <mc:Fallback>
                <p:oleObj name="Формула" r:id="rId25" imgW="139680" imgH="4060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0200" y="5680075"/>
                        <a:ext cx="454025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я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418</Words>
  <Application>Microsoft Office PowerPoint</Application>
  <PresentationFormat>Экран (4:3)</PresentationFormat>
  <Paragraphs>65</Paragraphs>
  <Slides>14</Slides>
  <Notes>1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Формула</vt:lpstr>
      <vt:lpstr>ПОНЯТИЕ  ЛОГАРИФМА</vt:lpstr>
      <vt:lpstr>Цели урока:</vt:lpstr>
      <vt:lpstr>Определение логарифма</vt:lpstr>
      <vt:lpstr>Презентация PowerPoint</vt:lpstr>
      <vt:lpstr>Примеры</vt:lpstr>
      <vt:lpstr>Запишите в виде логарифмического равенства:</vt:lpstr>
      <vt:lpstr>Особые  логарифма</vt:lpstr>
      <vt:lpstr>Пример</vt:lpstr>
      <vt:lpstr>Пример</vt:lpstr>
      <vt:lpstr>Найдите число x</vt:lpstr>
      <vt:lpstr>Найдите число x</vt:lpstr>
      <vt:lpstr>Вычислите</vt:lpstr>
      <vt:lpstr>Вычислите</vt:lpstr>
      <vt:lpstr>Свойства логарифма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Кудрявцева</dc:creator>
  <cp:lastModifiedBy>Кудрявцева Елена Юрьевна</cp:lastModifiedBy>
  <cp:revision>84</cp:revision>
  <dcterms:created xsi:type="dcterms:W3CDTF">2011-05-03T13:21:03Z</dcterms:created>
  <dcterms:modified xsi:type="dcterms:W3CDTF">2014-11-17T11:56:33Z</dcterms:modified>
</cp:coreProperties>
</file>