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9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6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0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8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0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10F8-6481-4F76-A809-107018A32C4F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A83B-C14E-4E90-906B-CC1063D7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30243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8800" b="1" i="1" dirty="0" smtClean="0">
                <a:solidFill>
                  <a:schemeClr val="bg1"/>
                </a:solidFill>
              </a:rPr>
              <a:t>Собери </a:t>
            </a:r>
          </a:p>
          <a:p>
            <a:pPr algn="ctr"/>
            <a:r>
              <a:rPr lang="ru-RU" sz="8800" b="1" i="1" dirty="0" err="1" smtClean="0">
                <a:solidFill>
                  <a:schemeClr val="bg1"/>
                </a:solidFill>
              </a:rPr>
              <a:t>пазл</a:t>
            </a:r>
            <a:endParaRPr lang="ru-RU" sz="8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72816"/>
            <a:ext cx="7128792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18,35;      8,07;        9,075; </a:t>
            </a:r>
          </a:p>
          <a:p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67,732;   12,089;    3,1. 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456384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bg1"/>
                </a:solidFill>
              </a:rPr>
              <a:t>Игра</a:t>
            </a:r>
            <a:br>
              <a:rPr lang="ru-RU" sz="8800" b="1" i="1" dirty="0" smtClean="0">
                <a:solidFill>
                  <a:schemeClr val="bg1"/>
                </a:solidFill>
              </a:rPr>
            </a:br>
            <a:r>
              <a:rPr lang="ru-RU" sz="8800" b="1" i="1" dirty="0" smtClean="0">
                <a:solidFill>
                  <a:schemeClr val="bg1"/>
                </a:solidFill>
              </a:rPr>
              <a:t> «ДОЛИ»</a:t>
            </a:r>
            <a:endParaRPr lang="ru-RU" sz="8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" y="332656"/>
            <a:ext cx="8596313" cy="9461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Какая часть фигуры закрашена?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dirty="0"/>
              <a:t>           </a:t>
            </a:r>
          </a:p>
        </p:txBody>
      </p:sp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1676400" y="1412776"/>
            <a:ext cx="4267200" cy="4114800"/>
            <a:chOff x="1728" y="1296"/>
            <a:chExt cx="2688" cy="2592"/>
          </a:xfrm>
        </p:grpSpPr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728" y="1296"/>
              <a:ext cx="2688" cy="2592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2784" y="2304"/>
              <a:ext cx="110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>
              <a:off x="2256" y="2304"/>
              <a:ext cx="110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 flipV="1">
              <a:off x="1776" y="2304"/>
              <a:ext cx="18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2544" y="2304"/>
              <a:ext cx="18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072" y="1344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072" y="2304"/>
              <a:ext cx="1344" cy="624"/>
            </a:xfrm>
            <a:custGeom>
              <a:avLst/>
              <a:gdLst>
                <a:gd name="T0" fmla="*/ 1344 w 1344"/>
                <a:gd name="T1" fmla="*/ 0 h 624"/>
                <a:gd name="T2" fmla="*/ 0 w 1344"/>
                <a:gd name="T3" fmla="*/ 432 h 624"/>
                <a:gd name="T4" fmla="*/ 528 w 1344"/>
                <a:gd name="T5" fmla="*/ 624 h 624"/>
                <a:gd name="T6" fmla="*/ 1344 w 1344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4" h="624">
                  <a:moveTo>
                    <a:pt x="1344" y="0"/>
                  </a:moveTo>
                  <a:lnTo>
                    <a:pt x="0" y="432"/>
                  </a:lnTo>
                  <a:lnTo>
                    <a:pt x="528" y="624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760" y="2284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12 h 12"/>
                <a:gd name="T4" fmla="*/ 0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4"/>
                    <a:pt x="12" y="12"/>
                    <a:pt x="12" y="12"/>
                  </a:cubicBezTo>
                  <a:cubicBezTo>
                    <a:pt x="12" y="12"/>
                    <a:pt x="4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996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кая часть фигуры закрашен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69740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08720"/>
            <a:ext cx="683144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6508"/>
            <a:ext cx="7020991" cy="525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88937"/>
            <a:ext cx="8596313" cy="165861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Какую часть ромашки составляют лепестки?                   </a:t>
            </a:r>
          </a:p>
        </p:txBody>
      </p: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5082789" y="2168386"/>
            <a:ext cx="2133600" cy="2286000"/>
            <a:chOff x="4032" y="1776"/>
            <a:chExt cx="1056" cy="1056"/>
          </a:xfrm>
          <a:solidFill>
            <a:srgbClr val="FFFF00"/>
          </a:solidFill>
        </p:grpSpPr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 rot="2684853">
              <a:off x="4464" y="1920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auto">
            <a:xfrm rot="977793">
              <a:off x="4224" y="177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 rot="15251039">
              <a:off x="4584" y="2184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4032" y="2496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824753" y="2304849"/>
            <a:ext cx="3657600" cy="3352800"/>
            <a:chOff x="1296" y="1536"/>
            <a:chExt cx="1632" cy="1488"/>
          </a:xfrm>
          <a:solidFill>
            <a:srgbClr val="FFFF00"/>
          </a:solidFill>
        </p:grpSpPr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 rot="16448765">
              <a:off x="2424" y="1944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 rot="3432532">
              <a:off x="1656" y="213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 rot="1186323">
              <a:off x="1872" y="225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 rot="-1459605">
              <a:off x="2160" y="225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 rot="-3261446">
              <a:off x="2328" y="213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 rot="16448765">
              <a:off x="2424" y="1944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 rot="3636193">
              <a:off x="2376" y="1704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 rot="1674825">
              <a:off x="2208" y="153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 rot="-438113">
              <a:off x="1968" y="153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 rot="-2923710">
              <a:off x="1704" y="165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 rot="-5320996">
              <a:off x="1560" y="1896"/>
              <a:ext cx="240" cy="76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1968" y="2112"/>
              <a:ext cx="336" cy="3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1066800" y="609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8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88255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effectLst/>
                <a:ea typeface="Calibri"/>
              </a:rPr>
              <a:t>Использование </a:t>
            </a:r>
            <a:br>
              <a:rPr lang="ru-RU" sz="6600" b="1" i="1" dirty="0" smtClean="0">
                <a:solidFill>
                  <a:schemeClr val="bg1"/>
                </a:solidFill>
                <a:effectLst/>
                <a:ea typeface="Calibri"/>
              </a:rPr>
            </a:br>
            <a:r>
              <a:rPr lang="ru-RU" sz="6600" b="1" i="1" dirty="0" smtClean="0">
                <a:solidFill>
                  <a:schemeClr val="bg1"/>
                </a:solidFill>
                <a:effectLst/>
                <a:ea typeface="Calibri"/>
              </a:rPr>
              <a:t>тетрадей </a:t>
            </a:r>
            <a:br>
              <a:rPr lang="ru-RU" sz="6600" b="1" i="1" dirty="0" smtClean="0">
                <a:solidFill>
                  <a:schemeClr val="bg1"/>
                </a:solidFill>
                <a:effectLst/>
                <a:ea typeface="Calibri"/>
              </a:rPr>
            </a:br>
            <a:r>
              <a:rPr lang="ru-RU" sz="6600" b="1" i="1" dirty="0" smtClean="0">
                <a:solidFill>
                  <a:schemeClr val="bg1"/>
                </a:solidFill>
                <a:effectLst/>
                <a:ea typeface="Calibri"/>
              </a:rPr>
              <a:t>с печатной основой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abirint.ru/books/364973/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5"/>
            <a:ext cx="8348690" cy="62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garesheba.ru/002/07/02/1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1925944"/>
            <a:ext cx="3861084" cy="66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egaresheba.ru/002/08/02/1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3"/>
            <a:ext cx="5256584" cy="61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 выглядит данная обыкновенная дробь в десятичной форме записи?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1412776"/>
            <a:ext cx="1368152" cy="1008112"/>
            <a:chOff x="755576" y="1700808"/>
            <a:chExt cx="1800200" cy="145044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1772816"/>
              <a:ext cx="1800200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231423"/>
                </p:ext>
              </p:extLst>
            </p:nvPr>
          </p:nvGraphicFramePr>
          <p:xfrm>
            <a:off x="899592" y="1700808"/>
            <a:ext cx="1368152" cy="1450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3" imgW="355320" imgH="393480" progId="Equation.3">
                    <p:embed/>
                  </p:oleObj>
                </mc:Choice>
                <mc:Fallback>
                  <p:oleObj name="Формула" r:id="rId3" imgW="3553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9592" y="1700808"/>
                          <a:ext cx="1368152" cy="1450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Скругленный прямоугольник 6"/>
          <p:cNvSpPr/>
          <p:nvPr/>
        </p:nvSpPr>
        <p:spPr>
          <a:xfrm>
            <a:off x="2123728" y="1588079"/>
            <a:ext cx="1296144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0,183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1571602"/>
            <a:ext cx="1216853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1,83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537595"/>
            <a:ext cx="2016224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183,1000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2320" y="1517213"/>
            <a:ext cx="1440160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0,0183</a:t>
            </a:r>
            <a:endParaRPr lang="ru-RU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" y="2556811"/>
            <a:ext cx="1681018" cy="15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Какая из десятичных дробей соответствует данному смешанному числу?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1412776"/>
            <a:ext cx="1368152" cy="1008112"/>
            <a:chOff x="755576" y="1700808"/>
            <a:chExt cx="1800200" cy="145044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1772816"/>
              <a:ext cx="1800200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2549809"/>
                </p:ext>
              </p:extLst>
            </p:nvPr>
          </p:nvGraphicFramePr>
          <p:xfrm>
            <a:off x="899592" y="1700808"/>
            <a:ext cx="1368152" cy="1450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3" imgW="355320" imgH="393480" progId="Equation.3">
                    <p:embed/>
                  </p:oleObj>
                </mc:Choice>
                <mc:Fallback>
                  <p:oleObj name="Формула" r:id="rId3" imgW="3553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9592" y="1700808"/>
                          <a:ext cx="1368152" cy="1450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Скругленный прямоугольник 6"/>
          <p:cNvSpPr/>
          <p:nvPr/>
        </p:nvSpPr>
        <p:spPr>
          <a:xfrm>
            <a:off x="2123728" y="1588079"/>
            <a:ext cx="1296144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0,183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1571602"/>
            <a:ext cx="1216853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1,83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537595"/>
            <a:ext cx="2016224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183,1000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2320" y="1517213"/>
            <a:ext cx="1440160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0,0183</a:t>
            </a:r>
            <a:endParaRPr lang="ru-RU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" y="2556811"/>
            <a:ext cx="1681018" cy="15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91" y="2556811"/>
            <a:ext cx="2688793" cy="193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882554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Цепочки вычислений</a:t>
            </a:r>
            <a:endParaRPr lang="ru-RU" sz="9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188640"/>
            <a:ext cx="2448272" cy="1224136"/>
            <a:chOff x="1115616" y="764704"/>
            <a:chExt cx="2520280" cy="13681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15616" y="764704"/>
              <a:ext cx="2520280" cy="13681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952373"/>
                </p:ext>
              </p:extLst>
            </p:nvPr>
          </p:nvGraphicFramePr>
          <p:xfrm>
            <a:off x="1259632" y="1178750"/>
            <a:ext cx="2206370" cy="666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3" imgW="672840" imgH="203040" progId="Equation.3">
                    <p:embed/>
                  </p:oleObj>
                </mc:Choice>
                <mc:Fallback>
                  <p:oleObj name="Формула" r:id="rId3" imgW="6728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59632" y="1178750"/>
                          <a:ext cx="2206370" cy="666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>
            <a:off x="1475656" y="1412776"/>
            <a:ext cx="2664296" cy="1224136"/>
            <a:chOff x="3059832" y="404664"/>
            <a:chExt cx="2520280" cy="12961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59832" y="404664"/>
              <a:ext cx="2520280" cy="12961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772763"/>
                </p:ext>
              </p:extLst>
            </p:nvPr>
          </p:nvGraphicFramePr>
          <p:xfrm>
            <a:off x="3261122" y="752026"/>
            <a:ext cx="2117700" cy="677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5" imgW="634680" imgH="203040" progId="Equation.3">
                    <p:embed/>
                  </p:oleObj>
                </mc:Choice>
                <mc:Fallback>
                  <p:oleObj name="Формула" r:id="rId5" imgW="6346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61122" y="752026"/>
                          <a:ext cx="2117700" cy="6776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13"/>
          <p:cNvGrpSpPr/>
          <p:nvPr/>
        </p:nvGrpSpPr>
        <p:grpSpPr>
          <a:xfrm>
            <a:off x="2879812" y="2636912"/>
            <a:ext cx="2520280" cy="1152128"/>
            <a:chOff x="539552" y="2636912"/>
            <a:chExt cx="2520280" cy="129614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9552" y="2636912"/>
              <a:ext cx="2520280" cy="12961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114837"/>
                </p:ext>
              </p:extLst>
            </p:nvPr>
          </p:nvGraphicFramePr>
          <p:xfrm>
            <a:off x="771554" y="2887591"/>
            <a:ext cx="2056275" cy="68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7" imgW="609480" imgH="203040" progId="Equation.3">
                    <p:embed/>
                  </p:oleObj>
                </mc:Choice>
                <mc:Fallback>
                  <p:oleObj name="Формула" r:id="rId7" imgW="6094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71554" y="2887591"/>
                          <a:ext cx="2056275" cy="685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/>
          <p:cNvGrpSpPr/>
          <p:nvPr/>
        </p:nvGrpSpPr>
        <p:grpSpPr>
          <a:xfrm>
            <a:off x="3985146" y="3861048"/>
            <a:ext cx="2520280" cy="1152128"/>
            <a:chOff x="549948" y="4941168"/>
            <a:chExt cx="2520280" cy="129614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9948" y="4941168"/>
              <a:ext cx="2520280" cy="12961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16500"/>
                </p:ext>
              </p:extLst>
            </p:nvPr>
          </p:nvGraphicFramePr>
          <p:xfrm>
            <a:off x="696214" y="5193196"/>
            <a:ext cx="2227748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Формула" r:id="rId9" imgW="571320" imgH="203040" progId="Equation.3">
                    <p:embed/>
                  </p:oleObj>
                </mc:Choice>
                <mc:Fallback>
                  <p:oleObj name="Формула" r:id="rId9" imgW="5713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6214" y="5193196"/>
                          <a:ext cx="2227748" cy="792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Группа 17"/>
          <p:cNvGrpSpPr/>
          <p:nvPr/>
        </p:nvGrpSpPr>
        <p:grpSpPr>
          <a:xfrm>
            <a:off x="5508104" y="5085184"/>
            <a:ext cx="2520280" cy="1008112"/>
            <a:chOff x="5508104" y="5085184"/>
            <a:chExt cx="2520280" cy="100811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508104" y="5085184"/>
              <a:ext cx="2520280" cy="10081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5380660"/>
                </p:ext>
              </p:extLst>
            </p:nvPr>
          </p:nvGraphicFramePr>
          <p:xfrm>
            <a:off x="5652120" y="5301208"/>
            <a:ext cx="2088232" cy="68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Формула" r:id="rId11" imgW="622080" imgH="203040" progId="Equation.3">
                    <p:embed/>
                  </p:oleObj>
                </mc:Choice>
                <mc:Fallback>
                  <p:oleObj name="Формула" r:id="rId11" imgW="6220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652120" y="5301208"/>
                          <a:ext cx="2088232" cy="6818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265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3384376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bg1"/>
                </a:solidFill>
              </a:rPr>
              <a:t>Определи </a:t>
            </a:r>
            <a:br>
              <a:rPr lang="ru-RU" sz="8800" b="1" i="1" dirty="0" smtClean="0">
                <a:solidFill>
                  <a:schemeClr val="bg1"/>
                </a:solidFill>
              </a:rPr>
            </a:br>
            <a:r>
              <a:rPr lang="ru-RU" sz="8800" b="1" i="1" dirty="0" smtClean="0">
                <a:solidFill>
                  <a:schemeClr val="bg1"/>
                </a:solidFill>
              </a:rPr>
              <a:t>знак действия</a:t>
            </a:r>
            <a:endParaRPr lang="ru-RU" sz="8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7544" y="188640"/>
            <a:ext cx="5760640" cy="1440160"/>
            <a:chOff x="1187624" y="1412776"/>
            <a:chExt cx="3168352" cy="7200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87624" y="1412776"/>
              <a:ext cx="316835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165945"/>
                </p:ext>
              </p:extLst>
            </p:nvPr>
          </p:nvGraphicFramePr>
          <p:xfrm>
            <a:off x="1552535" y="1563039"/>
            <a:ext cx="2121694" cy="419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3" imgW="1091880" imgH="215640" progId="Equation.3">
                    <p:embed/>
                  </p:oleObj>
                </mc:Choice>
                <mc:Fallback>
                  <p:oleObj name="Формула" r:id="rId3" imgW="1091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52535" y="1563039"/>
                          <a:ext cx="2121694" cy="4195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"/>
          <p:cNvGrpSpPr/>
          <p:nvPr/>
        </p:nvGrpSpPr>
        <p:grpSpPr>
          <a:xfrm>
            <a:off x="3059832" y="1772816"/>
            <a:ext cx="5760640" cy="1440160"/>
            <a:chOff x="467544" y="1628801"/>
            <a:chExt cx="5760640" cy="8640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28801"/>
              <a:ext cx="5760640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178757"/>
                </p:ext>
              </p:extLst>
            </p:nvPr>
          </p:nvGraphicFramePr>
          <p:xfrm>
            <a:off x="1303338" y="1766888"/>
            <a:ext cx="376713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6" imgW="1066680" imgH="215640" progId="Equation.3">
                    <p:embed/>
                  </p:oleObj>
                </mc:Choice>
                <mc:Fallback>
                  <p:oleObj name="Формула" r:id="rId6" imgW="10666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03338" y="1766888"/>
                          <a:ext cx="3767137" cy="587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3033322" y="4941168"/>
            <a:ext cx="5760640" cy="1249363"/>
            <a:chOff x="323528" y="3477617"/>
            <a:chExt cx="5760640" cy="124936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477617"/>
              <a:ext cx="5760640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922161"/>
                </p:ext>
              </p:extLst>
            </p:nvPr>
          </p:nvGraphicFramePr>
          <p:xfrm>
            <a:off x="704850" y="3729038"/>
            <a:ext cx="499745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8" imgW="1447560" imgH="215640" progId="Equation.3">
                    <p:embed/>
                  </p:oleObj>
                </mc:Choice>
                <mc:Fallback>
                  <p:oleObj name="Формула" r:id="rId8" imgW="14475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04850" y="3729038"/>
                          <a:ext cx="4997450" cy="746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353107" y="3356992"/>
            <a:ext cx="5413449" cy="1249363"/>
            <a:chOff x="3551037" y="4941167"/>
            <a:chExt cx="5413449" cy="12493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037" y="4941167"/>
              <a:ext cx="5413449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811" y="5193578"/>
              <a:ext cx="50419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7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60851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</a:rPr>
              <a:t>Электронные </a:t>
            </a:r>
            <a:br>
              <a:rPr lang="ru-RU" sz="7200" b="1" i="1" dirty="0" smtClean="0">
                <a:solidFill>
                  <a:schemeClr val="bg1"/>
                </a:solidFill>
              </a:rPr>
            </a:br>
            <a:r>
              <a:rPr lang="ru-RU" sz="7200" b="1" i="1" dirty="0" smtClean="0">
                <a:solidFill>
                  <a:schemeClr val="bg1"/>
                </a:solidFill>
              </a:rPr>
              <a:t>математические </a:t>
            </a:r>
            <a:br>
              <a:rPr lang="ru-RU" sz="7200" b="1" i="1" dirty="0" smtClean="0">
                <a:solidFill>
                  <a:schemeClr val="bg1"/>
                </a:solidFill>
              </a:rPr>
            </a:br>
            <a:r>
              <a:rPr lang="ru-RU" sz="7200" b="1" i="1" dirty="0" smtClean="0">
                <a:solidFill>
                  <a:schemeClr val="bg1"/>
                </a:solidFill>
              </a:rPr>
              <a:t>диктанты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091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Запишите в виде десятичной дроби: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433926" y="3429000"/>
            <a:ext cx="2160509" cy="2016224"/>
            <a:chOff x="6155907" y="3429000"/>
            <a:chExt cx="2160509" cy="2016224"/>
          </a:xfrm>
        </p:grpSpPr>
        <p:sp>
          <p:nvSpPr>
            <p:cNvPr id="13" name="Овал 12"/>
            <p:cNvSpPr/>
            <p:nvPr/>
          </p:nvSpPr>
          <p:spPr>
            <a:xfrm>
              <a:off x="6155907" y="3429000"/>
              <a:ext cx="2160509" cy="20162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628976"/>
                </p:ext>
              </p:extLst>
            </p:nvPr>
          </p:nvGraphicFramePr>
          <p:xfrm>
            <a:off x="6504284" y="3652887"/>
            <a:ext cx="1163638" cy="156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4" imgW="291960" imgH="393480" progId="Equation.3">
                    <p:embed/>
                  </p:oleObj>
                </mc:Choice>
                <mc:Fallback>
                  <p:oleObj name="Формула" r:id="rId4" imgW="291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4284" y="3652887"/>
                          <a:ext cx="1163638" cy="156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/>
          <p:cNvGrpSpPr/>
          <p:nvPr/>
        </p:nvGrpSpPr>
        <p:grpSpPr>
          <a:xfrm>
            <a:off x="268471" y="959572"/>
            <a:ext cx="1896128" cy="2005792"/>
            <a:chOff x="155592" y="906386"/>
            <a:chExt cx="1896128" cy="2005792"/>
          </a:xfrm>
        </p:grpSpPr>
        <p:sp>
          <p:nvSpPr>
            <p:cNvPr id="17" name="Овал 16"/>
            <p:cNvSpPr/>
            <p:nvPr/>
          </p:nvSpPr>
          <p:spPr>
            <a:xfrm>
              <a:off x="155592" y="906386"/>
              <a:ext cx="1896128" cy="20057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27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8423287"/>
                </p:ext>
              </p:extLst>
            </p:nvPr>
          </p:nvGraphicFramePr>
          <p:xfrm>
            <a:off x="303556" y="1178238"/>
            <a:ext cx="1600200" cy="146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Формула" r:id="rId6" imgW="431640" imgH="393480" progId="Equation.3">
                    <p:embed/>
                  </p:oleObj>
                </mc:Choice>
                <mc:Fallback>
                  <p:oleObj name="Формула" r:id="rId6" imgW="431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56" y="1178238"/>
                          <a:ext cx="1600200" cy="1462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3203848" y="959572"/>
            <a:ext cx="1944216" cy="2162574"/>
            <a:chOff x="2339752" y="906386"/>
            <a:chExt cx="1944216" cy="2162574"/>
          </a:xfrm>
        </p:grpSpPr>
        <p:sp>
          <p:nvSpPr>
            <p:cNvPr id="15" name="Овал 14"/>
            <p:cNvSpPr/>
            <p:nvPr/>
          </p:nvSpPr>
          <p:spPr>
            <a:xfrm>
              <a:off x="2339752" y="906386"/>
              <a:ext cx="1944216" cy="21625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2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4566479"/>
                </p:ext>
              </p:extLst>
            </p:nvPr>
          </p:nvGraphicFramePr>
          <p:xfrm>
            <a:off x="2670510" y="1301873"/>
            <a:ext cx="12827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Формула" r:id="rId8" imgW="368280" imgH="393480" progId="Equation.3">
                    <p:embed/>
                  </p:oleObj>
                </mc:Choice>
                <mc:Fallback>
                  <p:oleObj name="Формула" r:id="rId8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510" y="1301873"/>
                          <a:ext cx="1282700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"/>
          <p:cNvGrpSpPr/>
          <p:nvPr/>
        </p:nvGrpSpPr>
        <p:grpSpPr>
          <a:xfrm>
            <a:off x="236246" y="3280435"/>
            <a:ext cx="2433071" cy="2164789"/>
            <a:chOff x="-21311" y="2981167"/>
            <a:chExt cx="2433071" cy="2164789"/>
          </a:xfrm>
        </p:grpSpPr>
        <p:sp>
          <p:nvSpPr>
            <p:cNvPr id="2" name="Овал 1"/>
            <p:cNvSpPr/>
            <p:nvPr/>
          </p:nvSpPr>
          <p:spPr>
            <a:xfrm>
              <a:off x="-21311" y="2981167"/>
              <a:ext cx="2433071" cy="21647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2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516102"/>
                </p:ext>
              </p:extLst>
            </p:nvPr>
          </p:nvGraphicFramePr>
          <p:xfrm>
            <a:off x="90324" y="3321870"/>
            <a:ext cx="2209800" cy="163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Формула" r:id="rId10" imgW="533160" imgH="393480" progId="Equation.3">
                    <p:embed/>
                  </p:oleObj>
                </mc:Choice>
                <mc:Fallback>
                  <p:oleObj name="Формула" r:id="rId10" imgW="533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24" y="3321870"/>
                          <a:ext cx="2209800" cy="163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2915816" y="3427928"/>
            <a:ext cx="3240360" cy="2016224"/>
            <a:chOff x="2669390" y="3354717"/>
            <a:chExt cx="3240360" cy="2016224"/>
          </a:xfrm>
        </p:grpSpPr>
        <p:sp>
          <p:nvSpPr>
            <p:cNvPr id="14" name="Овал 13"/>
            <p:cNvSpPr/>
            <p:nvPr/>
          </p:nvSpPr>
          <p:spPr>
            <a:xfrm>
              <a:off x="2669390" y="3354717"/>
              <a:ext cx="3240360" cy="20162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27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9111571"/>
                </p:ext>
              </p:extLst>
            </p:nvPr>
          </p:nvGraphicFramePr>
          <p:xfrm>
            <a:off x="3298970" y="3648945"/>
            <a:ext cx="1981200" cy="149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Формула" r:id="rId12" imgW="520560" imgH="393480" progId="Equation.3">
                    <p:embed/>
                  </p:oleObj>
                </mc:Choice>
                <mc:Fallback>
                  <p:oleObj name="Формула" r:id="rId12" imgW="520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8970" y="3648945"/>
                          <a:ext cx="1981200" cy="149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"/>
          <p:cNvGrpSpPr/>
          <p:nvPr/>
        </p:nvGrpSpPr>
        <p:grpSpPr>
          <a:xfrm>
            <a:off x="5576467" y="1083861"/>
            <a:ext cx="3019272" cy="2016224"/>
            <a:chOff x="4932040" y="2348880"/>
            <a:chExt cx="3240360" cy="2016224"/>
          </a:xfrm>
        </p:grpSpPr>
        <p:sp>
          <p:nvSpPr>
            <p:cNvPr id="16" name="Овал 15"/>
            <p:cNvSpPr/>
            <p:nvPr/>
          </p:nvSpPr>
          <p:spPr>
            <a:xfrm>
              <a:off x="4932040" y="2348880"/>
              <a:ext cx="3240360" cy="20162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27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2044390"/>
                </p:ext>
              </p:extLst>
            </p:nvPr>
          </p:nvGraphicFramePr>
          <p:xfrm>
            <a:off x="5756089" y="2766245"/>
            <a:ext cx="1592262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Формула" r:id="rId14" imgW="457200" imgH="393480" progId="Equation.3">
                    <p:embed/>
                  </p:oleObj>
                </mc:Choice>
                <mc:Fallback>
                  <p:oleObj name="Формула" r:id="rId14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089" y="2766245"/>
                          <a:ext cx="1592262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075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68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Microsoft Equation 3.0</vt:lpstr>
      <vt:lpstr>Презентация PowerPoint</vt:lpstr>
      <vt:lpstr>Как выглядит данная обыкновенная дробь в десятичной форме записи? </vt:lpstr>
      <vt:lpstr>Какая из десятичных дробей соответствует данному смешанному числу?</vt:lpstr>
      <vt:lpstr>Цепочки вычислений</vt:lpstr>
      <vt:lpstr>Презентация PowerPoint</vt:lpstr>
      <vt:lpstr>Определи  знак действия</vt:lpstr>
      <vt:lpstr>Презентация PowerPoint</vt:lpstr>
      <vt:lpstr>Электронные  математические  диктанты</vt:lpstr>
      <vt:lpstr>Презентация PowerPoint</vt:lpstr>
      <vt:lpstr>ПРОВЕРЬ</vt:lpstr>
      <vt:lpstr>Игра  «ДОЛИ»</vt:lpstr>
      <vt:lpstr>Какая часть фигуры закрашена?</vt:lpstr>
      <vt:lpstr>Презентация PowerPoint</vt:lpstr>
      <vt:lpstr>Презентация PowerPoint</vt:lpstr>
      <vt:lpstr>Презентация PowerPoint</vt:lpstr>
      <vt:lpstr>Какую часть ромашки составляют лепестки?                   </vt:lpstr>
      <vt:lpstr>Использование  тетрадей  с печатной основой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12</cp:revision>
  <dcterms:created xsi:type="dcterms:W3CDTF">2014-11-04T08:35:47Z</dcterms:created>
  <dcterms:modified xsi:type="dcterms:W3CDTF">2014-11-04T11:54:48Z</dcterms:modified>
</cp:coreProperties>
</file>