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83" r:id="rId3"/>
    <p:sldId id="284" r:id="rId4"/>
    <p:sldId id="285" r:id="rId5"/>
    <p:sldId id="286" r:id="rId6"/>
    <p:sldId id="287" r:id="rId7"/>
    <p:sldId id="332" r:id="rId8"/>
    <p:sldId id="296" r:id="rId9"/>
    <p:sldId id="299" r:id="rId10"/>
    <p:sldId id="288" r:id="rId11"/>
    <p:sldId id="301" r:id="rId12"/>
    <p:sldId id="327" r:id="rId13"/>
    <p:sldId id="326" r:id="rId14"/>
    <p:sldId id="328" r:id="rId15"/>
    <p:sldId id="303" r:id="rId16"/>
    <p:sldId id="304" r:id="rId17"/>
    <p:sldId id="305" r:id="rId18"/>
    <p:sldId id="323" r:id="rId19"/>
    <p:sldId id="306" r:id="rId20"/>
    <p:sldId id="336" r:id="rId21"/>
    <p:sldId id="308" r:id="rId22"/>
    <p:sldId id="309" r:id="rId23"/>
    <p:sldId id="324" r:id="rId24"/>
    <p:sldId id="310" r:id="rId25"/>
    <p:sldId id="270" r:id="rId26"/>
    <p:sldId id="260" r:id="rId27"/>
    <p:sldId id="311" r:id="rId28"/>
    <p:sldId id="267" r:id="rId29"/>
    <p:sldId id="268" r:id="rId30"/>
    <p:sldId id="312" r:id="rId31"/>
    <p:sldId id="262" r:id="rId32"/>
    <p:sldId id="263" r:id="rId33"/>
    <p:sldId id="271" r:id="rId34"/>
    <p:sldId id="331" r:id="rId35"/>
    <p:sldId id="274" r:id="rId36"/>
    <p:sldId id="313" r:id="rId37"/>
    <p:sldId id="321" r:id="rId38"/>
    <p:sldId id="319" r:id="rId39"/>
    <p:sldId id="320" r:id="rId40"/>
    <p:sldId id="276" r:id="rId41"/>
    <p:sldId id="275" r:id="rId42"/>
    <p:sldId id="322" r:id="rId43"/>
    <p:sldId id="333" r:id="rId44"/>
    <p:sldId id="330" r:id="rId45"/>
    <p:sldId id="315" r:id="rId46"/>
    <p:sldId id="316" r:id="rId47"/>
    <p:sldId id="318" r:id="rId48"/>
    <p:sldId id="335" r:id="rId4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99"/>
    <a:srgbClr val="FFCC99"/>
    <a:srgbClr val="CCFFCC"/>
    <a:srgbClr val="97FF9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4660"/>
  </p:normalViewPr>
  <p:slideViewPr>
    <p:cSldViewPr>
      <p:cViewPr>
        <p:scale>
          <a:sx n="53" d="100"/>
          <a:sy n="53" d="100"/>
        </p:scale>
        <p:origin x="-1548" y="-65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25.07.2012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pull dir="l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25.07.2012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pull dir="l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25.07.2012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pull dir="l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219075" y="227013"/>
            <a:ext cx="7477125" cy="58689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Дата 2"/>
          <p:cNvSpPr>
            <a:spLocks noGrp="1"/>
          </p:cNvSpPr>
          <p:nvPr>
            <p:ph type="dt" sz="half" idx="10"/>
          </p:nvPr>
        </p:nvSpPr>
        <p:spPr>
          <a:xfrm>
            <a:off x="301625" y="6242050"/>
            <a:ext cx="1782763" cy="474663"/>
          </a:xfrm>
        </p:spPr>
        <p:txBody>
          <a:bodyPr/>
          <a:lstStyle>
            <a:lvl1pPr>
              <a:defRPr/>
            </a:lvl1pPr>
          </a:lstStyle>
          <a:p>
            <a:pPr>
              <a:defRPr/>
            </a:pPr>
            <a:endParaRPr lang="ru-RU"/>
          </a:p>
        </p:txBody>
      </p:sp>
      <p:sp>
        <p:nvSpPr>
          <p:cNvPr id="4" name="Нижний колонтитул 3"/>
          <p:cNvSpPr>
            <a:spLocks noGrp="1"/>
          </p:cNvSpPr>
          <p:nvPr>
            <p:ph type="ftr" sz="quarter" idx="11"/>
          </p:nvPr>
        </p:nvSpPr>
        <p:spPr>
          <a:xfrm>
            <a:off x="2257425" y="6248400"/>
            <a:ext cx="3455988" cy="474663"/>
          </a:xfrm>
        </p:spPr>
        <p:txBody>
          <a:bodyPr/>
          <a:lstStyle>
            <a:lvl1pPr>
              <a:defRPr/>
            </a:lvl1pPr>
          </a:lstStyle>
          <a:p>
            <a:pPr>
              <a:defRPr/>
            </a:pPr>
            <a:endParaRPr lang="ru-RU"/>
          </a:p>
        </p:txBody>
      </p:sp>
      <p:sp>
        <p:nvSpPr>
          <p:cNvPr id="5" name="Номер слайда 4"/>
          <p:cNvSpPr>
            <a:spLocks noGrp="1"/>
          </p:cNvSpPr>
          <p:nvPr>
            <p:ph type="sldNum" sz="quarter" idx="12"/>
          </p:nvPr>
        </p:nvSpPr>
        <p:spPr>
          <a:xfrm>
            <a:off x="5867400" y="6248400"/>
            <a:ext cx="1755775" cy="474663"/>
          </a:xfrm>
        </p:spPr>
        <p:txBody>
          <a:bodyPr/>
          <a:lstStyle>
            <a:lvl1pPr>
              <a:defRPr/>
            </a:lvl1pPr>
          </a:lstStyle>
          <a:p>
            <a:pPr>
              <a:defRPr/>
            </a:pPr>
            <a:fld id="{160DE5C9-7A69-45AB-86D9-9FA19EF2FE95}" type="slidenum">
              <a:rPr lang="ru-RU"/>
              <a:pPr>
                <a:defRPr/>
              </a:pPr>
              <a:t>‹#›</a:t>
            </a:fld>
            <a:endParaRPr lang="ru-RU"/>
          </a:p>
        </p:txBody>
      </p:sp>
    </p:spTree>
  </p:cSld>
  <p:clrMapOvr>
    <a:masterClrMapping/>
  </p:clrMapOvr>
  <p:transition spd="med">
    <p:pull dir="l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2913" y="103188"/>
            <a:ext cx="8243887" cy="131445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45611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510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03663"/>
            <a:ext cx="4038600" cy="215265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5"/>
          <p:cNvSpPr>
            <a:spLocks noGrp="1"/>
          </p:cNvSpPr>
          <p:nvPr>
            <p:ph type="dt" sz="half" idx="10"/>
          </p:nvPr>
        </p:nvSpPr>
        <p:spPr>
          <a:xfrm>
            <a:off x="457200" y="6243638"/>
            <a:ext cx="2133600" cy="457200"/>
          </a:xfrm>
        </p:spPr>
        <p:txBody>
          <a:bodyPr/>
          <a:lstStyle>
            <a:lvl1pPr>
              <a:defRPr/>
            </a:lvl1pPr>
          </a:lstStyle>
          <a:p>
            <a:endParaRPr lang="ru-RU"/>
          </a:p>
        </p:txBody>
      </p:sp>
      <p:sp>
        <p:nvSpPr>
          <p:cNvPr id="7" name="Нижний колонтитул 6"/>
          <p:cNvSpPr>
            <a:spLocks noGrp="1"/>
          </p:cNvSpPr>
          <p:nvPr>
            <p:ph type="ftr" sz="quarter" idx="11"/>
          </p:nvPr>
        </p:nvSpPr>
        <p:spPr>
          <a:xfrm>
            <a:off x="3124200" y="6248400"/>
            <a:ext cx="2895600" cy="457200"/>
          </a:xfrm>
        </p:spPr>
        <p:txBody>
          <a:bodyPr/>
          <a:lstStyle>
            <a:lvl1pPr>
              <a:defRPr/>
            </a:lvl1pPr>
          </a:lstStyle>
          <a:p>
            <a:endParaRPr lang="ru-RU"/>
          </a:p>
        </p:txBody>
      </p:sp>
      <p:sp>
        <p:nvSpPr>
          <p:cNvPr id="8" name="Номер слайда 7"/>
          <p:cNvSpPr>
            <a:spLocks noGrp="1"/>
          </p:cNvSpPr>
          <p:nvPr>
            <p:ph type="sldNum" sz="quarter" idx="12"/>
          </p:nvPr>
        </p:nvSpPr>
        <p:spPr>
          <a:xfrm>
            <a:off x="6553200" y="6243638"/>
            <a:ext cx="2133600" cy="457200"/>
          </a:xfrm>
        </p:spPr>
        <p:txBody>
          <a:bodyPr/>
          <a:lstStyle>
            <a:lvl1pPr>
              <a:defRPr/>
            </a:lvl1pPr>
          </a:lstStyle>
          <a:p>
            <a:fld id="{919D99B1-AEEB-4739-83C7-50D210F57F15}" type="slidenum">
              <a:rPr lang="ru-RU"/>
              <a:pPr/>
              <a:t>‹#›</a:t>
            </a:fld>
            <a:endParaRPr lang="ru-RU"/>
          </a:p>
        </p:txBody>
      </p:sp>
    </p:spTree>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25.07.2012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pull dir="l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25.07.2012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pull dir="l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25.07.2012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pull dir="l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25.07.2012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pull dir="l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25.07.2012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pull dir="l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25.07.2012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pull dir="l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25.07.2012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pull dir="l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25.07.2012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pull dir="l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9FF99">
            <a:alpha val="60000"/>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25.07.2012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pull dir="l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wisdoms.ru/avt/b60.html" TargetMode="External"/><Relationship Id="rId2" Type="http://schemas.openxmlformats.org/officeDocument/2006/relationships/hyperlink" Target="http://www.wisdoms.ru/avt/b193.html" TargetMode="External"/><Relationship Id="rId1" Type="http://schemas.openxmlformats.org/officeDocument/2006/relationships/slideLayout" Target="../slideLayouts/slideLayout2.xml"/><Relationship Id="rId4" Type="http://schemas.openxmlformats.org/officeDocument/2006/relationships/hyperlink" Target="http://www.wisdoms.ru/avt/b18.html"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pravmir.ru/wp-content/uploads/2012/06/petr.jpg" TargetMode="External"/><Relationship Id="rId1" Type="http://schemas.openxmlformats.org/officeDocument/2006/relationships/slideLayout" Target="../slideLayouts/slideLayout2.xml"/><Relationship Id="rId4" Type="http://schemas.openxmlformats.org/officeDocument/2006/relationships/image" Target="../media/image8.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pravmir.ru/wp-content/uploads/2012/04/glazunov.jpeg"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pravmir.ru/wp-content/uploads/2012/04/kam4atka.jpg"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slideLayout" Target="../slideLayouts/slideLayout13.xml"/><Relationship Id="rId1" Type="http://schemas.openxmlformats.org/officeDocument/2006/relationships/tags" Target="../tags/tag1.xml"/><Relationship Id="rId4" Type="http://schemas.openxmlformats.org/officeDocument/2006/relationships/image" Target="../media/image13.wmf"/></Relationships>
</file>

<file path=ppt/slides/_rels/slide39.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ctrTitle"/>
          </p:nvPr>
        </p:nvSpPr>
        <p:spPr>
          <a:xfrm>
            <a:off x="685800" y="609600"/>
            <a:ext cx="7772400" cy="1470025"/>
          </a:xfrm>
        </p:spPr>
        <p:txBody>
          <a:bodyPr/>
          <a:lstStyle/>
          <a:p>
            <a:pPr eaLnBrk="1" hangingPunct="1"/>
            <a:r>
              <a:rPr lang="ru-RU" b="1" smtClean="0"/>
              <a:t>Совесть и раскаяние</a:t>
            </a:r>
          </a:p>
        </p:txBody>
      </p:sp>
      <p:sp>
        <p:nvSpPr>
          <p:cNvPr id="3075" name="Подзаголовок 2"/>
          <p:cNvSpPr>
            <a:spLocks noGrp="1"/>
          </p:cNvSpPr>
          <p:nvPr>
            <p:ph type="subTitle" idx="1"/>
          </p:nvPr>
        </p:nvSpPr>
        <p:spPr>
          <a:xfrm>
            <a:off x="609600" y="2590800"/>
            <a:ext cx="8153400" cy="3657600"/>
          </a:xfrm>
        </p:spPr>
        <p:txBody>
          <a:bodyPr/>
          <a:lstStyle/>
          <a:p>
            <a:r>
              <a:rPr lang="ru-RU" dirty="0" smtClean="0">
                <a:solidFill>
                  <a:schemeClr val="tx1"/>
                </a:solidFill>
              </a:rPr>
              <a:t>ОРКСЭ.</a:t>
            </a:r>
          </a:p>
          <a:p>
            <a:r>
              <a:rPr lang="ru-RU" dirty="0" smtClean="0">
                <a:solidFill>
                  <a:schemeClr val="tx1"/>
                </a:solidFill>
              </a:rPr>
              <a:t>Модуль ОПК</a:t>
            </a:r>
          </a:p>
          <a:p>
            <a:pPr eaLnBrk="1" hangingPunct="1"/>
            <a:r>
              <a:rPr lang="ru-RU" dirty="0" smtClean="0">
                <a:solidFill>
                  <a:schemeClr val="tx1"/>
                </a:solidFill>
              </a:rPr>
              <a:t>4 класс</a:t>
            </a:r>
          </a:p>
          <a:p>
            <a:pPr eaLnBrk="1" hangingPunct="1"/>
            <a:r>
              <a:rPr lang="ru-RU" dirty="0" smtClean="0">
                <a:solidFill>
                  <a:schemeClr val="tx1"/>
                </a:solidFill>
              </a:rPr>
              <a:t>Занятие  № 10</a:t>
            </a:r>
          </a:p>
          <a:p>
            <a:pPr eaLnBrk="1" hangingPunct="1"/>
            <a:endParaRPr lang="ru-RU" dirty="0" smtClean="0">
              <a:solidFill>
                <a:schemeClr val="tx1"/>
              </a:solidFill>
            </a:endParaRPr>
          </a:p>
          <a:p>
            <a:pPr eaLnBrk="1" hangingPunct="1"/>
            <a:r>
              <a:rPr lang="ru-RU" dirty="0" smtClean="0">
                <a:solidFill>
                  <a:schemeClr val="tx1"/>
                </a:solidFill>
              </a:rPr>
              <a:t>Учитель </a:t>
            </a:r>
            <a:r>
              <a:rPr lang="ru-RU" dirty="0" err="1" smtClean="0">
                <a:solidFill>
                  <a:schemeClr val="tx1"/>
                </a:solidFill>
              </a:rPr>
              <a:t>Уринова</a:t>
            </a:r>
            <a:r>
              <a:rPr lang="ru-RU" dirty="0" smtClean="0">
                <a:solidFill>
                  <a:schemeClr val="tx1"/>
                </a:solidFill>
              </a:rPr>
              <a:t> Наталья Андреевна.</a:t>
            </a:r>
          </a:p>
          <a:p>
            <a:pPr eaLnBrk="1" hangingPunct="1"/>
            <a:endParaRPr lang="ru-RU" dirty="0" smtClean="0"/>
          </a:p>
          <a:p>
            <a:pPr eaLnBrk="1" hangingPunct="1"/>
            <a:endParaRPr lang="ru-RU" dirty="0" smtClean="0"/>
          </a:p>
        </p:txBody>
      </p:sp>
    </p:spTree>
  </p:cSld>
  <p:clrMapOvr>
    <a:masterClrMapping/>
  </p:clrMapOvr>
  <p:transition spd="med">
    <p:pull dir="l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39718"/>
          </a:xfrm>
        </p:spPr>
        <p:txBody>
          <a:bodyPr>
            <a:noAutofit/>
          </a:bodyPr>
          <a:lstStyle/>
          <a:p>
            <a:r>
              <a:rPr lang="ru-RU" sz="3200" dirty="0" smtClean="0"/>
              <a:t>Структура занятия комбинированного урока</a:t>
            </a:r>
            <a:endParaRPr lang="ru-RU" sz="3200" dirty="0"/>
          </a:p>
        </p:txBody>
      </p:sp>
      <p:sp>
        <p:nvSpPr>
          <p:cNvPr id="3" name="Содержимое 2"/>
          <p:cNvSpPr>
            <a:spLocks noGrp="1"/>
          </p:cNvSpPr>
          <p:nvPr>
            <p:ph idx="1"/>
          </p:nvPr>
        </p:nvSpPr>
        <p:spPr>
          <a:xfrm>
            <a:off x="285720" y="785794"/>
            <a:ext cx="8401080" cy="5857916"/>
          </a:xfrm>
        </p:spPr>
        <p:txBody>
          <a:bodyPr>
            <a:normAutofit fontScale="92500" lnSpcReduction="20000"/>
          </a:bodyPr>
          <a:lstStyle/>
          <a:p>
            <a:pPr lvl="0">
              <a:buNone/>
            </a:pPr>
            <a:r>
              <a:rPr lang="ru-RU" sz="2000" dirty="0" smtClean="0"/>
              <a:t>1. </a:t>
            </a:r>
            <a:r>
              <a:rPr lang="ru-RU" sz="2000" b="1" dirty="0" smtClean="0"/>
              <a:t>Организация деятельности учащихся.</a:t>
            </a:r>
          </a:p>
          <a:p>
            <a:pPr lvl="0">
              <a:buNone/>
            </a:pPr>
            <a:r>
              <a:rPr lang="ru-RU" sz="2000" dirty="0" smtClean="0"/>
              <a:t>2. </a:t>
            </a:r>
            <a:r>
              <a:rPr lang="ru-RU" sz="2000" b="1" dirty="0" smtClean="0"/>
              <a:t>Обсуждение результатов выполнения домашнего задания </a:t>
            </a:r>
          </a:p>
          <a:p>
            <a:pPr>
              <a:buFontTx/>
              <a:buChar char="-"/>
            </a:pPr>
            <a:r>
              <a:rPr lang="ru-RU" sz="2000" dirty="0" smtClean="0"/>
              <a:t>Что вы узнали об устроении человека?</a:t>
            </a:r>
          </a:p>
          <a:p>
            <a:pPr lvl="0">
              <a:buNone/>
            </a:pPr>
            <a:r>
              <a:rPr lang="ru-RU" sz="2000" dirty="0" smtClean="0"/>
              <a:t>3. </a:t>
            </a:r>
            <a:r>
              <a:rPr lang="ru-RU" sz="2000" b="1" dirty="0" smtClean="0"/>
              <a:t>Этап подготовки учащихся к активному и сознательному восприятию нового материала: актуализация знаний.</a:t>
            </a:r>
          </a:p>
          <a:p>
            <a:pPr>
              <a:buNone/>
            </a:pPr>
            <a:r>
              <a:rPr lang="ru-RU" sz="2000" dirty="0" smtClean="0"/>
              <a:t>- Работа с понятия «Добро», «Зло»</a:t>
            </a:r>
          </a:p>
          <a:p>
            <a:pPr>
              <a:buNone/>
            </a:pPr>
            <a:r>
              <a:rPr lang="ru-RU" sz="2000" b="1" dirty="0" smtClean="0"/>
              <a:t>- Групповая работа</a:t>
            </a:r>
            <a:endParaRPr lang="ru-RU" sz="2000" dirty="0" smtClean="0"/>
          </a:p>
          <a:p>
            <a:pPr>
              <a:buNone/>
            </a:pPr>
            <a:r>
              <a:rPr lang="ru-RU" sz="2000" b="1" dirty="0" smtClean="0"/>
              <a:t>- Беседа:</a:t>
            </a:r>
            <a:endParaRPr lang="ru-RU" sz="2000" dirty="0" smtClean="0"/>
          </a:p>
          <a:p>
            <a:pPr lvl="0">
              <a:buNone/>
            </a:pPr>
            <a:r>
              <a:rPr lang="ru-RU" sz="2000" b="1" dirty="0" smtClean="0"/>
              <a:t>4. Этап изучения новых знаний и способов деятельности </a:t>
            </a:r>
          </a:p>
          <a:p>
            <a:pPr>
              <a:buNone/>
            </a:pPr>
            <a:r>
              <a:rPr lang="ru-RU" sz="2000" dirty="0" smtClean="0"/>
              <a:t> - </a:t>
            </a:r>
            <a:r>
              <a:rPr lang="ru-RU" sz="2000" b="1" dirty="0" err="1" smtClean="0"/>
              <a:t>Инсценирование</a:t>
            </a:r>
            <a:r>
              <a:rPr lang="ru-RU" sz="2000" b="1" dirty="0" smtClean="0"/>
              <a:t> текста по рассказу Аркадия Гайдара.</a:t>
            </a:r>
          </a:p>
          <a:p>
            <a:pPr>
              <a:buNone/>
            </a:pPr>
            <a:r>
              <a:rPr lang="ru-RU" sz="2000" b="1" dirty="0" smtClean="0"/>
              <a:t>- Аналитическая беседа по содержанию рассказа. </a:t>
            </a:r>
            <a:endParaRPr lang="ru-RU" sz="2000" dirty="0" smtClean="0"/>
          </a:p>
          <a:p>
            <a:pPr>
              <a:buNone/>
            </a:pPr>
            <a:r>
              <a:rPr lang="ru-RU" sz="2000" b="1" dirty="0" smtClean="0"/>
              <a:t>5. Этап первичной проверки понимания изученного</a:t>
            </a:r>
            <a:endParaRPr lang="ru-RU" sz="2000" dirty="0" smtClean="0"/>
          </a:p>
          <a:p>
            <a:pPr>
              <a:buFontTx/>
              <a:buChar char="-"/>
            </a:pPr>
            <a:r>
              <a:rPr lang="ru-RU" sz="2000" b="1" dirty="0" smtClean="0"/>
              <a:t>Аналитическая беседа по содержанию рассказа. </a:t>
            </a:r>
          </a:p>
          <a:p>
            <a:pPr>
              <a:buNone/>
            </a:pPr>
            <a:r>
              <a:rPr lang="ru-RU" sz="2000" dirty="0" smtClean="0"/>
              <a:t>-   </a:t>
            </a:r>
            <a:r>
              <a:rPr lang="ru-RU" sz="2000" b="1" dirty="0" err="1" smtClean="0"/>
              <a:t>Инсценирование</a:t>
            </a:r>
            <a:r>
              <a:rPr lang="ru-RU" sz="2000" b="1" dirty="0" smtClean="0"/>
              <a:t> текста по рассказу Аркадия Гайдара.</a:t>
            </a:r>
            <a:endParaRPr lang="ru-RU" sz="2000" dirty="0" smtClean="0"/>
          </a:p>
          <a:p>
            <a:pPr>
              <a:buNone/>
            </a:pPr>
            <a:r>
              <a:rPr lang="ru-RU" sz="2000" b="1" dirty="0" smtClean="0"/>
              <a:t>6. Этап закрепления изученного</a:t>
            </a:r>
          </a:p>
          <a:p>
            <a:pPr>
              <a:buNone/>
            </a:pPr>
            <a:r>
              <a:rPr lang="ru-RU" sz="2000" b="1" dirty="0" smtClean="0"/>
              <a:t> - лексическая работа;</a:t>
            </a:r>
            <a:endParaRPr lang="ru-RU" sz="2000" dirty="0" smtClean="0"/>
          </a:p>
          <a:p>
            <a:pPr>
              <a:buNone/>
            </a:pPr>
            <a:r>
              <a:rPr lang="ru-RU" sz="2000" b="1" dirty="0" smtClean="0"/>
              <a:t>7. Этап применения новых знаний.  Мини проектная деятельность.</a:t>
            </a:r>
            <a:endParaRPr lang="ru-RU" sz="2000" dirty="0" smtClean="0"/>
          </a:p>
          <a:p>
            <a:pPr lvl="0">
              <a:buNone/>
            </a:pPr>
            <a:r>
              <a:rPr lang="ru-RU" sz="2000" b="1" dirty="0" smtClean="0"/>
              <a:t>8. </a:t>
            </a:r>
            <a:r>
              <a:rPr lang="ru-RU" sz="2100" b="1" dirty="0" smtClean="0"/>
              <a:t>Этап обобщения и систематизации знаний.</a:t>
            </a:r>
          </a:p>
          <a:p>
            <a:pPr>
              <a:buNone/>
            </a:pPr>
            <a:r>
              <a:rPr lang="ru-RU" sz="2100" b="1" dirty="0" smtClean="0"/>
              <a:t>9. Этап рефлексии: создание макета корабля.</a:t>
            </a:r>
            <a:endParaRPr lang="ru-RU" sz="2100" dirty="0" smtClean="0"/>
          </a:p>
          <a:p>
            <a:pPr>
              <a:buNone/>
            </a:pPr>
            <a:r>
              <a:rPr lang="ru-RU" sz="2100" b="1" dirty="0" smtClean="0"/>
              <a:t>10. Этап информации о домашнем задании </a:t>
            </a:r>
            <a:endParaRPr lang="ru-RU" sz="2100" dirty="0" smtClean="0"/>
          </a:p>
          <a:p>
            <a:pPr lvl="0">
              <a:buNone/>
            </a:pPr>
            <a:endParaRPr lang="ru-RU" sz="2000" dirty="0"/>
          </a:p>
        </p:txBody>
      </p:sp>
    </p:spTree>
  </p:cSld>
  <p:clrMapOvr>
    <a:masterClrMapping/>
  </p:clrMapOvr>
  <p:transition spd="med">
    <p:pull dir="l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11156"/>
          </a:xfrm>
        </p:spPr>
        <p:txBody>
          <a:bodyPr>
            <a:normAutofit fontScale="90000"/>
          </a:bodyPr>
          <a:lstStyle/>
          <a:p>
            <a:r>
              <a:rPr lang="ru-RU" dirty="0" smtClean="0"/>
              <a:t>Жили – были приставки СО и БЕС(З)</a:t>
            </a:r>
            <a:endParaRPr lang="ru-RU" dirty="0"/>
          </a:p>
        </p:txBody>
      </p:sp>
      <p:sp>
        <p:nvSpPr>
          <p:cNvPr id="3" name="Содержимое 2"/>
          <p:cNvSpPr>
            <a:spLocks noGrp="1"/>
          </p:cNvSpPr>
          <p:nvPr>
            <p:ph idx="1"/>
          </p:nvPr>
        </p:nvSpPr>
        <p:spPr>
          <a:xfrm>
            <a:off x="285720" y="857232"/>
            <a:ext cx="8401080" cy="5715040"/>
          </a:xfrm>
        </p:spPr>
        <p:txBody>
          <a:bodyPr>
            <a:normAutofit fontScale="55000" lnSpcReduction="20000"/>
          </a:bodyPr>
          <a:lstStyle/>
          <a:p>
            <a:pPr>
              <a:buNone/>
            </a:pPr>
            <a:r>
              <a:rPr lang="ru-RU" sz="4200" b="1" dirty="0" smtClean="0"/>
              <a:t>Групповая работа</a:t>
            </a:r>
            <a:r>
              <a:rPr lang="ru-RU" sz="4200" dirty="0" smtClean="0"/>
              <a:t>:</a:t>
            </a:r>
          </a:p>
          <a:p>
            <a:pPr>
              <a:buNone/>
            </a:pPr>
            <a:r>
              <a:rPr lang="ru-RU" sz="3800" u="sng" dirty="0" smtClean="0"/>
              <a:t>1 группа:</a:t>
            </a:r>
            <a:endParaRPr lang="ru-RU" sz="3800" dirty="0" smtClean="0"/>
          </a:p>
          <a:p>
            <a:pPr>
              <a:buNone/>
            </a:pPr>
            <a:r>
              <a:rPr lang="ru-RU" sz="3800" dirty="0" smtClean="0"/>
              <a:t>Записывает слова с приставкой СО (</a:t>
            </a:r>
            <a:r>
              <a:rPr lang="ru-RU" sz="3800" dirty="0" err="1" smtClean="0"/>
              <a:t>сорадование</a:t>
            </a:r>
            <a:r>
              <a:rPr lang="ru-RU" sz="3800" dirty="0" smtClean="0"/>
              <a:t>, сопереживание, сострадание, сочувствие, сожаление)</a:t>
            </a:r>
          </a:p>
          <a:p>
            <a:pPr>
              <a:buNone/>
            </a:pPr>
            <a:r>
              <a:rPr lang="ru-RU" sz="3800" u="sng" dirty="0" smtClean="0"/>
              <a:t>2 группа:</a:t>
            </a:r>
            <a:endParaRPr lang="ru-RU" sz="3800" dirty="0" smtClean="0"/>
          </a:p>
          <a:p>
            <a:pPr>
              <a:buNone/>
            </a:pPr>
            <a:r>
              <a:rPr lang="ru-RU" sz="3800" dirty="0" smtClean="0"/>
              <a:t>Записывает слова с приставкой БЕС (бессовестный, безжалостный, бесчувственный, бесчеловечный, бессердечный, безнравственный, </a:t>
            </a:r>
            <a:r>
              <a:rPr lang="ru-RU" sz="3800" dirty="0" err="1" smtClean="0"/>
              <a:t>бескультурный</a:t>
            </a:r>
            <a:r>
              <a:rPr lang="ru-RU" sz="3800" dirty="0" smtClean="0"/>
              <a:t>)</a:t>
            </a:r>
          </a:p>
          <a:p>
            <a:pPr>
              <a:buNone/>
            </a:pPr>
            <a:r>
              <a:rPr lang="ru-RU" sz="3800" b="1" dirty="0" smtClean="0"/>
              <a:t>Беседа:</a:t>
            </a:r>
            <a:endParaRPr lang="ru-RU" sz="3800" dirty="0" smtClean="0"/>
          </a:p>
          <a:p>
            <a:pPr>
              <a:buNone/>
            </a:pPr>
            <a:r>
              <a:rPr lang="ru-RU" sz="3800" dirty="0" smtClean="0"/>
              <a:t> Какие чувства отображают ваши слова? (Добрые - злые)</a:t>
            </a:r>
          </a:p>
          <a:p>
            <a:pPr>
              <a:buNone/>
            </a:pPr>
            <a:r>
              <a:rPr lang="ru-RU" sz="3800" dirty="0" smtClean="0"/>
              <a:t>Какие из них можно назвать греховными?</a:t>
            </a:r>
          </a:p>
          <a:p>
            <a:pPr>
              <a:buNone/>
            </a:pPr>
            <a:r>
              <a:rPr lang="ru-RU" sz="3800" dirty="0" smtClean="0"/>
              <a:t>С каким человеком вы бы хотели дружить? Почему?</a:t>
            </a:r>
          </a:p>
          <a:p>
            <a:pPr>
              <a:buNone/>
            </a:pPr>
            <a:r>
              <a:rPr lang="ru-RU" sz="3800" dirty="0" smtClean="0"/>
              <a:t>Что мы испытываем,  когда совершаем недоброе? (Стыд)</a:t>
            </a:r>
          </a:p>
          <a:p>
            <a:pPr>
              <a:buNone/>
            </a:pPr>
            <a:r>
              <a:rPr lang="ru-RU" sz="3800" b="1" dirty="0" smtClean="0"/>
              <a:t>Выводы: </a:t>
            </a:r>
          </a:p>
          <a:p>
            <a:pPr>
              <a:buNone/>
            </a:pPr>
            <a:r>
              <a:rPr lang="ru-RU" sz="3800" dirty="0" smtClean="0"/>
              <a:t>Приставка </a:t>
            </a:r>
            <a:r>
              <a:rPr lang="ru-RU" sz="3800" b="1" dirty="0" smtClean="0"/>
              <a:t>Со</a:t>
            </a:r>
            <a:r>
              <a:rPr lang="ru-RU" sz="3800" dirty="0" smtClean="0"/>
              <a:t> означает близость к чему – либо в жизни человека: беде – радости, горю – счастью.</a:t>
            </a:r>
          </a:p>
          <a:p>
            <a:pPr>
              <a:buNone/>
            </a:pPr>
            <a:r>
              <a:rPr lang="ru-RU" sz="3800" dirty="0" smtClean="0"/>
              <a:t>Приставка </a:t>
            </a:r>
            <a:r>
              <a:rPr lang="ru-RU" sz="3800" b="1" dirty="0" smtClean="0"/>
              <a:t>Бес, Без </a:t>
            </a:r>
            <a:r>
              <a:rPr lang="ru-RU" sz="3800" dirty="0" smtClean="0"/>
              <a:t>означает отсутствие чего – либо в человеке: жалости, воспитанности.</a:t>
            </a:r>
          </a:p>
          <a:p>
            <a:pPr>
              <a:buNone/>
            </a:pPr>
            <a:endParaRPr lang="ru-RU" dirty="0"/>
          </a:p>
        </p:txBody>
      </p:sp>
    </p:spTree>
  </p:cSld>
  <p:clrMapOvr>
    <a:masterClrMapping/>
  </p:clrMapOvr>
  <p:transition spd="med">
    <p:pull dir="l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428868"/>
            <a:ext cx="8229600" cy="1143000"/>
          </a:xfrm>
        </p:spPr>
        <p:txBody>
          <a:bodyPr>
            <a:normAutofit/>
          </a:bodyPr>
          <a:lstStyle/>
          <a:p>
            <a:r>
              <a:rPr lang="ru-RU" sz="5400" dirty="0" err="1" smtClean="0"/>
              <a:t>Инсценирование</a:t>
            </a:r>
            <a:r>
              <a:rPr lang="ru-RU" sz="5400" dirty="0" smtClean="0"/>
              <a:t> рассказов</a:t>
            </a:r>
            <a:endParaRPr lang="ru-RU" sz="5400" dirty="0"/>
          </a:p>
        </p:txBody>
      </p:sp>
      <p:sp>
        <p:nvSpPr>
          <p:cNvPr id="3" name="Прямоугольник 2"/>
          <p:cNvSpPr/>
          <p:nvPr/>
        </p:nvSpPr>
        <p:spPr>
          <a:xfrm>
            <a:off x="285720" y="1071546"/>
            <a:ext cx="8429684" cy="1077218"/>
          </a:xfrm>
          <a:prstGeom prst="rect">
            <a:avLst/>
          </a:prstGeom>
        </p:spPr>
        <p:txBody>
          <a:bodyPr wrap="square">
            <a:spAutoFit/>
          </a:bodyPr>
          <a:lstStyle/>
          <a:p>
            <a:pPr algn="ctr">
              <a:buNone/>
            </a:pPr>
            <a:r>
              <a:rPr lang="ru-RU" sz="3200" b="1" dirty="0" smtClean="0">
                <a:solidFill>
                  <a:srgbClr val="FF0000"/>
                </a:solidFill>
              </a:rPr>
              <a:t>Проблемный вопрос: </a:t>
            </a:r>
          </a:p>
          <a:p>
            <a:pPr algn="ctr">
              <a:buNone/>
            </a:pPr>
            <a:r>
              <a:rPr lang="ru-RU" sz="3200" b="1" dirty="0" smtClean="0">
                <a:solidFill>
                  <a:srgbClr val="FF0000"/>
                </a:solidFill>
              </a:rPr>
              <a:t>«Как связаны совесть и раскаяние?»</a:t>
            </a:r>
          </a:p>
        </p:txBody>
      </p:sp>
    </p:spTree>
  </p:cSld>
  <p:clrMapOvr>
    <a:masterClrMapping/>
  </p:clrMapOvr>
  <p:transition spd="med">
    <p:pull dir="l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2594"/>
          </a:xfrm>
        </p:spPr>
        <p:txBody>
          <a:bodyPr>
            <a:normAutofit fontScale="90000"/>
          </a:bodyPr>
          <a:lstStyle/>
          <a:p>
            <a:r>
              <a:rPr lang="ru-RU" sz="2700" b="1" dirty="0" smtClean="0"/>
              <a:t>Аркадий ГАЙДАР «Совесть»</a:t>
            </a:r>
            <a:r>
              <a:rPr lang="ru-RU" dirty="0" smtClean="0"/>
              <a:t/>
            </a:r>
            <a:br>
              <a:rPr lang="ru-RU" dirty="0" smtClean="0"/>
            </a:br>
            <a:endParaRPr lang="ru-RU" dirty="0"/>
          </a:p>
        </p:txBody>
      </p:sp>
      <p:sp>
        <p:nvSpPr>
          <p:cNvPr id="3" name="Содержимое 2"/>
          <p:cNvSpPr>
            <a:spLocks noGrp="1"/>
          </p:cNvSpPr>
          <p:nvPr>
            <p:ph idx="1"/>
          </p:nvPr>
        </p:nvSpPr>
        <p:spPr>
          <a:xfrm>
            <a:off x="214282" y="428604"/>
            <a:ext cx="8715436" cy="6429396"/>
          </a:xfrm>
        </p:spPr>
        <p:txBody>
          <a:bodyPr>
            <a:noAutofit/>
          </a:bodyPr>
          <a:lstStyle/>
          <a:p>
            <a:pPr>
              <a:buNone/>
            </a:pPr>
            <a:r>
              <a:rPr lang="ru-RU" sz="1800" dirty="0" smtClean="0"/>
              <a:t>Нина Карнаухова не приготовила урока по алгебре и решила не идти в школу.</a:t>
            </a:r>
          </a:p>
          <a:p>
            <a:pPr>
              <a:buNone/>
            </a:pPr>
            <a:r>
              <a:rPr lang="ru-RU" sz="1800" dirty="0" smtClean="0"/>
              <a:t>Но, чтобы знакомые случайно не увидели, как она во время рабочего дня</a:t>
            </a:r>
          </a:p>
          <a:p>
            <a:pPr>
              <a:buNone/>
            </a:pPr>
            <a:r>
              <a:rPr lang="ru-RU" sz="1800" dirty="0" smtClean="0"/>
              <a:t> болтается с книгами по городу, Нина украдкой прошла в рощу. Положив</a:t>
            </a:r>
          </a:p>
          <a:p>
            <a:pPr>
              <a:buNone/>
            </a:pPr>
            <a:r>
              <a:rPr lang="ru-RU" sz="1800" dirty="0" smtClean="0"/>
              <a:t> пакет с завтраком и связку книг под куст, она побежала догонять красивую</a:t>
            </a:r>
          </a:p>
          <a:p>
            <a:pPr>
              <a:buNone/>
            </a:pPr>
            <a:r>
              <a:rPr lang="ru-RU" sz="1800" dirty="0" smtClean="0"/>
              <a:t> бабочку и наткнулась на малыша, который смотрел на нее добрыми,</a:t>
            </a:r>
          </a:p>
          <a:p>
            <a:pPr>
              <a:buNone/>
            </a:pPr>
            <a:r>
              <a:rPr lang="ru-RU" sz="1800" dirty="0" smtClean="0"/>
              <a:t> доверчивыми глазами. А так как в руке он сжимал букварь с заложенной в</a:t>
            </a:r>
          </a:p>
          <a:p>
            <a:pPr>
              <a:buNone/>
            </a:pPr>
            <a:r>
              <a:rPr lang="ru-RU" sz="1800" dirty="0" smtClean="0"/>
              <a:t> него тетрадкой, то Нина смекнула, в чем дело, и решила над ним подшутить. </a:t>
            </a:r>
          </a:p>
          <a:p>
            <a:pPr>
              <a:buNone/>
            </a:pPr>
            <a:r>
              <a:rPr lang="ru-RU" sz="2000" dirty="0" smtClean="0"/>
              <a:t>— Несчастный прогульщик! — строго сказала она. — И это с таких юных лет ты уже обманываешь родителей и школу? </a:t>
            </a:r>
          </a:p>
          <a:p>
            <a:pPr>
              <a:buNone/>
            </a:pPr>
            <a:r>
              <a:rPr lang="ru-RU" sz="2000" dirty="0" smtClean="0"/>
              <a:t>— Нет! — удивленно ответил малыш. — Я просто шел на урок. Но тут в лесу</a:t>
            </a:r>
          </a:p>
          <a:p>
            <a:pPr>
              <a:buNone/>
            </a:pPr>
            <a:r>
              <a:rPr lang="ru-RU" sz="2000" dirty="0" smtClean="0"/>
              <a:t> ходит большая собака. Она залаяла, и я заблудился. Нина нахмурилась. Но</a:t>
            </a:r>
          </a:p>
          <a:p>
            <a:pPr>
              <a:buNone/>
            </a:pPr>
            <a:r>
              <a:rPr lang="ru-RU" sz="2000" dirty="0" smtClean="0"/>
              <a:t> этот малыш был такой смешной и добродушный, что ей пришлось взять его</a:t>
            </a:r>
          </a:p>
          <a:p>
            <a:pPr>
              <a:buNone/>
            </a:pPr>
            <a:r>
              <a:rPr lang="ru-RU" sz="2000" dirty="0" smtClean="0"/>
              <a:t> за руку и повести через рощу. А связка Нининых книг и завтрак так и остались</a:t>
            </a:r>
          </a:p>
          <a:p>
            <a:pPr>
              <a:buNone/>
            </a:pPr>
            <a:r>
              <a:rPr lang="ru-RU" sz="2000" dirty="0" smtClean="0"/>
              <a:t>лежать под кустом, потому что </a:t>
            </a:r>
            <a:r>
              <a:rPr lang="ru-RU" sz="2000" b="1" dirty="0" smtClean="0">
                <a:solidFill>
                  <a:srgbClr val="FF0000"/>
                </a:solidFill>
              </a:rPr>
              <a:t>поднять их перед малышом теперь было бы</a:t>
            </a:r>
          </a:p>
          <a:p>
            <a:pPr>
              <a:buNone/>
            </a:pPr>
            <a:r>
              <a:rPr lang="ru-RU" sz="2000" b="1" dirty="0" smtClean="0">
                <a:solidFill>
                  <a:srgbClr val="FF0000"/>
                </a:solidFill>
              </a:rPr>
              <a:t> стыдно.</a:t>
            </a:r>
            <a:r>
              <a:rPr lang="ru-RU" sz="2000" dirty="0" smtClean="0"/>
              <a:t> Вышмыгнула из-за ветвей собака, книг не тронула, а завтрак съела.</a:t>
            </a:r>
          </a:p>
          <a:p>
            <a:pPr>
              <a:buNone/>
            </a:pPr>
            <a:r>
              <a:rPr lang="ru-RU" sz="2000" dirty="0" smtClean="0"/>
              <a:t>Вернулась Нина, села и заплакала. Нет! Не жалко ей было украденного</a:t>
            </a:r>
          </a:p>
          <a:p>
            <a:pPr>
              <a:buNone/>
            </a:pPr>
            <a:r>
              <a:rPr lang="ru-RU" sz="2000" dirty="0" smtClean="0"/>
              <a:t> завтрака. Но слишком хорошо пели над ее головой веселые птицы. И очень </a:t>
            </a:r>
            <a:r>
              <a:rPr lang="ru-RU" sz="2000" b="1" dirty="0" smtClean="0">
                <a:solidFill>
                  <a:srgbClr val="FF0000"/>
                </a:solidFill>
              </a:rPr>
              <a:t>тяжело было на ее сердце, которое грызла беспощадная совесть. </a:t>
            </a:r>
          </a:p>
          <a:p>
            <a:pPr>
              <a:buNone/>
            </a:pPr>
            <a:endParaRPr lang="ru-RU" sz="2000" dirty="0"/>
          </a:p>
        </p:txBody>
      </p:sp>
    </p:spTree>
  </p:cSld>
  <p:clrMapOvr>
    <a:masterClrMapping/>
  </p:clrMapOvr>
  <p:transition spd="med">
    <p:pull dir="l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600" b="1" dirty="0" smtClean="0"/>
              <a:t/>
            </a:r>
            <a:br>
              <a:rPr lang="ru-RU" sz="3600" b="1" dirty="0" smtClean="0"/>
            </a:br>
            <a:r>
              <a:rPr lang="ru-RU" sz="3600" b="1" dirty="0" smtClean="0"/>
              <a:t/>
            </a:r>
            <a:br>
              <a:rPr lang="ru-RU" sz="3600" b="1" dirty="0" smtClean="0"/>
            </a:br>
            <a:r>
              <a:rPr lang="ru-RU" sz="3600" b="1" dirty="0" smtClean="0"/>
              <a:t>В. Сухомлинский</a:t>
            </a:r>
            <a:r>
              <a:rPr lang="ru-RU" sz="3600" dirty="0" smtClean="0"/>
              <a:t/>
            </a:r>
            <a:br>
              <a:rPr lang="ru-RU" sz="3600" dirty="0" smtClean="0"/>
            </a:br>
            <a:r>
              <a:rPr lang="ru-RU" sz="3600" b="1" dirty="0" smtClean="0"/>
              <a:t>Стыдно перед соловушкой</a:t>
            </a:r>
            <a:r>
              <a:rPr lang="ru-RU" dirty="0" smtClean="0"/>
              <a:t/>
            </a:r>
            <a:br>
              <a:rPr lang="ru-RU" dirty="0" smtClean="0"/>
            </a:br>
            <a:r>
              <a:rPr lang="ru-RU" dirty="0" smtClean="0"/>
              <a:t/>
            </a:r>
            <a:br>
              <a:rPr lang="ru-RU" dirty="0" smtClean="0"/>
            </a:br>
            <a:endParaRPr lang="ru-RU" dirty="0"/>
          </a:p>
        </p:txBody>
      </p:sp>
      <p:sp>
        <p:nvSpPr>
          <p:cNvPr id="3" name="Содержимое 2"/>
          <p:cNvSpPr>
            <a:spLocks noGrp="1"/>
          </p:cNvSpPr>
          <p:nvPr>
            <p:ph idx="1"/>
          </p:nvPr>
        </p:nvSpPr>
        <p:spPr>
          <a:xfrm>
            <a:off x="457200" y="1600200"/>
            <a:ext cx="8229600" cy="5043510"/>
          </a:xfrm>
        </p:spPr>
        <p:txBody>
          <a:bodyPr>
            <a:normAutofit fontScale="77500" lnSpcReduction="20000"/>
          </a:bodyPr>
          <a:lstStyle/>
          <a:p>
            <a:r>
              <a:rPr lang="ru-RU" sz="3600" dirty="0" smtClean="0"/>
              <a:t>Оля и Лида пошли в лес. Они устали и сели на траву отдохнуть и пообедать.</a:t>
            </a:r>
            <a:br>
              <a:rPr lang="ru-RU" sz="3600" dirty="0" smtClean="0"/>
            </a:br>
            <a:r>
              <a:rPr lang="ru-RU" sz="3600" dirty="0" smtClean="0"/>
              <a:t>Вынули из сумки хлеб, масло, яйца. Когда девочки поели, недалеко от них запел соловей. </a:t>
            </a:r>
            <a:r>
              <a:rPr lang="ru-RU" sz="3600" dirty="0" smtClean="0">
                <a:solidFill>
                  <a:srgbClr val="FF0000"/>
                </a:solidFill>
              </a:rPr>
              <a:t>Очарованные прекрасной песней</a:t>
            </a:r>
            <a:r>
              <a:rPr lang="ru-RU" sz="3600" dirty="0" smtClean="0"/>
              <a:t>, Оля и Лида </a:t>
            </a:r>
            <a:r>
              <a:rPr lang="ru-RU" sz="3600" dirty="0" smtClean="0">
                <a:solidFill>
                  <a:srgbClr val="FF0000"/>
                </a:solidFill>
              </a:rPr>
              <a:t>сидели, боясь пошевельнуться</a:t>
            </a:r>
            <a:r>
              <a:rPr lang="ru-RU" sz="3600" dirty="0" smtClean="0"/>
              <a:t>.</a:t>
            </a:r>
            <a:br>
              <a:rPr lang="ru-RU" sz="3600" dirty="0" smtClean="0"/>
            </a:br>
            <a:r>
              <a:rPr lang="ru-RU" sz="3600" dirty="0" smtClean="0"/>
              <a:t>Соловей перестал петь. Лида собрала остатки своей еды и хлебные крошки и положила в сумку.</a:t>
            </a:r>
            <a:br>
              <a:rPr lang="ru-RU" sz="3600" dirty="0" smtClean="0"/>
            </a:br>
            <a:r>
              <a:rPr lang="ru-RU" sz="3600" dirty="0" smtClean="0"/>
              <a:t>— Зачем ты берёшь с собой этот мусор? — сказала Оля. — Брось в кусты. Ведь мы в лесу. Никто не увидит.</a:t>
            </a:r>
            <a:br>
              <a:rPr lang="ru-RU" sz="3600" dirty="0" smtClean="0"/>
            </a:br>
            <a:r>
              <a:rPr lang="ru-RU" sz="3600" dirty="0" smtClean="0"/>
              <a:t>— </a:t>
            </a:r>
            <a:r>
              <a:rPr lang="ru-RU" sz="3600" b="1" dirty="0" smtClean="0">
                <a:solidFill>
                  <a:srgbClr val="FF0000"/>
                </a:solidFill>
              </a:rPr>
              <a:t>Стыдно... перед соловушкой,</a:t>
            </a:r>
            <a:r>
              <a:rPr lang="ru-RU" sz="3600" dirty="0" smtClean="0"/>
              <a:t>— тихо ответила Лида.</a:t>
            </a:r>
            <a:br>
              <a:rPr lang="ru-RU" sz="3600" dirty="0" smtClean="0"/>
            </a:br>
            <a:endParaRPr lang="ru-RU" sz="3600" dirty="0" smtClean="0"/>
          </a:p>
          <a:p>
            <a:endParaRPr lang="ru-RU" dirty="0"/>
          </a:p>
        </p:txBody>
      </p:sp>
      <p:pic>
        <p:nvPicPr>
          <p:cNvPr id="4" name="Содержимое 3" descr="соловей"/>
          <p:cNvPicPr>
            <a:picLocks/>
          </p:cNvPicPr>
          <p:nvPr/>
        </p:nvPicPr>
        <p:blipFill>
          <a:blip r:embed="rId2" cstate="print">
            <a:extLst>
              <a:ext uri="{28A0092B-C50C-407E-A947-70E740481C1C}">
                <a14:useLocalDpi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214282" y="214290"/>
            <a:ext cx="1785950" cy="1285884"/>
          </a:xfrm>
          <a:prstGeom prst="rect">
            <a:avLst/>
          </a:prstGeom>
          <a:noFill/>
          <a:ln>
            <a:noFill/>
          </a:ln>
        </p:spPr>
      </p:pic>
    </p:spTree>
  </p:cSld>
  <p:clrMapOvr>
    <a:masterClrMapping/>
  </p:clrMapOvr>
  <p:transition spd="med">
    <p:pull dir="l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Выводы:</a:t>
            </a:r>
            <a:endParaRPr lang="ru-RU" dirty="0"/>
          </a:p>
        </p:txBody>
      </p:sp>
      <p:sp>
        <p:nvSpPr>
          <p:cNvPr id="3" name="Содержимое 2"/>
          <p:cNvSpPr>
            <a:spLocks noGrp="1"/>
          </p:cNvSpPr>
          <p:nvPr>
            <p:ph idx="1"/>
          </p:nvPr>
        </p:nvSpPr>
        <p:spPr>
          <a:xfrm>
            <a:off x="214282" y="1600200"/>
            <a:ext cx="8472518" cy="4525963"/>
          </a:xfrm>
        </p:spPr>
        <p:txBody>
          <a:bodyPr>
            <a:normAutofit fontScale="92500"/>
          </a:bodyPr>
          <a:lstStyle/>
          <a:p>
            <a:pPr>
              <a:buNone/>
            </a:pPr>
            <a:r>
              <a:rPr lang="ru-RU" dirty="0" smtClean="0"/>
              <a:t>Совесть в человеке работает, работает его душа. Можно даже сказать, что Господь поручил совести </a:t>
            </a:r>
            <a:r>
              <a:rPr lang="ru-RU" b="1" dirty="0" smtClean="0"/>
              <a:t>2 дела:</a:t>
            </a:r>
          </a:p>
          <a:p>
            <a:pPr lvl="0">
              <a:buNone/>
            </a:pPr>
            <a:r>
              <a:rPr lang="ru-RU" dirty="0" smtClean="0"/>
              <a:t>- Перед выбором совесть подсказывает – можно – нельзя;</a:t>
            </a:r>
          </a:p>
          <a:p>
            <a:pPr lvl="0">
              <a:buFontTx/>
              <a:buChar char="-"/>
            </a:pPr>
            <a:r>
              <a:rPr lang="ru-RU" dirty="0" smtClean="0"/>
              <a:t>После ошибки совесть срабатывает, как тревога: «Я же говорила, что нельзя! Исправься!»</a:t>
            </a:r>
          </a:p>
          <a:p>
            <a:pPr lvl="0">
              <a:buFontTx/>
              <a:buChar char="-"/>
            </a:pPr>
            <a:r>
              <a:rPr lang="ru-RU" dirty="0" smtClean="0"/>
              <a:t>Поэтому стыдно может быть даже перед соловьём?</a:t>
            </a:r>
          </a:p>
          <a:p>
            <a:pPr>
              <a:buNone/>
            </a:pPr>
            <a:endParaRPr lang="ru-RU" dirty="0"/>
          </a:p>
        </p:txBody>
      </p:sp>
    </p:spTree>
  </p:cSld>
  <p:clrMapOvr>
    <a:masterClrMapping/>
  </p:clrMapOvr>
  <p:transition spd="med">
    <p:pull dir="l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Как нужно жить с совестью?</a:t>
            </a:r>
            <a:br>
              <a:rPr lang="ru-RU" dirty="0" smtClean="0"/>
            </a:br>
            <a:endParaRPr lang="ru-RU" dirty="0"/>
          </a:p>
        </p:txBody>
      </p:sp>
      <p:sp>
        <p:nvSpPr>
          <p:cNvPr id="3" name="Содержимое 2"/>
          <p:cNvSpPr>
            <a:spLocks noGrp="1"/>
          </p:cNvSpPr>
          <p:nvPr>
            <p:ph idx="1"/>
          </p:nvPr>
        </p:nvSpPr>
        <p:spPr>
          <a:xfrm>
            <a:off x="285720" y="1000108"/>
            <a:ext cx="8572560" cy="5572164"/>
          </a:xfrm>
        </p:spPr>
        <p:txBody>
          <a:bodyPr>
            <a:normAutofit lnSpcReduction="10000"/>
          </a:bodyPr>
          <a:lstStyle/>
          <a:p>
            <a:pPr>
              <a:buNone/>
            </a:pPr>
            <a:r>
              <a:rPr lang="ru-RU" dirty="0" smtClean="0"/>
              <a:t>Ответ: Жить с совестью нужно в ладу.</a:t>
            </a:r>
          </a:p>
          <a:p>
            <a:pPr>
              <a:buNone/>
            </a:pPr>
            <a:r>
              <a:rPr lang="ru-RU" b="1" dirty="0" smtClean="0"/>
              <a:t>Надо:</a:t>
            </a:r>
          </a:p>
          <a:p>
            <a:pPr lvl="0">
              <a:buNone/>
            </a:pPr>
            <a:r>
              <a:rPr lang="ru-RU" dirty="0" smtClean="0"/>
              <a:t>- Слышать совесть;</a:t>
            </a:r>
          </a:p>
          <a:p>
            <a:pPr lvl="0">
              <a:buNone/>
            </a:pPr>
            <a:r>
              <a:rPr lang="ru-RU" dirty="0" smtClean="0"/>
              <a:t>- Слушать совесть; </a:t>
            </a:r>
          </a:p>
          <a:p>
            <a:pPr lvl="0">
              <a:buFontTx/>
              <a:buChar char="-"/>
            </a:pPr>
            <a:r>
              <a:rPr lang="ru-RU" dirty="0" smtClean="0"/>
              <a:t>Поступать по её подсказкам.</a:t>
            </a:r>
          </a:p>
          <a:p>
            <a:pPr>
              <a:buNone/>
            </a:pPr>
            <a:r>
              <a:rPr lang="ru-RU" b="1" dirty="0" smtClean="0"/>
              <a:t>Надо:</a:t>
            </a:r>
            <a:endParaRPr lang="ru-RU" dirty="0" smtClean="0"/>
          </a:p>
          <a:p>
            <a:pPr lvl="0"/>
            <a:r>
              <a:rPr lang="ru-RU" dirty="0" smtClean="0"/>
              <a:t>согласиться с голосом совести;</a:t>
            </a:r>
          </a:p>
          <a:p>
            <a:pPr lvl="0"/>
            <a:r>
              <a:rPr lang="ru-RU" dirty="0" smtClean="0"/>
              <a:t>пересмотреть свои поступки мысли;</a:t>
            </a:r>
          </a:p>
          <a:p>
            <a:pPr lvl="0"/>
            <a:r>
              <a:rPr lang="ru-RU" dirty="0" smtClean="0"/>
              <a:t>раскаяться, покаяться;</a:t>
            </a:r>
          </a:p>
          <a:p>
            <a:pPr lvl="0"/>
            <a:r>
              <a:rPr lang="ru-RU" dirty="0" smtClean="0"/>
              <a:t>вымолить прощение у Бога.</a:t>
            </a:r>
          </a:p>
          <a:p>
            <a:pPr>
              <a:buNone/>
            </a:pPr>
            <a:endParaRPr lang="ru-RU" dirty="0"/>
          </a:p>
        </p:txBody>
      </p:sp>
    </p:spTree>
  </p:cSld>
  <p:clrMapOvr>
    <a:masterClrMapping/>
  </p:clrMapOvr>
  <p:transition spd="med">
    <p:pull dir="l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96908"/>
          </a:xfrm>
        </p:spPr>
        <p:txBody>
          <a:bodyPr>
            <a:normAutofit fontScale="90000"/>
          </a:bodyPr>
          <a:lstStyle/>
          <a:p>
            <a:r>
              <a:rPr lang="ru-RU" sz="3200" b="1" dirty="0" smtClean="0"/>
              <a:t> Работа в группах</a:t>
            </a:r>
            <a:br>
              <a:rPr lang="ru-RU" sz="3200" b="1" dirty="0" smtClean="0"/>
            </a:br>
            <a:r>
              <a:rPr lang="ru-RU" sz="3200" b="1" dirty="0" smtClean="0"/>
              <a:t>Работа с афоризмами и пословицами</a:t>
            </a:r>
            <a:endParaRPr lang="ru-RU" sz="3200" b="1" dirty="0"/>
          </a:p>
        </p:txBody>
      </p:sp>
      <p:sp>
        <p:nvSpPr>
          <p:cNvPr id="3" name="Содержимое 2"/>
          <p:cNvSpPr>
            <a:spLocks noGrp="1"/>
          </p:cNvSpPr>
          <p:nvPr>
            <p:ph idx="1"/>
          </p:nvPr>
        </p:nvSpPr>
        <p:spPr>
          <a:xfrm>
            <a:off x="0" y="1142984"/>
            <a:ext cx="8715436" cy="5715016"/>
          </a:xfrm>
        </p:spPr>
        <p:txBody>
          <a:bodyPr>
            <a:normAutofit fontScale="25000" lnSpcReduction="20000"/>
          </a:bodyPr>
          <a:lstStyle/>
          <a:p>
            <a:r>
              <a:rPr lang="ru-RU" sz="11200" dirty="0" smtClean="0"/>
              <a:t>Совесть — когтистый зверь, скребущий сердце. </a:t>
            </a:r>
            <a:r>
              <a:rPr lang="ru-RU" sz="11200" u="sng" dirty="0" smtClean="0">
                <a:hlinkClick r:id="rId2"/>
              </a:rPr>
              <a:t>Пушкин А. С.</a:t>
            </a:r>
            <a:endParaRPr lang="ru-RU" sz="11200" dirty="0" smtClean="0"/>
          </a:p>
          <a:p>
            <a:r>
              <a:rPr lang="ru-RU" sz="11200" dirty="0" smtClean="0"/>
              <a:t>Совесть — это наш внутренний судья…</a:t>
            </a:r>
          </a:p>
          <a:p>
            <a:r>
              <a:rPr lang="ru-RU" sz="11200" u="sng" dirty="0" smtClean="0">
                <a:hlinkClick r:id="rId3"/>
              </a:rPr>
              <a:t>Гольбах П.</a:t>
            </a:r>
            <a:endParaRPr lang="ru-RU" sz="11200" dirty="0" smtClean="0"/>
          </a:p>
          <a:p>
            <a:pPr lvl="0"/>
            <a:r>
              <a:rPr lang="ru-RU" sz="11200" dirty="0" smtClean="0"/>
              <a:t>Наша совесть — судья непогрешимый, пока мы не убили ее. </a:t>
            </a:r>
            <a:r>
              <a:rPr lang="ru-RU" sz="11200" u="sng" dirty="0" smtClean="0">
                <a:hlinkClick r:id="rId4"/>
              </a:rPr>
              <a:t>Бальзак О.</a:t>
            </a:r>
            <a:r>
              <a:rPr lang="ru-RU" sz="11200" dirty="0" smtClean="0"/>
              <a:t> </a:t>
            </a:r>
          </a:p>
          <a:p>
            <a:pPr lvl="0"/>
            <a:endParaRPr lang="ru-RU" sz="8600" dirty="0" smtClean="0"/>
          </a:p>
          <a:p>
            <a:pPr lvl="0"/>
            <a:r>
              <a:rPr lang="ru-RU" sz="11200" dirty="0" smtClean="0"/>
              <a:t>От человека утаишь, от совести не утаишь. </a:t>
            </a:r>
          </a:p>
          <a:p>
            <a:pPr lvl="0"/>
            <a:r>
              <a:rPr lang="ru-RU" sz="11200" dirty="0" smtClean="0"/>
              <a:t>Совесть без зубов, а грызет. </a:t>
            </a:r>
          </a:p>
          <a:p>
            <a:pPr lvl="0"/>
            <a:r>
              <a:rPr lang="ru-RU" sz="11200" dirty="0" smtClean="0"/>
              <a:t>Добрая совесть — глаз Божий / глас Божий. </a:t>
            </a:r>
          </a:p>
          <a:p>
            <a:pPr lvl="0"/>
            <a:r>
              <a:rPr lang="ru-RU" sz="11200" dirty="0" smtClean="0"/>
              <a:t>Совесть мучит, снедает, томит и убивает. </a:t>
            </a:r>
          </a:p>
          <a:p>
            <a:pPr lvl="0"/>
            <a:r>
              <a:rPr lang="ru-RU" sz="11200" dirty="0" smtClean="0"/>
              <a:t>Есть совесть, есть и стыд; а стыда нет — и совести нет. </a:t>
            </a:r>
          </a:p>
          <a:p>
            <a:pPr lvl="0"/>
            <a:r>
              <a:rPr lang="ru-RU" sz="11200" dirty="0" smtClean="0"/>
              <a:t>Ни бога не боится, ни людей не стыдится. </a:t>
            </a:r>
          </a:p>
          <a:p>
            <a:endParaRPr lang="ru-RU" sz="11200" dirty="0" smtClean="0"/>
          </a:p>
          <a:p>
            <a:pPr>
              <a:buNone/>
            </a:pPr>
            <a:r>
              <a:rPr lang="ru-RU" sz="11200" b="1" dirty="0" smtClean="0"/>
              <a:t> </a:t>
            </a:r>
            <a:endParaRPr lang="ru-RU" sz="11200" dirty="0" smtClean="0"/>
          </a:p>
          <a:p>
            <a:pPr>
              <a:buNone/>
            </a:pPr>
            <a:endParaRPr lang="ru-RU" dirty="0"/>
          </a:p>
        </p:txBody>
      </p:sp>
    </p:spTree>
  </p:cSld>
  <p:clrMapOvr>
    <a:masterClrMapping/>
  </p:clrMapOvr>
  <p:transition spd="med">
    <p:pull dir="l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Задание к карточке.</a:t>
            </a:r>
            <a:endParaRPr lang="ru-RU" dirty="0"/>
          </a:p>
        </p:txBody>
      </p:sp>
      <p:sp>
        <p:nvSpPr>
          <p:cNvPr id="3" name="Содержимое 2"/>
          <p:cNvSpPr>
            <a:spLocks noGrp="1"/>
          </p:cNvSpPr>
          <p:nvPr>
            <p:ph idx="1"/>
          </p:nvPr>
        </p:nvSpPr>
        <p:spPr/>
        <p:txBody>
          <a:bodyPr/>
          <a:lstStyle/>
          <a:p>
            <a:r>
              <a:rPr lang="ru-RU" b="1" dirty="0" smtClean="0"/>
              <a:t>Продолжите предложение словами из афоризмов.</a:t>
            </a:r>
            <a:endParaRPr lang="ru-RU" dirty="0" smtClean="0"/>
          </a:p>
          <a:p>
            <a:r>
              <a:rPr lang="ru-RU" b="1" dirty="0" smtClean="0"/>
              <a:t>Совесть бывает … </a:t>
            </a:r>
            <a:r>
              <a:rPr lang="ru-RU" dirty="0" smtClean="0"/>
              <a:t>доброй</a:t>
            </a:r>
          </a:p>
          <a:p>
            <a:r>
              <a:rPr lang="ru-RU" b="1" dirty="0" smtClean="0"/>
              <a:t>Совесть – это…. </a:t>
            </a:r>
            <a:r>
              <a:rPr lang="ru-RU" dirty="0" smtClean="0"/>
              <a:t>Глас Божий.</a:t>
            </a:r>
          </a:p>
          <a:p>
            <a:r>
              <a:rPr lang="ru-RU" b="1" dirty="0" smtClean="0"/>
              <a:t>Почему нельзя поступать против совести? </a:t>
            </a:r>
            <a:r>
              <a:rPr lang="ru-RU" dirty="0" smtClean="0"/>
              <a:t>Будет плохо, совесть будет мучить,  не давать спать, грызть, томить, убивать,</a:t>
            </a:r>
          </a:p>
          <a:p>
            <a:r>
              <a:rPr lang="ru-RU" b="1" dirty="0" smtClean="0"/>
              <a:t>Что сопровождает совесть?</a:t>
            </a:r>
            <a:r>
              <a:rPr lang="ru-RU" dirty="0" smtClean="0"/>
              <a:t>  Стыд.</a:t>
            </a:r>
          </a:p>
          <a:p>
            <a:endParaRPr lang="ru-RU" dirty="0"/>
          </a:p>
        </p:txBody>
      </p:sp>
    </p:spTree>
  </p:cSld>
  <p:clrMapOvr>
    <a:masterClrMapping/>
  </p:clrMapOvr>
  <p:transition spd="med">
    <p:pull dir="l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Вопрос - ответ</a:t>
            </a:r>
            <a:endParaRPr lang="ru-RU" dirty="0"/>
          </a:p>
        </p:txBody>
      </p:sp>
      <p:sp>
        <p:nvSpPr>
          <p:cNvPr id="3" name="Содержимое 2"/>
          <p:cNvSpPr>
            <a:spLocks noGrp="1"/>
          </p:cNvSpPr>
          <p:nvPr>
            <p:ph idx="1"/>
          </p:nvPr>
        </p:nvSpPr>
        <p:spPr/>
        <p:txBody>
          <a:bodyPr/>
          <a:lstStyle/>
          <a:p>
            <a:r>
              <a:rPr lang="ru-RU" b="1" dirty="0" smtClean="0"/>
              <a:t>Почему нельзя поступать против совести? - - </a:t>
            </a:r>
            <a:r>
              <a:rPr lang="ru-RU" dirty="0" smtClean="0"/>
              <a:t>Будет плохо, совесть будет мучить, кошки на душе скрести.</a:t>
            </a:r>
          </a:p>
          <a:p>
            <a:r>
              <a:rPr lang="ru-RU" b="1" dirty="0" smtClean="0"/>
              <a:t>Когда совесть молчит?</a:t>
            </a:r>
            <a:r>
              <a:rPr lang="ru-RU" dirty="0" smtClean="0"/>
              <a:t>  </a:t>
            </a:r>
          </a:p>
          <a:p>
            <a:pPr>
              <a:buNone/>
            </a:pPr>
            <a:r>
              <a:rPr lang="ru-RU" dirty="0" smtClean="0"/>
              <a:t>- Когда мы убиваем её.</a:t>
            </a:r>
          </a:p>
          <a:p>
            <a:pPr>
              <a:buNone/>
            </a:pPr>
            <a:endParaRPr lang="ru-RU" dirty="0"/>
          </a:p>
        </p:txBody>
      </p:sp>
    </p:spTree>
  </p:cSld>
  <p:clrMapOvr>
    <a:masterClrMapping/>
  </p:clrMapOvr>
  <p:transition spd="med">
    <p:pull dir="l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357166"/>
            <a:ext cx="8358278" cy="2214578"/>
          </a:xfrm>
        </p:spPr>
        <p:txBody>
          <a:bodyPr>
            <a:normAutofit fontScale="90000"/>
          </a:bodyPr>
          <a:lstStyle/>
          <a:p>
            <a:pPr algn="l"/>
            <a:r>
              <a:rPr lang="ru-RU" b="1" dirty="0" smtClean="0"/>
              <a:t/>
            </a:r>
            <a:br>
              <a:rPr lang="ru-RU" b="1" dirty="0" smtClean="0"/>
            </a:br>
            <a:r>
              <a:rPr lang="ru-RU" b="1" dirty="0" smtClean="0"/>
              <a:t/>
            </a:r>
            <a:br>
              <a:rPr lang="ru-RU" b="1" dirty="0" smtClean="0"/>
            </a:br>
            <a:r>
              <a:rPr lang="ru-RU" b="1" dirty="0" smtClean="0"/>
              <a:t>Тема:</a:t>
            </a:r>
            <a:r>
              <a:rPr lang="ru-RU" dirty="0" smtClean="0"/>
              <a:t> «Совесть и раскаяние»</a:t>
            </a:r>
            <a:br>
              <a:rPr lang="ru-RU" dirty="0" smtClean="0"/>
            </a:br>
            <a:r>
              <a:rPr lang="ru-RU" sz="3600" b="1" dirty="0" smtClean="0"/>
              <a:t>Цель урока:</a:t>
            </a:r>
            <a:r>
              <a:rPr lang="ru-RU" sz="3600" dirty="0" smtClean="0"/>
              <a:t> сформировать православные представления о совести и раскаянии в поведении и внутреннем состоянии человека. </a:t>
            </a:r>
            <a:r>
              <a:rPr lang="ru-RU" dirty="0" smtClean="0"/>
              <a:t/>
            </a:r>
            <a:br>
              <a:rPr lang="ru-RU" dirty="0" smtClean="0"/>
            </a:br>
            <a:r>
              <a:rPr lang="ru-RU" dirty="0" smtClean="0"/>
              <a:t/>
            </a:r>
            <a:br>
              <a:rPr lang="ru-RU" dirty="0" smtClean="0"/>
            </a:br>
            <a:endParaRPr lang="ru-RU" dirty="0"/>
          </a:p>
        </p:txBody>
      </p:sp>
      <p:sp>
        <p:nvSpPr>
          <p:cNvPr id="3" name="Содержимое 2"/>
          <p:cNvSpPr>
            <a:spLocks noGrp="1"/>
          </p:cNvSpPr>
          <p:nvPr>
            <p:ph idx="1"/>
          </p:nvPr>
        </p:nvSpPr>
        <p:spPr>
          <a:xfrm>
            <a:off x="285720" y="2643182"/>
            <a:ext cx="8229600" cy="3811583"/>
          </a:xfrm>
        </p:spPr>
        <p:txBody>
          <a:bodyPr>
            <a:normAutofit lnSpcReduction="10000"/>
          </a:bodyPr>
          <a:lstStyle/>
          <a:p>
            <a:r>
              <a:rPr lang="ru-RU" sz="3500" b="1" dirty="0" smtClean="0"/>
              <a:t>Ключевые понятия:</a:t>
            </a:r>
          </a:p>
          <a:p>
            <a:pPr>
              <a:buNone/>
            </a:pPr>
            <a:r>
              <a:rPr lang="ru-RU" dirty="0" smtClean="0"/>
              <a:t> добро,</a:t>
            </a:r>
          </a:p>
          <a:p>
            <a:pPr>
              <a:buNone/>
            </a:pPr>
            <a:r>
              <a:rPr lang="ru-RU" dirty="0" smtClean="0"/>
              <a:t> грех, </a:t>
            </a:r>
          </a:p>
          <a:p>
            <a:pPr>
              <a:buNone/>
            </a:pPr>
            <a:r>
              <a:rPr lang="ru-RU" dirty="0" smtClean="0"/>
              <a:t>совесть, </a:t>
            </a:r>
          </a:p>
          <a:p>
            <a:pPr>
              <a:buNone/>
            </a:pPr>
            <a:r>
              <a:rPr lang="ru-RU" dirty="0" smtClean="0"/>
              <a:t>быть в ладу со своей душой,</a:t>
            </a:r>
          </a:p>
          <a:p>
            <a:pPr>
              <a:buNone/>
            </a:pPr>
            <a:r>
              <a:rPr lang="ru-RU" dirty="0" smtClean="0"/>
              <a:t>раскаяние (покаяние),</a:t>
            </a:r>
          </a:p>
          <a:p>
            <a:pPr>
              <a:buNone/>
            </a:pPr>
            <a:r>
              <a:rPr lang="ru-RU" dirty="0" smtClean="0"/>
              <a:t> покаянные молитвы. </a:t>
            </a:r>
          </a:p>
          <a:p>
            <a:endParaRPr lang="ru-RU" dirty="0"/>
          </a:p>
        </p:txBody>
      </p:sp>
    </p:spTree>
  </p:cSld>
  <p:clrMapOvr>
    <a:masterClrMapping/>
  </p:clrMapOvr>
  <p:transition spd="med">
    <p:pull dir="l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Содержимое 1"/>
          <p:cNvSpPr>
            <a:spLocks noGrp="1"/>
          </p:cNvSpPr>
          <p:nvPr>
            <p:ph/>
          </p:nvPr>
        </p:nvSpPr>
        <p:spPr>
          <a:xfrm>
            <a:off x="219075" y="227013"/>
            <a:ext cx="8639205" cy="6345259"/>
          </a:xfrm>
        </p:spPr>
        <p:txBody>
          <a:bodyPr>
            <a:normAutofit/>
          </a:bodyPr>
          <a:lstStyle/>
          <a:p>
            <a:pPr algn="ctr">
              <a:buNone/>
            </a:pPr>
            <a:r>
              <a:rPr lang="ru-RU" sz="4800" b="1" dirty="0" smtClean="0">
                <a:solidFill>
                  <a:srgbClr val="FF0000"/>
                </a:solidFill>
              </a:rPr>
              <a:t>Совесть – свеча в душе</a:t>
            </a:r>
          </a:p>
        </p:txBody>
      </p:sp>
      <p:pic>
        <p:nvPicPr>
          <p:cNvPr id="3" name="Picture 2" descr="C:\Documents and Settings\ГАЛЯ.1-C529855241764\Рабочий стол\святки\014003.jpg"/>
          <p:cNvPicPr>
            <a:picLocks noChangeAspect="1" noChangeArrowheads="1"/>
          </p:cNvPicPr>
          <p:nvPr/>
        </p:nvPicPr>
        <p:blipFill>
          <a:blip r:embed="rId2" cstate="print"/>
          <a:srcRect/>
          <a:stretch>
            <a:fillRect/>
          </a:stretch>
        </p:blipFill>
        <p:spPr bwMode="auto">
          <a:xfrm>
            <a:off x="2000232" y="1000108"/>
            <a:ext cx="5000660" cy="5500704"/>
          </a:xfrm>
          <a:prstGeom prst="ellipse">
            <a:avLst/>
          </a:prstGeom>
          <a:noFill/>
          <a:ln w="76200">
            <a:solidFill>
              <a:srgbClr val="99FD9B"/>
            </a:solidFill>
            <a:miter lim="800000"/>
            <a:headEnd/>
            <a:tailEnd/>
          </a:ln>
          <a:scene3d>
            <a:camera prst="orthographicFront"/>
            <a:lightRig rig="threePt" dir="t"/>
          </a:scene3d>
          <a:sp3d>
            <a:bevelT prst="slope"/>
          </a:sp3d>
        </p:spPr>
      </p:pic>
    </p:spTree>
  </p:cSld>
  <p:clrMapOvr>
    <a:masterClrMapping/>
  </p:clrMapOvr>
  <p:transition spd="med">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Мини – проект №1</a:t>
            </a:r>
            <a:br>
              <a:rPr lang="ru-RU" dirty="0" smtClean="0"/>
            </a:br>
            <a:r>
              <a:rPr lang="ru-RU" dirty="0" smtClean="0"/>
              <a:t>Словари</a:t>
            </a:r>
            <a:endParaRPr lang="ru-RU" dirty="0"/>
          </a:p>
        </p:txBody>
      </p:sp>
      <p:sp>
        <p:nvSpPr>
          <p:cNvPr id="3" name="Содержимое 2"/>
          <p:cNvSpPr>
            <a:spLocks noGrp="1"/>
          </p:cNvSpPr>
          <p:nvPr>
            <p:ph idx="1"/>
          </p:nvPr>
        </p:nvSpPr>
        <p:spPr>
          <a:xfrm>
            <a:off x="285720" y="1600200"/>
            <a:ext cx="8643998" cy="5257800"/>
          </a:xfrm>
        </p:spPr>
        <p:txBody>
          <a:bodyPr>
            <a:normAutofit fontScale="92500" lnSpcReduction="20000"/>
          </a:bodyPr>
          <a:lstStyle/>
          <a:p>
            <a:pPr>
              <a:buNone/>
            </a:pPr>
            <a:r>
              <a:rPr lang="ru-RU" b="1" dirty="0" smtClean="0">
                <a:solidFill>
                  <a:srgbClr val="FF0000"/>
                </a:solidFill>
              </a:rPr>
              <a:t>СО и ВЕСТЬ </a:t>
            </a:r>
            <a:r>
              <a:rPr lang="ru-RU" b="1" dirty="0" smtClean="0"/>
              <a:t>– </a:t>
            </a:r>
            <a:r>
              <a:rPr lang="ru-RU" dirty="0" err="1" smtClean="0"/>
              <a:t>СОпричастность</a:t>
            </a:r>
            <a:r>
              <a:rPr lang="ru-RU" dirty="0" smtClean="0"/>
              <a:t> Бога к твоим помыслам и делам, его осуждение или похвала, ВЕСТЬ от Бога твоей душе. </a:t>
            </a:r>
          </a:p>
          <a:p>
            <a:pPr>
              <a:buNone/>
            </a:pPr>
            <a:r>
              <a:rPr lang="ru-RU" u="sng" dirty="0" smtClean="0"/>
              <a:t>Словарь Ушакова</a:t>
            </a:r>
            <a:r>
              <a:rPr lang="ru-RU" dirty="0" smtClean="0"/>
              <a:t>: Совесть — внутренняя оценка, внутреннее сознание моральности своих поступков, чувство нравственной ответственности за своё поведение. </a:t>
            </a:r>
          </a:p>
          <a:p>
            <a:pPr>
              <a:buNone/>
            </a:pPr>
            <a:r>
              <a:rPr lang="ru-RU" dirty="0" smtClean="0">
                <a:solidFill>
                  <a:srgbClr val="FF0000"/>
                </a:solidFill>
              </a:rPr>
              <a:t>Вопрос: Какое определение тебе понятнее? Почему? А вам, ребята?</a:t>
            </a:r>
          </a:p>
          <a:p>
            <a:pPr>
              <a:buNone/>
            </a:pPr>
            <a:r>
              <a:rPr lang="ru-RU" b="1" dirty="0" smtClean="0"/>
              <a:t>Совесть – это голос Божий внутри человека.</a:t>
            </a:r>
            <a:endParaRPr lang="ru-RU" dirty="0" smtClean="0"/>
          </a:p>
          <a:p>
            <a:pPr>
              <a:buNone/>
            </a:pPr>
            <a:r>
              <a:rPr lang="ru-RU" dirty="0" smtClean="0"/>
              <a:t>Тот голос, который подсказывает нам, что хорошо, а что плохо – это и есть наша совесть.</a:t>
            </a:r>
            <a:endParaRPr lang="ru-RU" dirty="0"/>
          </a:p>
        </p:txBody>
      </p:sp>
    </p:spTree>
  </p:cSld>
  <p:clrMapOvr>
    <a:masterClrMapping/>
  </p:clrMapOvr>
  <p:transition spd="med">
    <p:pull dir="l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Раскаяние - покаяние</a:t>
            </a:r>
            <a:endParaRPr lang="ru-RU" dirty="0"/>
          </a:p>
        </p:txBody>
      </p:sp>
      <p:sp>
        <p:nvSpPr>
          <p:cNvPr id="3" name="Содержимое 2"/>
          <p:cNvSpPr>
            <a:spLocks noGrp="1"/>
          </p:cNvSpPr>
          <p:nvPr>
            <p:ph idx="1"/>
          </p:nvPr>
        </p:nvSpPr>
        <p:spPr/>
        <p:txBody>
          <a:bodyPr>
            <a:normAutofit fontScale="92500" lnSpcReduction="10000"/>
          </a:bodyPr>
          <a:lstStyle/>
          <a:p>
            <a:r>
              <a:rPr lang="ru-RU" dirty="0" smtClean="0"/>
              <a:t>Совесть можно возродить, воскресить</a:t>
            </a:r>
            <a:r>
              <a:rPr lang="ru-RU" b="1" dirty="0" smtClean="0"/>
              <a:t> </a:t>
            </a:r>
            <a:r>
              <a:rPr lang="ru-RU" b="1" dirty="0" smtClean="0">
                <a:solidFill>
                  <a:srgbClr val="FF0000"/>
                </a:solidFill>
              </a:rPr>
              <a:t>раскаянием</a:t>
            </a:r>
            <a:r>
              <a:rPr lang="ru-RU" dirty="0" smtClean="0">
                <a:solidFill>
                  <a:srgbClr val="FF0000"/>
                </a:solidFill>
              </a:rPr>
              <a:t>. </a:t>
            </a:r>
            <a:r>
              <a:rPr lang="ru-RU" dirty="0" smtClean="0"/>
              <a:t>Тогда человеку становится легко.</a:t>
            </a:r>
          </a:p>
          <a:p>
            <a:pPr>
              <a:buNone/>
            </a:pPr>
            <a:endParaRPr lang="ru-RU" dirty="0" smtClean="0"/>
          </a:p>
          <a:p>
            <a:pPr algn="ctr">
              <a:buNone/>
            </a:pPr>
            <a:r>
              <a:rPr lang="ru-RU" dirty="0" smtClean="0"/>
              <a:t> Что же такое </a:t>
            </a:r>
            <a:r>
              <a:rPr lang="ru-RU" dirty="0" smtClean="0">
                <a:solidFill>
                  <a:srgbClr val="FF0000"/>
                </a:solidFill>
              </a:rPr>
              <a:t>раскаяние</a:t>
            </a:r>
            <a:r>
              <a:rPr lang="ru-RU" dirty="0" smtClean="0"/>
              <a:t>?</a:t>
            </a:r>
          </a:p>
          <a:p>
            <a:pPr>
              <a:buNone/>
            </a:pPr>
            <a:r>
              <a:rPr lang="ru-RU" dirty="0" smtClean="0"/>
              <a:t>          То, что казалось хорошим, стало плохим.</a:t>
            </a:r>
          </a:p>
          <a:p>
            <a:pPr>
              <a:buNone/>
            </a:pPr>
            <a:r>
              <a:rPr lang="ru-RU" dirty="0" smtClean="0">
                <a:solidFill>
                  <a:srgbClr val="FF0000"/>
                </a:solidFill>
              </a:rPr>
              <a:t>                                       </a:t>
            </a:r>
            <a:r>
              <a:rPr lang="ru-RU" b="1" dirty="0" smtClean="0">
                <a:solidFill>
                  <a:srgbClr val="FF0000"/>
                </a:solidFill>
              </a:rPr>
              <a:t>Покаяние: </a:t>
            </a:r>
            <a:endParaRPr lang="ru-RU" dirty="0" smtClean="0">
              <a:solidFill>
                <a:srgbClr val="FF0000"/>
              </a:solidFill>
            </a:endParaRPr>
          </a:p>
          <a:p>
            <a:pPr>
              <a:buNone/>
            </a:pPr>
            <a:r>
              <a:rPr lang="ru-RU" dirty="0" smtClean="0"/>
              <a:t>согласие с криком совести –</a:t>
            </a:r>
          </a:p>
          <a:p>
            <a:pPr>
              <a:buNone/>
            </a:pPr>
            <a:r>
              <a:rPr lang="ru-RU" dirty="0" smtClean="0"/>
              <a:t>изменение душевных стремлений</a:t>
            </a:r>
            <a:r>
              <a:rPr lang="ru-RU" dirty="0" smtClean="0">
                <a:solidFill>
                  <a:srgbClr val="FF0000"/>
                </a:solidFill>
              </a:rPr>
              <a:t>, помощь Бога,</a:t>
            </a:r>
          </a:p>
          <a:p>
            <a:pPr>
              <a:buNone/>
            </a:pPr>
            <a:r>
              <a:rPr lang="ru-RU" dirty="0" smtClean="0">
                <a:solidFill>
                  <a:srgbClr val="FF0000"/>
                </a:solidFill>
              </a:rPr>
              <a:t> Церкви, молитвы.</a:t>
            </a:r>
          </a:p>
          <a:p>
            <a:pPr>
              <a:buNone/>
            </a:pPr>
            <a:endParaRPr lang="ru-RU" dirty="0"/>
          </a:p>
        </p:txBody>
      </p:sp>
    </p:spTree>
  </p:cSld>
  <p:clrMapOvr>
    <a:masterClrMapping/>
  </p:clrMapOvr>
  <p:transition spd="med">
    <p:pull dir="l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Просмотр фрагмента видео фильма</a:t>
            </a:r>
            <a:br>
              <a:rPr lang="ru-RU" sz="3100" b="1" dirty="0" smtClean="0"/>
            </a:br>
            <a:r>
              <a:rPr lang="ru-RU" sz="4000" b="1" dirty="0" smtClean="0"/>
              <a:t>История о </a:t>
            </a:r>
            <a:r>
              <a:rPr lang="ru-RU" sz="4000" b="1" dirty="0" err="1" smtClean="0"/>
              <a:t>Закхее</a:t>
            </a:r>
            <a:r>
              <a:rPr lang="ru-RU" sz="4000" b="1" dirty="0" smtClean="0"/>
              <a:t> – сборщике налогов</a:t>
            </a:r>
            <a:r>
              <a:rPr lang="ru-RU" sz="4000" dirty="0" smtClean="0"/>
              <a:t/>
            </a:r>
            <a:br>
              <a:rPr lang="ru-RU" sz="4000" dirty="0" smtClean="0"/>
            </a:br>
            <a:endParaRPr lang="ru-RU" sz="4000" dirty="0"/>
          </a:p>
        </p:txBody>
      </p:sp>
      <p:sp>
        <p:nvSpPr>
          <p:cNvPr id="3" name="Содержимое 2"/>
          <p:cNvSpPr>
            <a:spLocks noGrp="1"/>
          </p:cNvSpPr>
          <p:nvPr>
            <p:ph idx="1"/>
          </p:nvPr>
        </p:nvSpPr>
        <p:spPr>
          <a:xfrm>
            <a:off x="0" y="1071546"/>
            <a:ext cx="9144000" cy="5500726"/>
          </a:xfrm>
        </p:spPr>
        <p:txBody>
          <a:bodyPr>
            <a:normAutofit fontScale="85000" lnSpcReduction="10000"/>
          </a:bodyPr>
          <a:lstStyle/>
          <a:p>
            <a:r>
              <a:rPr lang="ru-RU" dirty="0" smtClean="0"/>
              <a:t> «</a:t>
            </a:r>
            <a:r>
              <a:rPr lang="ru-RU" i="1" dirty="0" smtClean="0"/>
              <a:t>Потом Иисус вошел в Иерихон и проходил через него. И вот, некто, именем </a:t>
            </a:r>
            <a:r>
              <a:rPr lang="ru-RU" i="1" dirty="0" err="1" smtClean="0"/>
              <a:t>Закхей</a:t>
            </a:r>
            <a:r>
              <a:rPr lang="ru-RU" i="1" dirty="0" smtClean="0"/>
              <a:t>, начальник мытарей и человек богатый, искал видеть Иисуса, кто Он, но не мог за народом, потому что мал был ростом, и, забежав вперед, взлез на смоковницу, чтобы увидеть Его, потому что Ему надлежало проходить мимо нее. Иисус, когда пришел на это место, взглянув, увидел его и сказал ему: </a:t>
            </a:r>
            <a:r>
              <a:rPr lang="ru-RU" i="1" dirty="0" err="1" smtClean="0"/>
              <a:t>Закхей</a:t>
            </a:r>
            <a:r>
              <a:rPr lang="ru-RU" i="1" dirty="0" smtClean="0"/>
              <a:t>! сойди скорее, ибо сегодня надобно Мне быть у тебя в доме. И он поспешно сошел и принял Его с радостью. И все, видя то, начали роптать, и говорили, что Он зашел к грешному человеку; </a:t>
            </a:r>
            <a:r>
              <a:rPr lang="ru-RU" i="1" dirty="0" err="1" smtClean="0"/>
              <a:t>Закхей</a:t>
            </a:r>
            <a:r>
              <a:rPr lang="ru-RU" i="1" dirty="0" smtClean="0"/>
              <a:t> же, став, сказал Господу: Господи! </a:t>
            </a:r>
            <a:r>
              <a:rPr lang="ru-RU" i="1" u="sng" dirty="0" smtClean="0"/>
              <a:t>половину имения моего я отдам нищим, и, если кого чем обидел, воздам вчетверо</a:t>
            </a:r>
            <a:r>
              <a:rPr lang="ru-RU" dirty="0" smtClean="0"/>
              <a:t>». </a:t>
            </a:r>
            <a:endParaRPr lang="ru-RU" dirty="0"/>
          </a:p>
        </p:txBody>
      </p:sp>
    </p:spTree>
  </p:cSld>
  <p:clrMapOvr>
    <a:masterClrMapping/>
  </p:clrMapOvr>
  <p:transition spd="med">
    <p:pull dir="l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225932"/>
          </a:xfrm>
        </p:spPr>
        <p:txBody>
          <a:bodyPr>
            <a:normAutofit/>
          </a:bodyPr>
          <a:lstStyle/>
          <a:p>
            <a:r>
              <a:rPr lang="ru-RU" b="1" dirty="0" smtClean="0"/>
              <a:t/>
            </a:r>
            <a:br>
              <a:rPr lang="ru-RU" b="1" dirty="0" smtClean="0"/>
            </a:br>
            <a:r>
              <a:rPr lang="ru-RU" b="1" dirty="0" smtClean="0"/>
              <a:t/>
            </a:r>
            <a:br>
              <a:rPr lang="ru-RU" b="1" dirty="0" smtClean="0"/>
            </a:br>
            <a:r>
              <a:rPr lang="ru-RU" b="1" dirty="0" smtClean="0"/>
              <a:t/>
            </a:r>
            <a:br>
              <a:rPr lang="ru-RU" b="1" dirty="0" smtClean="0"/>
            </a:br>
            <a:r>
              <a:rPr lang="ru-RU" b="1" dirty="0" smtClean="0"/>
              <a:t>БИБЛЕЙСКИЕ ПРИМЕРЫ ДЕЙСТВИЯ СОВЕСТИ</a:t>
            </a:r>
            <a:r>
              <a:rPr lang="ru-RU" dirty="0" smtClean="0"/>
              <a:t/>
            </a:r>
            <a:br>
              <a:rPr lang="ru-RU" dirty="0" smtClean="0"/>
            </a:br>
            <a:endParaRPr lang="ru-RU" dirty="0"/>
          </a:p>
        </p:txBody>
      </p:sp>
      <p:sp>
        <p:nvSpPr>
          <p:cNvPr id="3" name="Содержимое 2"/>
          <p:cNvSpPr>
            <a:spLocks noGrp="1"/>
          </p:cNvSpPr>
          <p:nvPr>
            <p:ph idx="1"/>
          </p:nvPr>
        </p:nvSpPr>
        <p:spPr/>
        <p:txBody>
          <a:bodyPr/>
          <a:lstStyle/>
          <a:p>
            <a:pPr>
              <a:buNone/>
            </a:pPr>
            <a:endParaRPr lang="ru-RU" dirty="0" smtClean="0"/>
          </a:p>
          <a:p>
            <a:endParaRPr lang="ru-RU" dirty="0" smtClean="0"/>
          </a:p>
          <a:p>
            <a:endParaRPr lang="ru-RU" dirty="0" smtClean="0"/>
          </a:p>
          <a:p>
            <a:endParaRPr lang="ru-RU" dirty="0" smtClean="0"/>
          </a:p>
          <a:p>
            <a:endParaRPr lang="ru-RU" dirty="0" smtClean="0"/>
          </a:p>
          <a:p>
            <a:pPr>
              <a:buNone/>
            </a:pPr>
            <a:r>
              <a:rPr lang="ru-RU" dirty="0" smtClean="0">
                <a:solidFill>
                  <a:srgbClr val="FF0000"/>
                </a:solidFill>
              </a:rPr>
              <a:t>Мини – проектная деятельность учащихся</a:t>
            </a:r>
            <a:endParaRPr lang="ru-RU" dirty="0">
              <a:solidFill>
                <a:srgbClr val="FF0000"/>
              </a:solidFill>
            </a:endParaRPr>
          </a:p>
        </p:txBody>
      </p:sp>
    </p:spTree>
  </p:cSld>
  <p:clrMapOvr>
    <a:masterClrMapping/>
  </p:clrMapOvr>
  <p:transition spd="med">
    <p:pull dir="l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a:xfrm>
            <a:off x="457200" y="274638"/>
            <a:ext cx="8229600" cy="792162"/>
          </a:xfrm>
        </p:spPr>
        <p:txBody>
          <a:bodyPr/>
          <a:lstStyle/>
          <a:p>
            <a:r>
              <a:rPr lang="ru-RU" sz="3600" dirty="0" smtClean="0"/>
              <a:t>Владимир Чёрный. «Тайная вечеря»</a:t>
            </a:r>
          </a:p>
        </p:txBody>
      </p:sp>
      <p:pic>
        <p:nvPicPr>
          <p:cNvPr id="4" name="Picture 7"/>
          <p:cNvPicPr>
            <a:picLocks noGrp="1" noChangeAspect="1" noChangeArrowheads="1"/>
          </p:cNvPicPr>
          <p:nvPr>
            <p:ph idx="1"/>
          </p:nvPr>
        </p:nvPicPr>
        <p:blipFill>
          <a:blip r:embed="rId2" cstate="print">
            <a:lum bright="6000" contrast="42000"/>
          </a:blip>
          <a:srcRect/>
          <a:stretch>
            <a:fillRect/>
          </a:stretch>
        </p:blipFill>
        <p:spPr>
          <a:xfrm>
            <a:off x="2057400" y="1218120"/>
            <a:ext cx="4330755" cy="5639880"/>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pull dir="l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Икона </a:t>
            </a:r>
            <a:r>
              <a:rPr lang="ru-RU" dirty="0" err="1" smtClean="0"/>
              <a:t>Симона</a:t>
            </a:r>
            <a:r>
              <a:rPr lang="ru-RU" dirty="0" smtClean="0"/>
              <a:t> Ушакова</a:t>
            </a:r>
            <a:br>
              <a:rPr lang="ru-RU" dirty="0" smtClean="0"/>
            </a:br>
            <a:r>
              <a:rPr lang="ru-RU" dirty="0" smtClean="0"/>
              <a:t>Тайная вечеря</a:t>
            </a:r>
            <a:br>
              <a:rPr lang="ru-RU" dirty="0" smtClean="0"/>
            </a:br>
            <a:endParaRPr lang="ru-RU" dirty="0"/>
          </a:p>
        </p:txBody>
      </p:sp>
      <p:sp>
        <p:nvSpPr>
          <p:cNvPr id="3" name="Содержимое 2"/>
          <p:cNvSpPr>
            <a:spLocks noGrp="1"/>
          </p:cNvSpPr>
          <p:nvPr>
            <p:ph idx="1"/>
          </p:nvPr>
        </p:nvSpPr>
        <p:spPr/>
        <p:txBody>
          <a:bodyPr/>
          <a:lstStyle/>
          <a:p>
            <a:pPr>
              <a:buNone/>
            </a:pPr>
            <a:endParaRPr lang="ru-RU" dirty="0" smtClean="0"/>
          </a:p>
          <a:p>
            <a:pPr>
              <a:buNone/>
            </a:pPr>
            <a:endParaRPr lang="ru-RU" dirty="0" smtClean="0"/>
          </a:p>
        </p:txBody>
      </p:sp>
      <p:pic>
        <p:nvPicPr>
          <p:cNvPr id="16389" name="Picture 5" descr="Симон Ушаков - икона &quot;Тайная Вечеря&quot;"/>
          <p:cNvPicPr>
            <a:picLocks noChangeAspect="1" noChangeArrowheads="1"/>
          </p:cNvPicPr>
          <p:nvPr/>
        </p:nvPicPr>
        <p:blipFill>
          <a:blip r:embed="rId2" cstate="print"/>
          <a:srcRect/>
          <a:stretch>
            <a:fillRect/>
          </a:stretch>
        </p:blipFill>
        <p:spPr bwMode="auto">
          <a:xfrm>
            <a:off x="1835696" y="1844824"/>
            <a:ext cx="5746238" cy="4104456"/>
          </a:xfrm>
          <a:prstGeom prst="rect">
            <a:avLst/>
          </a:prstGeom>
          <a:noFill/>
        </p:spPr>
      </p:pic>
    </p:spTree>
  </p:cSld>
  <p:clrMapOvr>
    <a:masterClrMapping/>
  </p:clrMapOvr>
  <p:transition spd="med">
    <p:pull dir="l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Мини – проект №2</a:t>
            </a:r>
            <a:br>
              <a:rPr lang="ru-RU" b="1" dirty="0" smtClean="0"/>
            </a:br>
            <a:r>
              <a:rPr lang="ru-RU" b="1" dirty="0" smtClean="0"/>
              <a:t>История отречения Петра</a:t>
            </a:r>
            <a:r>
              <a:rPr lang="ru-RU" dirty="0" smtClean="0"/>
              <a:t/>
            </a:r>
            <a:br>
              <a:rPr lang="ru-RU" dirty="0" smtClean="0"/>
            </a:br>
            <a:endParaRPr lang="ru-RU" dirty="0"/>
          </a:p>
        </p:txBody>
      </p:sp>
      <p:sp>
        <p:nvSpPr>
          <p:cNvPr id="3" name="Содержимое 2"/>
          <p:cNvSpPr>
            <a:spLocks noGrp="1"/>
          </p:cNvSpPr>
          <p:nvPr>
            <p:ph idx="1"/>
          </p:nvPr>
        </p:nvSpPr>
        <p:spPr/>
        <p:txBody>
          <a:bodyPr>
            <a:normAutofit/>
          </a:bodyPr>
          <a:lstStyle/>
          <a:p>
            <a:pPr>
              <a:buNone/>
            </a:pPr>
            <a:r>
              <a:rPr lang="ru-RU" dirty="0" smtClean="0"/>
              <a:t>В ночь, когда Иисус был предан, апостол Петр, под давлением страха, отрекся от Христа, но, услышав пение петуха, вспомнил предсказание Господа и, обличаемый совестью горько заплакал: </a:t>
            </a:r>
            <a:r>
              <a:rPr lang="ru-RU" b="1" dirty="0" smtClean="0"/>
              <a:t>Матфея 26:75</a:t>
            </a:r>
            <a:r>
              <a:rPr lang="ru-RU" dirty="0" smtClean="0"/>
              <a:t> </a:t>
            </a:r>
            <a:r>
              <a:rPr lang="ru-RU" b="1" dirty="0" smtClean="0">
                <a:solidFill>
                  <a:srgbClr val="FF0000"/>
                </a:solidFill>
              </a:rPr>
              <a:t>«</a:t>
            </a:r>
            <a:r>
              <a:rPr lang="ru-RU" b="1" i="1" dirty="0" smtClean="0">
                <a:solidFill>
                  <a:srgbClr val="FF0000"/>
                </a:solidFill>
              </a:rPr>
              <a:t>И вспомнил Петр слово, сказанное ему Иисусом: прежде нежели пропоет петух, трижды отречешься от Меня. И выйдя вон, </a:t>
            </a:r>
            <a:r>
              <a:rPr lang="ru-RU" b="1" i="1" u="sng" dirty="0" smtClean="0">
                <a:solidFill>
                  <a:srgbClr val="FF0000"/>
                </a:solidFill>
              </a:rPr>
              <a:t>плакал горько</a:t>
            </a:r>
            <a:r>
              <a:rPr lang="ru-RU" b="1" dirty="0" smtClean="0">
                <a:solidFill>
                  <a:srgbClr val="FF0000"/>
                </a:solidFill>
              </a:rPr>
              <a:t>». </a:t>
            </a:r>
          </a:p>
          <a:p>
            <a:endParaRPr lang="ru-RU" dirty="0"/>
          </a:p>
        </p:txBody>
      </p:sp>
    </p:spTree>
  </p:cSld>
  <p:clrMapOvr>
    <a:masterClrMapping/>
  </p:clrMapOvr>
  <p:transition spd="med">
    <p:pull dir="l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Иконы. Апостол Пётр.</a:t>
            </a:r>
            <a:endParaRPr lang="ru-RU" dirty="0"/>
          </a:p>
        </p:txBody>
      </p:sp>
      <p:sp>
        <p:nvSpPr>
          <p:cNvPr id="3" name="Содержимое 2"/>
          <p:cNvSpPr>
            <a:spLocks noGrp="1"/>
          </p:cNvSpPr>
          <p:nvPr>
            <p:ph idx="1"/>
          </p:nvPr>
        </p:nvSpPr>
        <p:spPr/>
        <p:txBody>
          <a:bodyPr/>
          <a:lstStyle/>
          <a:p>
            <a:endParaRPr lang="ru-RU" dirty="0"/>
          </a:p>
        </p:txBody>
      </p:sp>
      <p:pic>
        <p:nvPicPr>
          <p:cNvPr id="1028" name="Picture 4" descr="Икона Апостол Петр"/>
          <p:cNvPicPr>
            <a:picLocks noChangeAspect="1" noChangeArrowheads="1"/>
          </p:cNvPicPr>
          <p:nvPr/>
        </p:nvPicPr>
        <p:blipFill>
          <a:blip r:embed="rId2" cstate="print"/>
          <a:srcRect/>
          <a:stretch>
            <a:fillRect/>
          </a:stretch>
        </p:blipFill>
        <p:spPr bwMode="auto">
          <a:xfrm>
            <a:off x="4357686" y="1285860"/>
            <a:ext cx="4214842" cy="5321770"/>
          </a:xfrm>
          <a:prstGeom prst="rect">
            <a:avLst/>
          </a:prstGeom>
          <a:noFill/>
        </p:spPr>
      </p:pic>
      <p:pic>
        <p:nvPicPr>
          <p:cNvPr id="15362" name="Picture 2" descr="Апостол Петр, икона, житие, акафист и молитва святому."/>
          <p:cNvPicPr>
            <a:picLocks noChangeAspect="1" noChangeArrowheads="1"/>
          </p:cNvPicPr>
          <p:nvPr/>
        </p:nvPicPr>
        <p:blipFill>
          <a:blip r:embed="rId3" cstate="print"/>
          <a:srcRect/>
          <a:stretch>
            <a:fillRect/>
          </a:stretch>
        </p:blipFill>
        <p:spPr bwMode="auto">
          <a:xfrm>
            <a:off x="571472" y="1214422"/>
            <a:ext cx="3500462" cy="5437704"/>
          </a:xfrm>
          <a:prstGeom prst="rect">
            <a:avLst/>
          </a:prstGeom>
          <a:noFill/>
        </p:spPr>
      </p:pic>
    </p:spTree>
  </p:cSld>
  <p:clrMapOvr>
    <a:masterClrMapping/>
  </p:clrMapOvr>
  <p:transition spd="med">
    <p:pull dir="l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39718"/>
          </a:xfrm>
        </p:spPr>
        <p:txBody>
          <a:bodyPr>
            <a:normAutofit fontScale="90000"/>
          </a:bodyPr>
          <a:lstStyle/>
          <a:p>
            <a:r>
              <a:rPr lang="ru-RU" sz="3600" b="1" dirty="0" smtClean="0"/>
              <a:t/>
            </a:r>
            <a:br>
              <a:rPr lang="ru-RU" sz="3600" b="1" dirty="0" smtClean="0"/>
            </a:br>
            <a:r>
              <a:rPr lang="ru-RU" sz="3600" b="1" dirty="0" smtClean="0"/>
              <a:t/>
            </a:r>
            <a:br>
              <a:rPr lang="ru-RU" sz="3600" b="1" dirty="0" smtClean="0"/>
            </a:br>
            <a:r>
              <a:rPr lang="ru-RU" sz="3600" b="1" dirty="0" smtClean="0"/>
              <a:t>Икона «Отречение Петра» </a:t>
            </a:r>
            <a:br>
              <a:rPr lang="ru-RU" sz="3600" b="1" dirty="0" smtClean="0"/>
            </a:br>
            <a:r>
              <a:rPr lang="ru-RU" b="1" dirty="0" smtClean="0"/>
              <a:t> </a:t>
            </a:r>
            <a:r>
              <a:rPr lang="ru-RU" dirty="0" smtClean="0"/>
              <a:t/>
            </a:r>
            <a:br>
              <a:rPr lang="ru-RU" dirty="0" smtClean="0"/>
            </a:br>
            <a:endParaRPr lang="ru-RU" dirty="0"/>
          </a:p>
        </p:txBody>
      </p:sp>
      <p:pic>
        <p:nvPicPr>
          <p:cNvPr id="5" name="Содержимое 4" descr="http://www.pravmir.ru/wp-content/uploads/2012/06/petr.jpg">
            <a:hlinkClick r:id="rId2" tooltip="&quot;&quot;"/>
          </p:cNvPr>
          <p:cNvPicPr>
            <a:picLocks noGrp="1"/>
          </p:cNvPicPr>
          <p:nvPr>
            <p:ph idx="1"/>
          </p:nvPr>
        </p:nvPicPr>
        <p:blipFill>
          <a:blip r:embed="rId3" cstate="print"/>
          <a:srcRect/>
          <a:stretch>
            <a:fillRect/>
          </a:stretch>
        </p:blipFill>
        <p:spPr bwMode="auto">
          <a:xfrm>
            <a:off x="2285984" y="714356"/>
            <a:ext cx="6215106" cy="5827518"/>
          </a:xfrm>
          <a:prstGeom prst="rect">
            <a:avLst/>
          </a:prstGeom>
          <a:noFill/>
          <a:ln w="9525">
            <a:noFill/>
            <a:miter lim="800000"/>
            <a:headEnd/>
            <a:tailEnd/>
          </a:ln>
        </p:spPr>
      </p:pic>
      <p:pic>
        <p:nvPicPr>
          <p:cNvPr id="4" name="Picture 68" descr="AN01154_"/>
          <p:cNvPicPr>
            <a:picLocks noChangeAspect="1" noChangeArrowheads="1"/>
          </p:cNvPicPr>
          <p:nvPr/>
        </p:nvPicPr>
        <p:blipFill>
          <a:blip r:embed="rId4"/>
          <a:srcRect/>
          <a:stretch>
            <a:fillRect/>
          </a:stretch>
        </p:blipFill>
        <p:spPr bwMode="auto">
          <a:xfrm>
            <a:off x="0" y="571480"/>
            <a:ext cx="2000232" cy="2189365"/>
          </a:xfrm>
          <a:prstGeom prst="rect">
            <a:avLst/>
          </a:prstGeom>
          <a:noFill/>
          <a:ln w="9525">
            <a:noFill/>
            <a:miter lim="800000"/>
            <a:headEnd/>
            <a:tailEnd/>
          </a:ln>
        </p:spPr>
      </p:pic>
    </p:spTree>
  </p:cSld>
  <p:clrMapOvr>
    <a:masterClrMapping/>
  </p:clrMapOvr>
  <p:transition spd="med">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11156"/>
          </a:xfrm>
        </p:spPr>
        <p:txBody>
          <a:bodyPr>
            <a:normAutofit fontScale="90000"/>
          </a:bodyPr>
          <a:lstStyle/>
          <a:p>
            <a:r>
              <a:rPr lang="ru-RU" sz="3100" b="1" dirty="0" smtClean="0"/>
              <a:t>Задачи урока: </a:t>
            </a:r>
            <a:r>
              <a:rPr lang="ru-RU" dirty="0" smtClean="0"/>
              <a:t/>
            </a:r>
            <a:br>
              <a:rPr lang="ru-RU" dirty="0" smtClean="0"/>
            </a:br>
            <a:endParaRPr lang="ru-RU" dirty="0"/>
          </a:p>
        </p:txBody>
      </p:sp>
      <p:sp>
        <p:nvSpPr>
          <p:cNvPr id="3" name="Содержимое 2"/>
          <p:cNvSpPr>
            <a:spLocks noGrp="1"/>
          </p:cNvSpPr>
          <p:nvPr>
            <p:ph idx="1"/>
          </p:nvPr>
        </p:nvSpPr>
        <p:spPr>
          <a:xfrm>
            <a:off x="214282" y="642918"/>
            <a:ext cx="8643998" cy="5857892"/>
          </a:xfrm>
        </p:spPr>
        <p:txBody>
          <a:bodyPr>
            <a:noAutofit/>
          </a:bodyPr>
          <a:lstStyle/>
          <a:p>
            <a:pPr>
              <a:buNone/>
            </a:pPr>
            <a:r>
              <a:rPr lang="ru-RU" sz="1800" b="1" u="sng" dirty="0" smtClean="0">
                <a:solidFill>
                  <a:srgbClr val="FF0000"/>
                </a:solidFill>
              </a:rPr>
              <a:t>обучающая: </a:t>
            </a:r>
          </a:p>
          <a:p>
            <a:pPr>
              <a:buNone/>
            </a:pPr>
            <a:r>
              <a:rPr lang="ru-RU" sz="1400" b="1" dirty="0" smtClean="0"/>
              <a:t> </a:t>
            </a:r>
            <a:r>
              <a:rPr lang="ru-RU" sz="1600" b="1" dirty="0" smtClean="0"/>
              <a:t>- изучение новых знаний о православных понятиях: совесть, грех, стыд, раскаяние.</a:t>
            </a:r>
          </a:p>
          <a:p>
            <a:pPr>
              <a:buFontTx/>
              <a:buChar char="-"/>
            </a:pPr>
            <a:r>
              <a:rPr lang="ru-RU" sz="1600" b="1" dirty="0" smtClean="0"/>
              <a:t>сообщение новых фактов из Библии;</a:t>
            </a:r>
          </a:p>
          <a:p>
            <a:pPr>
              <a:buNone/>
            </a:pPr>
            <a:r>
              <a:rPr lang="ru-RU" sz="1600" b="1" dirty="0" smtClean="0"/>
              <a:t>- обучение работе с источником знаний: книгой, учебником, справочной литературой; </a:t>
            </a:r>
          </a:p>
          <a:p>
            <a:pPr>
              <a:buNone/>
            </a:pPr>
            <a:r>
              <a:rPr lang="ru-RU" sz="1600" b="1" dirty="0" smtClean="0"/>
              <a:t> - освоение учащимися христианской позиции по отношению к совести и бессовестности, о добру – злу, совести – раскаянию, греху – добродетелям, </a:t>
            </a:r>
          </a:p>
          <a:p>
            <a:pPr>
              <a:buNone/>
            </a:pPr>
            <a:r>
              <a:rPr lang="ru-RU" sz="1600" b="1" dirty="0" smtClean="0"/>
              <a:t>- формирование представления о роли покаяния в духовной жизни человека, узнать, из каких этапов состоит процесс раскаяния</a:t>
            </a:r>
          </a:p>
          <a:p>
            <a:pPr>
              <a:buNone/>
            </a:pPr>
            <a:r>
              <a:rPr lang="ru-RU" sz="2000" b="1" u="sng" dirty="0" smtClean="0">
                <a:solidFill>
                  <a:srgbClr val="FF0000"/>
                </a:solidFill>
              </a:rPr>
              <a:t>развивающая:</a:t>
            </a:r>
            <a:endParaRPr lang="ru-RU" sz="2000" u="sng" dirty="0" smtClean="0">
              <a:solidFill>
                <a:srgbClr val="FF0000"/>
              </a:solidFill>
            </a:endParaRPr>
          </a:p>
          <a:p>
            <a:pPr>
              <a:buNone/>
            </a:pPr>
            <a:r>
              <a:rPr lang="ru-RU" sz="1600" b="1" dirty="0" smtClean="0"/>
              <a:t>          - формирование умений анализировать, устанавливать причинно-следственные связи, </a:t>
            </a:r>
            <a:br>
              <a:rPr lang="ru-RU" sz="1600" b="1" dirty="0" smtClean="0"/>
            </a:br>
            <a:r>
              <a:rPr lang="ru-RU" sz="1600" b="1" dirty="0" smtClean="0"/>
              <a:t>- развивать умение аргументировать и доказывать свое мнение, </a:t>
            </a:r>
          </a:p>
          <a:p>
            <a:pPr>
              <a:buNone/>
            </a:pPr>
            <a:r>
              <a:rPr lang="ru-RU" sz="1600" b="1" dirty="0" smtClean="0"/>
              <a:t>          - усвоить влияние покаяния на состояние совести; </a:t>
            </a:r>
          </a:p>
          <a:p>
            <a:pPr>
              <a:buNone/>
            </a:pPr>
            <a:r>
              <a:rPr lang="ru-RU" sz="1600" b="1" dirty="0" smtClean="0"/>
              <a:t>         - формировать у учащихся навык размышления;</a:t>
            </a:r>
          </a:p>
          <a:p>
            <a:pPr>
              <a:buNone/>
            </a:pPr>
            <a:r>
              <a:rPr lang="ru-RU" sz="1800" b="1" u="sng" dirty="0" smtClean="0">
                <a:solidFill>
                  <a:srgbClr val="FF0000"/>
                </a:solidFill>
              </a:rPr>
              <a:t>воспитывающая: </a:t>
            </a:r>
          </a:p>
          <a:p>
            <a:pPr>
              <a:buNone/>
            </a:pPr>
            <a:r>
              <a:rPr lang="ru-RU" sz="1600" b="1" dirty="0" smtClean="0"/>
              <a:t>-воспитание личностных качеств, обеспечивающих успешность существования и деятельности </a:t>
            </a:r>
          </a:p>
          <a:p>
            <a:pPr>
              <a:buNone/>
            </a:pPr>
            <a:r>
              <a:rPr lang="ru-RU" sz="1600" b="1" dirty="0" smtClean="0"/>
              <a:t>в ученическом коллективе (великодушия, благородства, человечности, чуткости и гуманности, </a:t>
            </a:r>
          </a:p>
          <a:p>
            <a:pPr>
              <a:buNone/>
            </a:pPr>
            <a:r>
              <a:rPr lang="ru-RU" sz="1600" b="1" dirty="0" smtClean="0"/>
              <a:t> вежливости, тактичности, уважительности, скромности, дружелюбия, приветливости,</a:t>
            </a:r>
          </a:p>
          <a:p>
            <a:pPr>
              <a:buNone/>
            </a:pPr>
            <a:r>
              <a:rPr lang="ru-RU" sz="1600" b="1" dirty="0" smtClean="0"/>
              <a:t> стремления к взаимовыручке).</a:t>
            </a:r>
          </a:p>
          <a:p>
            <a:pPr>
              <a:buFontTx/>
              <a:buChar char="-"/>
            </a:pPr>
            <a:r>
              <a:rPr lang="ru-RU" sz="1600" b="1" dirty="0" smtClean="0"/>
              <a:t>воспитать привычку вести диалог со своей совестью, что значит, прислушиваться к голосу</a:t>
            </a:r>
          </a:p>
          <a:p>
            <a:pPr>
              <a:buNone/>
            </a:pPr>
            <a:r>
              <a:rPr lang="ru-RU" sz="1600" b="1" dirty="0" smtClean="0"/>
              <a:t>Бога в себе.</a:t>
            </a:r>
          </a:p>
          <a:p>
            <a:pPr>
              <a:buNone/>
            </a:pPr>
            <a:endParaRPr lang="ru-RU" sz="1400" dirty="0"/>
          </a:p>
        </p:txBody>
      </p:sp>
    </p:spTree>
  </p:cSld>
  <p:clrMapOvr>
    <a:masterClrMapping/>
  </p:clrMapOvr>
  <p:transition spd="med">
    <p:pull dir="l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Мини – проект № 3</a:t>
            </a:r>
            <a:br>
              <a:rPr lang="ru-RU" b="1" dirty="0" smtClean="0"/>
            </a:br>
            <a:r>
              <a:rPr lang="ru-RU" b="1" dirty="0" smtClean="0"/>
              <a:t>История предательства Иуды.</a:t>
            </a:r>
            <a:r>
              <a:rPr lang="ru-RU" dirty="0" smtClean="0"/>
              <a:t/>
            </a:r>
            <a:br>
              <a:rPr lang="ru-RU" dirty="0" smtClean="0"/>
            </a:br>
            <a:endParaRPr lang="ru-RU" dirty="0"/>
          </a:p>
        </p:txBody>
      </p:sp>
      <p:sp>
        <p:nvSpPr>
          <p:cNvPr id="3" name="Содержимое 2"/>
          <p:cNvSpPr>
            <a:spLocks noGrp="1"/>
          </p:cNvSpPr>
          <p:nvPr>
            <p:ph idx="1"/>
          </p:nvPr>
        </p:nvSpPr>
        <p:spPr>
          <a:xfrm>
            <a:off x="285720" y="1000108"/>
            <a:ext cx="8572560" cy="5572164"/>
          </a:xfrm>
        </p:spPr>
        <p:txBody>
          <a:bodyPr>
            <a:normAutofit fontScale="85000" lnSpcReduction="10000"/>
          </a:bodyPr>
          <a:lstStyle/>
          <a:p>
            <a:pPr>
              <a:buNone/>
            </a:pPr>
            <a:r>
              <a:rPr lang="ru-RU" dirty="0" smtClean="0"/>
              <a:t>  </a:t>
            </a:r>
          </a:p>
          <a:p>
            <a:pPr>
              <a:buNone/>
            </a:pPr>
            <a:r>
              <a:rPr lang="ru-RU" dirty="0" smtClean="0"/>
              <a:t> На четвертый день после Своего торжественного входа в Иерусалим Иисус Христос сказал ученикам Своим: «вы знаете, что через два дня будет Пасха, и Сын Человеческий предан будет на распятие».</a:t>
            </a:r>
          </a:p>
          <a:p>
            <a:r>
              <a:rPr lang="ru-RU" dirty="0" smtClean="0"/>
              <a:t>Иуда уговорился с фарисеями: «Кого я поцелую, Того и берите».</a:t>
            </a:r>
          </a:p>
          <a:p>
            <a:r>
              <a:rPr lang="ru-RU" dirty="0" smtClean="0"/>
              <a:t>Подойдя к Иисусу Христу, Иуда сказал: «Радуйся, Равви (Учитель)!» И поцеловал Его.</a:t>
            </a:r>
          </a:p>
          <a:p>
            <a:r>
              <a:rPr lang="ru-RU" dirty="0" smtClean="0"/>
              <a:t>Иисус Христос сказал ему: «Друг! Для чего ты пришел? Целованием ли предаешь Сына Человеческого?» Эти слова Спасителя были для Иуды последним призывом к покаянию.</a:t>
            </a:r>
          </a:p>
          <a:p>
            <a:pPr>
              <a:buNone/>
            </a:pPr>
            <a:endParaRPr lang="ru-RU" dirty="0"/>
          </a:p>
        </p:txBody>
      </p:sp>
    </p:spTree>
  </p:cSld>
  <p:clrMapOvr>
    <a:masterClrMapping/>
  </p:clrMapOvr>
  <p:transition spd="med">
    <p:pull dir="l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Илья Глазунов «Поцелуй Иуды»</a:t>
            </a:r>
            <a:br>
              <a:rPr lang="ru-RU" dirty="0" smtClean="0"/>
            </a:br>
            <a:endParaRPr lang="ru-RU" dirty="0"/>
          </a:p>
        </p:txBody>
      </p:sp>
      <p:sp>
        <p:nvSpPr>
          <p:cNvPr id="3" name="Содержимое 2"/>
          <p:cNvSpPr>
            <a:spLocks noGrp="1"/>
          </p:cNvSpPr>
          <p:nvPr>
            <p:ph idx="1"/>
          </p:nvPr>
        </p:nvSpPr>
        <p:spPr/>
        <p:txBody>
          <a:bodyPr/>
          <a:lstStyle/>
          <a:p>
            <a:endParaRPr lang="ru-RU" dirty="0"/>
          </a:p>
        </p:txBody>
      </p:sp>
      <p:pic>
        <p:nvPicPr>
          <p:cNvPr id="19458" name="Picture 2" descr="И. Глазунов. Поцелуй Иуды">
            <a:hlinkClick r:id="rId2" tooltip="И. Глазунов. Поцелуй Иуды"/>
          </p:cNvPr>
          <p:cNvPicPr>
            <a:picLocks noChangeAspect="1" noChangeArrowheads="1"/>
          </p:cNvPicPr>
          <p:nvPr/>
        </p:nvPicPr>
        <p:blipFill>
          <a:blip r:embed="rId3" cstate="print"/>
          <a:srcRect/>
          <a:stretch>
            <a:fillRect/>
          </a:stretch>
        </p:blipFill>
        <p:spPr bwMode="auto">
          <a:xfrm>
            <a:off x="971600" y="1772815"/>
            <a:ext cx="7560840" cy="4184535"/>
          </a:xfrm>
          <a:prstGeom prst="rect">
            <a:avLst/>
          </a:prstGeom>
          <a:noFill/>
        </p:spPr>
      </p:pic>
    </p:spTree>
  </p:cSld>
  <p:clrMapOvr>
    <a:masterClrMapping/>
  </p:clrMapOvr>
  <p:transition spd="med">
    <p:pull dir="l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200" dirty="0" smtClean="0"/>
              <a:t>Фрагмент росписи сводов храма </a:t>
            </a:r>
            <a:r>
              <a:rPr lang="ru-RU" sz="3200" dirty="0" err="1" smtClean="0"/>
              <a:t>Живоначальной</a:t>
            </a:r>
            <a:r>
              <a:rPr lang="ru-RU" sz="3200" dirty="0" smtClean="0"/>
              <a:t> Троицы. Г. Петропавловск - Камчатский</a:t>
            </a:r>
            <a:endParaRPr lang="ru-RU" sz="3200" dirty="0"/>
          </a:p>
        </p:txBody>
      </p:sp>
      <p:sp>
        <p:nvSpPr>
          <p:cNvPr id="3" name="Содержимое 2"/>
          <p:cNvSpPr>
            <a:spLocks noGrp="1"/>
          </p:cNvSpPr>
          <p:nvPr>
            <p:ph idx="1"/>
          </p:nvPr>
        </p:nvSpPr>
        <p:spPr/>
        <p:txBody>
          <a:bodyPr/>
          <a:lstStyle/>
          <a:p>
            <a:endParaRPr lang="ru-RU"/>
          </a:p>
        </p:txBody>
      </p:sp>
      <p:pic>
        <p:nvPicPr>
          <p:cNvPr id="20482" name="Picture 2" descr="Фрагмент росписи сводов храма Живоначальной Троицы г.Петропавловска-Камчатского">
            <a:hlinkClick r:id="rId2" tooltip="Фрагмент росписи сводов храма Живоначальной Троицы г.Петропавловска-Камчатского"/>
          </p:cNvPr>
          <p:cNvPicPr>
            <a:picLocks noChangeAspect="1" noChangeArrowheads="1"/>
          </p:cNvPicPr>
          <p:nvPr/>
        </p:nvPicPr>
        <p:blipFill>
          <a:blip r:embed="rId3" cstate="print"/>
          <a:srcRect/>
          <a:stretch>
            <a:fillRect/>
          </a:stretch>
        </p:blipFill>
        <p:spPr bwMode="auto">
          <a:xfrm>
            <a:off x="971600" y="1556792"/>
            <a:ext cx="6632773" cy="4968552"/>
          </a:xfrm>
          <a:prstGeom prst="rect">
            <a:avLst/>
          </a:prstGeom>
          <a:noFill/>
        </p:spPr>
      </p:pic>
    </p:spTree>
  </p:cSld>
  <p:clrMapOvr>
    <a:masterClrMapping/>
  </p:clrMapOvr>
  <p:transition spd="med">
    <p:pull dir="l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p:txBody>
          <a:bodyPr/>
          <a:lstStyle/>
          <a:p>
            <a:pPr algn="l" eaLnBrk="1" hangingPunct="1"/>
            <a:r>
              <a:rPr lang="ru-RU" sz="2800" b="1" smtClean="0"/>
              <a:t/>
            </a:r>
            <a:br>
              <a:rPr lang="ru-RU" sz="2800" b="1" smtClean="0"/>
            </a:br>
            <a:endParaRPr lang="ru-RU" sz="2800" b="1" smtClean="0"/>
          </a:p>
        </p:txBody>
      </p:sp>
      <p:sp>
        <p:nvSpPr>
          <p:cNvPr id="6147" name="Содержимое 2"/>
          <p:cNvSpPr>
            <a:spLocks noGrp="1"/>
          </p:cNvSpPr>
          <p:nvPr>
            <p:ph idx="1"/>
          </p:nvPr>
        </p:nvSpPr>
        <p:spPr/>
        <p:txBody>
          <a:bodyPr/>
          <a:lstStyle/>
          <a:p>
            <a:pPr eaLnBrk="1" hangingPunct="1"/>
            <a:endParaRPr lang="ru-RU" dirty="0" smtClean="0"/>
          </a:p>
        </p:txBody>
      </p:sp>
      <p:pic>
        <p:nvPicPr>
          <p:cNvPr id="6148" name="Picture 5" descr="D:\Курсы ОРКСЭ\OPK\assets\attaches\99\original\_._.jpg-1267628405.jpg"/>
          <p:cNvPicPr>
            <a:picLocks noChangeAspect="1" noChangeArrowheads="1"/>
          </p:cNvPicPr>
          <p:nvPr/>
        </p:nvPicPr>
        <p:blipFill>
          <a:blip r:embed="rId2" cstate="print"/>
          <a:srcRect/>
          <a:stretch>
            <a:fillRect/>
          </a:stretch>
        </p:blipFill>
        <p:spPr bwMode="auto">
          <a:xfrm>
            <a:off x="2555776" y="1052736"/>
            <a:ext cx="3600400" cy="5722696"/>
          </a:xfrm>
          <a:prstGeom prst="rect">
            <a:avLst/>
          </a:prstGeom>
          <a:noFill/>
          <a:ln w="9525">
            <a:noFill/>
            <a:miter lim="800000"/>
            <a:headEnd/>
            <a:tailEnd/>
          </a:ln>
        </p:spPr>
      </p:pic>
      <p:sp>
        <p:nvSpPr>
          <p:cNvPr id="6149" name="Прямоугольник 4"/>
          <p:cNvSpPr>
            <a:spLocks noChangeArrowheads="1"/>
          </p:cNvSpPr>
          <p:nvPr/>
        </p:nvSpPr>
        <p:spPr bwMode="auto">
          <a:xfrm>
            <a:off x="539552" y="332656"/>
            <a:ext cx="8305800" cy="523875"/>
          </a:xfrm>
          <a:prstGeom prst="rect">
            <a:avLst/>
          </a:prstGeom>
          <a:noFill/>
          <a:ln w="9525">
            <a:noFill/>
            <a:miter lim="800000"/>
            <a:headEnd/>
            <a:tailEnd/>
          </a:ln>
        </p:spPr>
        <p:txBody>
          <a:bodyPr>
            <a:spAutoFit/>
          </a:bodyPr>
          <a:lstStyle/>
          <a:p>
            <a:r>
              <a:rPr lang="ru-RU" sz="2800" b="1" dirty="0"/>
              <a:t>Благоразумный разбойник. Монастырь Хора</a:t>
            </a:r>
            <a:endParaRPr lang="ru-RU" sz="2800" dirty="0"/>
          </a:p>
        </p:txBody>
      </p:sp>
    </p:spTree>
  </p:cSld>
  <p:clrMapOvr>
    <a:masterClrMapping/>
  </p:clrMapOvr>
  <p:transition spd="med">
    <p:pull dir="l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25470"/>
          </a:xfrm>
        </p:spPr>
        <p:txBody>
          <a:bodyPr>
            <a:normAutofit fontScale="90000"/>
          </a:bodyPr>
          <a:lstStyle/>
          <a:p>
            <a:r>
              <a:rPr lang="ru-RU" dirty="0" smtClean="0"/>
              <a:t>Загляни в себя.</a:t>
            </a:r>
            <a:endParaRPr lang="ru-RU" dirty="0"/>
          </a:p>
        </p:txBody>
      </p:sp>
      <p:sp>
        <p:nvSpPr>
          <p:cNvPr id="3" name="Содержимое 2"/>
          <p:cNvSpPr>
            <a:spLocks noGrp="1"/>
          </p:cNvSpPr>
          <p:nvPr>
            <p:ph idx="1"/>
          </p:nvPr>
        </p:nvSpPr>
        <p:spPr>
          <a:xfrm>
            <a:off x="214282" y="1142984"/>
            <a:ext cx="8572560" cy="5257800"/>
          </a:xfrm>
        </p:spPr>
        <p:txBody>
          <a:bodyPr>
            <a:normAutofit fontScale="47500" lnSpcReduction="20000"/>
          </a:bodyPr>
          <a:lstStyle/>
          <a:p>
            <a:r>
              <a:rPr lang="ru-RU" sz="5100" b="1" dirty="0" smtClean="0"/>
              <a:t>Беседа:</a:t>
            </a:r>
            <a:endParaRPr lang="ru-RU" sz="5100" dirty="0" smtClean="0"/>
          </a:p>
          <a:p>
            <a:pPr lvl="0"/>
            <a:r>
              <a:rPr lang="ru-RU" sz="5100" dirty="0" smtClean="0"/>
              <a:t>Чье покаяние было истинным – Петра или Иуды? Почему?</a:t>
            </a:r>
          </a:p>
          <a:p>
            <a:pPr lvl="0"/>
            <a:r>
              <a:rPr lang="ru-RU" sz="5100" dirty="0" smtClean="0"/>
              <a:t>В чем ошибка Иуды?</a:t>
            </a:r>
          </a:p>
          <a:p>
            <a:pPr>
              <a:buNone/>
            </a:pPr>
            <a:r>
              <a:rPr lang="ru-RU" dirty="0" smtClean="0"/>
              <a:t> </a:t>
            </a:r>
          </a:p>
          <a:p>
            <a:pPr lvl="0"/>
            <a:r>
              <a:rPr lang="ru-RU" sz="5900" dirty="0" smtClean="0"/>
              <a:t>Вспомните, кого из одноклассников  обижали вы? Как?  Чем?</a:t>
            </a:r>
          </a:p>
          <a:p>
            <a:pPr lvl="0"/>
            <a:r>
              <a:rPr lang="ru-RU" sz="5900" dirty="0" smtClean="0"/>
              <a:t> Что вы готовы сделать, чтобы исправить положение?  (Извиниться, попросить прощение, написать письмо, поцеловать и обнять, объясниться).</a:t>
            </a:r>
          </a:p>
          <a:p>
            <a:pPr lvl="0"/>
            <a:r>
              <a:rPr lang="ru-RU" sz="5900" dirty="0" smtClean="0"/>
              <a:t>Что вы почувствовали в душе во время этой работы?</a:t>
            </a:r>
          </a:p>
          <a:p>
            <a:pPr>
              <a:buNone/>
            </a:pPr>
            <a:r>
              <a:rPr lang="ru-RU" b="1" dirty="0" smtClean="0"/>
              <a:t> </a:t>
            </a:r>
            <a:endParaRPr lang="ru-RU" dirty="0" smtClean="0"/>
          </a:p>
          <a:p>
            <a:pPr>
              <a:buNone/>
            </a:pPr>
            <a:r>
              <a:rPr lang="ru-RU" sz="4000" b="1" dirty="0" smtClean="0">
                <a:solidFill>
                  <a:srgbClr val="FF0000"/>
                </a:solidFill>
              </a:rPr>
              <a:t>Дети думают. </a:t>
            </a:r>
          </a:p>
          <a:p>
            <a:pPr>
              <a:buNone/>
            </a:pPr>
            <a:r>
              <a:rPr lang="ru-RU" sz="4000" b="1" dirty="0" smtClean="0">
                <a:solidFill>
                  <a:srgbClr val="FF0000"/>
                </a:solidFill>
              </a:rPr>
              <a:t>Осуществляют свои действия: совесть – раскаяние.</a:t>
            </a:r>
            <a:endParaRPr lang="ru-RU" sz="4000" dirty="0" smtClean="0">
              <a:solidFill>
                <a:srgbClr val="FF0000"/>
              </a:solidFill>
            </a:endParaRPr>
          </a:p>
          <a:p>
            <a:pPr>
              <a:buNone/>
            </a:pPr>
            <a:endParaRPr lang="ru-RU" dirty="0"/>
          </a:p>
        </p:txBody>
      </p:sp>
    </p:spTree>
  </p:cSld>
  <p:clrMapOvr>
    <a:masterClrMapping/>
  </p:clrMapOvr>
  <p:transition spd="med">
    <p:pull dir="l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Изображение"/>
          <p:cNvPicPr>
            <a:picLocks noGrp="1" noChangeAspect="1" noChangeArrowheads="1"/>
          </p:cNvPicPr>
          <p:nvPr>
            <p:ph/>
          </p:nvPr>
        </p:nvPicPr>
        <p:blipFill>
          <a:blip r:embed="rId2" cstate="print"/>
          <a:srcRect/>
          <a:stretch>
            <a:fillRect/>
          </a:stretch>
        </p:blipFill>
        <p:spPr>
          <a:xfrm>
            <a:off x="0" y="0"/>
            <a:ext cx="9144000" cy="6858000"/>
          </a:xfrm>
          <a:noFill/>
        </p:spPr>
      </p:pic>
    </p:spTree>
  </p:cSld>
  <p:clrMapOvr>
    <a:masterClrMapping/>
  </p:clrMapOvr>
  <p:transition spd="med">
    <p:pull dir="l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54032"/>
          </a:xfrm>
        </p:spPr>
        <p:txBody>
          <a:bodyPr>
            <a:normAutofit fontScale="90000"/>
          </a:bodyPr>
          <a:lstStyle/>
          <a:p>
            <a:r>
              <a:rPr lang="ru-RU" sz="3600" b="1" dirty="0" smtClean="0"/>
              <a:t>Где наша пристань?</a:t>
            </a:r>
            <a:r>
              <a:rPr lang="ru-RU" sz="3600" dirty="0" smtClean="0"/>
              <a:t/>
            </a:r>
            <a:br>
              <a:rPr lang="ru-RU" sz="3600" dirty="0" smtClean="0"/>
            </a:br>
            <a:r>
              <a:rPr lang="ru-RU" sz="3600" dirty="0" smtClean="0"/>
              <a:t>Ролевая игра</a:t>
            </a:r>
            <a:endParaRPr lang="ru-RU" sz="3600" dirty="0"/>
          </a:p>
        </p:txBody>
      </p:sp>
      <p:sp>
        <p:nvSpPr>
          <p:cNvPr id="3" name="Содержимое 2"/>
          <p:cNvSpPr>
            <a:spLocks noGrp="1"/>
          </p:cNvSpPr>
          <p:nvPr>
            <p:ph idx="1"/>
          </p:nvPr>
        </p:nvSpPr>
        <p:spPr>
          <a:xfrm>
            <a:off x="285720" y="1000108"/>
            <a:ext cx="8643998" cy="5500726"/>
          </a:xfrm>
        </p:spPr>
        <p:txBody>
          <a:bodyPr>
            <a:normAutofit/>
          </a:bodyPr>
          <a:lstStyle/>
          <a:p>
            <a:pPr>
              <a:buNone/>
            </a:pPr>
            <a:r>
              <a:rPr lang="ru-RU" sz="5100" b="1" dirty="0" smtClean="0">
                <a:solidFill>
                  <a:srgbClr val="FF0000"/>
                </a:solidFill>
              </a:rPr>
              <a:t>Корабль – капитан – компас – якорь - маяк.</a:t>
            </a:r>
          </a:p>
          <a:p>
            <a:pPr>
              <a:buNone/>
            </a:pPr>
            <a:endParaRPr lang="ru-RU" sz="5100" b="1" dirty="0" smtClean="0">
              <a:solidFill>
                <a:srgbClr val="FF0000"/>
              </a:solidFill>
            </a:endParaRPr>
          </a:p>
          <a:p>
            <a:pPr>
              <a:buNone/>
            </a:pPr>
            <a:r>
              <a:rPr lang="ru-RU" sz="5800" b="1" dirty="0" smtClean="0">
                <a:solidFill>
                  <a:srgbClr val="FF0000"/>
                </a:solidFill>
              </a:rPr>
              <a:t>«Кораблекрушение веры» </a:t>
            </a:r>
            <a:r>
              <a:rPr lang="ru-RU" sz="3400" b="1" dirty="0" smtClean="0"/>
              <a:t>– это величайшая трагедия.</a:t>
            </a:r>
            <a:r>
              <a:rPr lang="ru-RU" sz="3400" dirty="0" smtClean="0"/>
              <a:t> (</a:t>
            </a:r>
            <a:r>
              <a:rPr lang="ru-RU" sz="3400" b="1" dirty="0" err="1" smtClean="0"/>
              <a:t>Ефесянам</a:t>
            </a:r>
            <a:r>
              <a:rPr lang="ru-RU" sz="3400" b="1" dirty="0" smtClean="0"/>
              <a:t> 2:8). </a:t>
            </a:r>
          </a:p>
          <a:p>
            <a:pPr>
              <a:buNone/>
            </a:pPr>
            <a:endParaRPr lang="ru-RU" sz="3400" b="1" dirty="0" smtClean="0"/>
          </a:p>
          <a:p>
            <a:pPr>
              <a:buNone/>
            </a:pPr>
            <a:endParaRPr lang="ru-RU" dirty="0"/>
          </a:p>
        </p:txBody>
      </p:sp>
      <p:pic>
        <p:nvPicPr>
          <p:cNvPr id="5" name="Picture 66" descr="BD06169_"/>
          <p:cNvPicPr>
            <a:picLocks noChangeAspect="1" noChangeArrowheads="1"/>
          </p:cNvPicPr>
          <p:nvPr/>
        </p:nvPicPr>
        <p:blipFill>
          <a:blip r:embed="rId2"/>
          <a:srcRect/>
          <a:stretch>
            <a:fillRect/>
          </a:stretch>
        </p:blipFill>
        <p:spPr bwMode="auto">
          <a:xfrm rot="19213747">
            <a:off x="6842341" y="2554322"/>
            <a:ext cx="802638" cy="1134679"/>
          </a:xfrm>
          <a:prstGeom prst="rect">
            <a:avLst/>
          </a:prstGeom>
          <a:noFill/>
          <a:ln w="9525">
            <a:noFill/>
            <a:miter lim="800000"/>
            <a:headEnd/>
            <a:tailEnd/>
          </a:ln>
        </p:spPr>
      </p:pic>
    </p:spTree>
  </p:cSld>
  <p:clrMapOvr>
    <a:masterClrMapping/>
  </p:clrMapOvr>
  <p:transition spd="med">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700" dirty="0" smtClean="0">
                <a:solidFill>
                  <a:srgbClr val="FF0000"/>
                </a:solidFill>
              </a:rPr>
              <a:t>(</a:t>
            </a:r>
            <a:r>
              <a:rPr lang="ru-RU" sz="2700" b="1" dirty="0" err="1" smtClean="0">
                <a:solidFill>
                  <a:srgbClr val="FF0000"/>
                </a:solidFill>
              </a:rPr>
              <a:t>Ефесянам</a:t>
            </a:r>
            <a:r>
              <a:rPr lang="ru-RU" sz="2700" b="1" dirty="0" smtClean="0">
                <a:solidFill>
                  <a:srgbClr val="FF0000"/>
                </a:solidFill>
              </a:rPr>
              <a:t> 2:8). </a:t>
            </a:r>
            <a:r>
              <a:rPr lang="ru-RU" sz="2700" b="1" dirty="0" smtClean="0"/>
              <a:t/>
            </a:r>
            <a:br>
              <a:rPr lang="ru-RU" sz="2700" b="1" dirty="0" smtClean="0"/>
            </a:br>
            <a:r>
              <a:rPr lang="ru-RU" sz="4000" b="1" dirty="0" smtClean="0"/>
              <a:t>«Кораблекрушение веры» </a:t>
            </a:r>
            <a:br>
              <a:rPr lang="ru-RU" sz="4000" b="1" dirty="0" smtClean="0"/>
            </a:br>
            <a:r>
              <a:rPr lang="ru-RU" sz="4000" b="1" dirty="0" smtClean="0"/>
              <a:t>– это величайшая трагедия</a:t>
            </a:r>
            <a:endParaRPr lang="ru-RU" sz="4000" dirty="0"/>
          </a:p>
        </p:txBody>
      </p:sp>
      <p:pic>
        <p:nvPicPr>
          <p:cNvPr id="4" name="Picture 65" descr="TN01142_"/>
          <p:cNvPicPr>
            <a:picLocks noGrp="1" noChangeAspect="1" noChangeArrowheads="1"/>
          </p:cNvPicPr>
          <p:nvPr>
            <p:ph idx="1"/>
          </p:nvPr>
        </p:nvPicPr>
        <p:blipFill>
          <a:blip r:embed="rId2"/>
          <a:srcRect/>
          <a:stretch>
            <a:fillRect/>
          </a:stretch>
        </p:blipFill>
        <p:spPr bwMode="auto">
          <a:xfrm>
            <a:off x="642910" y="1714488"/>
            <a:ext cx="7286676" cy="4857784"/>
          </a:xfrm>
          <a:prstGeom prst="rect">
            <a:avLst/>
          </a:prstGeom>
          <a:noFill/>
          <a:ln w="9525">
            <a:noFill/>
            <a:miter lim="800000"/>
            <a:headEnd/>
            <a:tailEnd/>
          </a:ln>
        </p:spPr>
      </p:pic>
    </p:spTree>
  </p:cSld>
  <p:clrMapOvr>
    <a:masterClrMapping/>
  </p:clrMapOvr>
  <p:transition spd="med">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1116013" y="333375"/>
            <a:ext cx="7772400" cy="1143000"/>
          </a:xfrm>
        </p:spPr>
        <p:txBody>
          <a:bodyPr/>
          <a:lstStyle/>
          <a:p>
            <a:r>
              <a:rPr lang="ru-RU"/>
              <a:t>Якорь. </a:t>
            </a:r>
          </a:p>
        </p:txBody>
      </p:sp>
      <p:sp>
        <p:nvSpPr>
          <p:cNvPr id="78851" name="Rectangle 3"/>
          <p:cNvSpPr>
            <a:spLocks noGrp="1" noChangeArrowheads="1"/>
          </p:cNvSpPr>
          <p:nvPr>
            <p:ph type="body" sz="half" idx="1"/>
          </p:nvPr>
        </p:nvSpPr>
        <p:spPr>
          <a:xfrm>
            <a:off x="1000100" y="1285860"/>
            <a:ext cx="5170488" cy="5257800"/>
          </a:xfrm>
        </p:spPr>
        <p:txBody>
          <a:bodyPr>
            <a:normAutofit fontScale="92500"/>
          </a:bodyPr>
          <a:lstStyle/>
          <a:p>
            <a:r>
              <a:rPr lang="ru-RU" sz="2400" b="1" dirty="0"/>
              <a:t>Якорь </a:t>
            </a:r>
            <a:r>
              <a:rPr lang="ru-RU" sz="2400" dirty="0"/>
              <a:t>- знак надежды на спасение и самого спасения. До наших дней сохранились печати первых христиан с изображением якоря, монограммой Христа и рыбками. </a:t>
            </a:r>
          </a:p>
          <a:p>
            <a:r>
              <a:rPr lang="ru-RU" sz="2400" dirty="0"/>
              <a:t> Этот символ соединяет знаки Христа и спасения. Якорями украшали брачные кольца христиан, что означало совместное спасение супругов в исполнении заповедей. </a:t>
            </a:r>
          </a:p>
          <a:p>
            <a:r>
              <a:rPr lang="ru-RU" sz="2400" dirty="0"/>
              <a:t>Якорь часто снабжали перекладиной, и он становился похожим на крест. Такой символ может быть истолкован как спасение через несение креста.</a:t>
            </a:r>
          </a:p>
        </p:txBody>
      </p:sp>
      <p:pic>
        <p:nvPicPr>
          <p:cNvPr id="78852" name="Picture 4" descr="TN00714_"/>
          <p:cNvPicPr>
            <a:picLocks noGrp="1" noChangeAspect="1" noChangeArrowheads="1"/>
          </p:cNvPicPr>
          <p:nvPr>
            <p:ph sz="quarter" idx="2"/>
          </p:nvPr>
        </p:nvPicPr>
        <p:blipFill>
          <a:blip r:embed="rId3"/>
          <a:srcRect/>
          <a:stretch>
            <a:fillRect/>
          </a:stretch>
        </p:blipFill>
        <p:spPr>
          <a:xfrm>
            <a:off x="6500826" y="785794"/>
            <a:ext cx="2844800" cy="3889375"/>
          </a:xfrm>
          <a:noFill/>
          <a:ln/>
        </p:spPr>
      </p:pic>
      <p:pic>
        <p:nvPicPr>
          <p:cNvPr id="78854" name="Picture 6" descr="BD06169_"/>
          <p:cNvPicPr>
            <a:picLocks noGrp="1" noChangeAspect="1" noChangeArrowheads="1"/>
          </p:cNvPicPr>
          <p:nvPr>
            <p:ph sz="quarter" idx="3"/>
          </p:nvPr>
        </p:nvPicPr>
        <p:blipFill>
          <a:blip r:embed="rId4"/>
          <a:srcRect/>
          <a:stretch>
            <a:fillRect/>
          </a:stretch>
        </p:blipFill>
        <p:spPr>
          <a:xfrm rot="19213747">
            <a:off x="-113969" y="238493"/>
            <a:ext cx="1360228" cy="1699189"/>
          </a:xfrm>
          <a:noFill/>
          <a:ln/>
        </p:spPr>
      </p:pic>
    </p:spTree>
    <p:custDataLst>
      <p:tags r:id="rId1"/>
    </p:custDataLst>
  </p:cSld>
  <p:clrMapOvr>
    <a:masterClrMapping/>
  </p:clrMapOvr>
  <p:transition advTm="78048">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ru-RU"/>
              <a:t>                   Петух.</a:t>
            </a:r>
          </a:p>
        </p:txBody>
      </p:sp>
      <p:sp>
        <p:nvSpPr>
          <p:cNvPr id="88067" name="Rectangle 3"/>
          <p:cNvSpPr>
            <a:spLocks noGrp="1" noChangeArrowheads="1"/>
          </p:cNvSpPr>
          <p:nvPr>
            <p:ph type="body" sz="half" idx="1"/>
          </p:nvPr>
        </p:nvSpPr>
        <p:spPr>
          <a:xfrm>
            <a:off x="263525" y="981075"/>
            <a:ext cx="4308475" cy="6048375"/>
          </a:xfrm>
        </p:spPr>
        <p:txBody>
          <a:bodyPr/>
          <a:lstStyle/>
          <a:p>
            <a:r>
              <a:rPr lang="ru-RU" sz="2400"/>
              <a:t>Означал бодрость и верность Христу. Как символ воскресения, петух изображался на саркофагах и светильниках.</a:t>
            </a:r>
          </a:p>
          <a:p>
            <a:pPr>
              <a:buFontTx/>
              <a:buNone/>
            </a:pPr>
            <a:endParaRPr lang="ru-RU" sz="2400"/>
          </a:p>
          <a:p>
            <a:r>
              <a:rPr lang="ru-RU" sz="2400"/>
              <a:t> Согласно Евангелию, крик петуха изобличает трижды отрёкшегося от Христа Петра, пробуждает его дух к осознанию своей слабости, к раскаянию.</a:t>
            </a:r>
          </a:p>
        </p:txBody>
      </p:sp>
      <p:pic>
        <p:nvPicPr>
          <p:cNvPr id="88070" name="Picture 6" descr="AN01154_"/>
          <p:cNvPicPr>
            <a:picLocks noGrp="1" noChangeAspect="1" noChangeArrowheads="1"/>
          </p:cNvPicPr>
          <p:nvPr>
            <p:ph sz="quarter" idx="3"/>
          </p:nvPr>
        </p:nvPicPr>
        <p:blipFill>
          <a:blip r:embed="rId3"/>
          <a:srcRect/>
          <a:stretch>
            <a:fillRect/>
          </a:stretch>
        </p:blipFill>
        <p:spPr>
          <a:xfrm>
            <a:off x="3929058" y="1000108"/>
            <a:ext cx="4968875" cy="4762500"/>
          </a:xfrm>
          <a:noFill/>
          <a:ln/>
        </p:spPr>
      </p:pic>
    </p:spTree>
    <p:custDataLst>
      <p:tags r:id="rId1"/>
    </p:custDataLst>
  </p:cSld>
  <p:clrMapOvr>
    <a:masterClrMapping/>
  </p:clrMapOvr>
  <p:transition advTm="67792">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Тип урока:</a:t>
            </a:r>
            <a:r>
              <a:rPr lang="ru-RU" dirty="0" smtClean="0"/>
              <a:t> комбинированный</a:t>
            </a:r>
            <a:br>
              <a:rPr lang="ru-RU" dirty="0" smtClean="0"/>
            </a:br>
            <a:endParaRPr lang="ru-RU" dirty="0"/>
          </a:p>
        </p:txBody>
      </p:sp>
      <p:sp>
        <p:nvSpPr>
          <p:cNvPr id="3" name="Содержимое 2"/>
          <p:cNvSpPr>
            <a:spLocks noGrp="1"/>
          </p:cNvSpPr>
          <p:nvPr>
            <p:ph idx="1"/>
          </p:nvPr>
        </p:nvSpPr>
        <p:spPr/>
        <p:txBody>
          <a:bodyPr>
            <a:normAutofit lnSpcReduction="10000"/>
          </a:bodyPr>
          <a:lstStyle/>
          <a:p>
            <a:r>
              <a:rPr lang="ru-RU" b="1" dirty="0" smtClean="0"/>
              <a:t>Форма урока:</a:t>
            </a:r>
            <a:r>
              <a:rPr lang="ru-RU" dirty="0" smtClean="0"/>
              <a:t> - сочетание различных форм занятий. </a:t>
            </a:r>
          </a:p>
          <a:p>
            <a:r>
              <a:rPr lang="ru-RU" u="sng" dirty="0" smtClean="0"/>
              <a:t>Формы и виды деятельности</a:t>
            </a:r>
            <a:r>
              <a:rPr lang="ru-RU" dirty="0" smtClean="0"/>
              <a:t>: беседа, комментированное   чтение, работа с иллюстрационным материалом, самостоятельная работа с источниками информации, игровое моделирование, проектная деятельность.</a:t>
            </a:r>
          </a:p>
          <a:p>
            <a:pPr>
              <a:buNone/>
            </a:pPr>
            <a:r>
              <a:rPr lang="ru-RU" dirty="0" smtClean="0"/>
              <a:t> </a:t>
            </a:r>
          </a:p>
          <a:p>
            <a:pPr>
              <a:buNone/>
            </a:pPr>
            <a:endParaRPr lang="ru-RU" dirty="0"/>
          </a:p>
        </p:txBody>
      </p:sp>
    </p:spTree>
  </p:cSld>
  <p:clrMapOvr>
    <a:masterClrMapping/>
  </p:clrMapOvr>
  <p:transition spd="med">
    <p:pull dir="l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Содержимое 1"/>
          <p:cNvSpPr>
            <a:spLocks noGrp="1"/>
          </p:cNvSpPr>
          <p:nvPr>
            <p:ph/>
          </p:nvPr>
        </p:nvSpPr>
        <p:spPr/>
        <p:txBody>
          <a:bodyPr/>
          <a:lstStyle/>
          <a:p>
            <a:endParaRPr lang="ru-RU" smtClean="0"/>
          </a:p>
        </p:txBody>
      </p:sp>
      <p:pic>
        <p:nvPicPr>
          <p:cNvPr id="3" name="Picture 2" descr="C:\Documents and Settings\ГАЛЯ.1-C529855241764\Рабочий стол\святки\014003.jpg"/>
          <p:cNvPicPr>
            <a:picLocks noChangeAspect="1" noChangeArrowheads="1"/>
          </p:cNvPicPr>
          <p:nvPr/>
        </p:nvPicPr>
        <p:blipFill>
          <a:blip r:embed="rId2" cstate="print"/>
          <a:srcRect/>
          <a:stretch>
            <a:fillRect/>
          </a:stretch>
        </p:blipFill>
        <p:spPr bwMode="auto">
          <a:xfrm>
            <a:off x="1447800" y="0"/>
            <a:ext cx="5000660" cy="6572250"/>
          </a:xfrm>
          <a:prstGeom prst="ellipse">
            <a:avLst/>
          </a:prstGeom>
          <a:noFill/>
          <a:ln w="76200">
            <a:solidFill>
              <a:srgbClr val="99FD9B"/>
            </a:solidFill>
            <a:miter lim="800000"/>
            <a:headEnd/>
            <a:tailEnd/>
          </a:ln>
          <a:scene3d>
            <a:camera prst="orthographicFront"/>
            <a:lightRig rig="threePt" dir="t"/>
          </a:scene3d>
          <a:sp3d>
            <a:bevelT prst="slope"/>
          </a:sp3d>
        </p:spPr>
      </p:pic>
    </p:spTree>
  </p:cSld>
  <p:clrMapOvr>
    <a:masterClrMapping/>
  </p:clrMapOvr>
  <p:transition spd="med">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Grp="1" noChangeAspect="1" noChangeArrowheads="1"/>
          </p:cNvPicPr>
          <p:nvPr>
            <p:ph/>
          </p:nvPr>
        </p:nvPicPr>
        <p:blipFill>
          <a:blip r:embed="rId2" cstate="print"/>
          <a:srcRect/>
          <a:stretch>
            <a:fillRect/>
          </a:stretch>
        </p:blipFill>
        <p:spPr>
          <a:xfrm>
            <a:off x="1671637" y="1447006"/>
            <a:ext cx="5110164" cy="4801394"/>
          </a:xfrm>
          <a:prstGeom prst="ellipse">
            <a:avLst/>
          </a:prstGeo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pull dir="l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Электронный учебник ОПК\Храмы, церкви, соборы\православие)\DSC02404.jpg"/>
          <p:cNvPicPr>
            <a:picLocks noGrp="1" noChangeAspect="1" noChangeArrowheads="1"/>
          </p:cNvPicPr>
          <p:nvPr>
            <p:ph/>
          </p:nvPr>
        </p:nvPicPr>
        <p:blipFill>
          <a:blip r:embed="rId2"/>
          <a:srcRect/>
          <a:stretch>
            <a:fillRect/>
          </a:stretch>
        </p:blipFill>
        <p:spPr bwMode="auto">
          <a:xfrm>
            <a:off x="1785918" y="0"/>
            <a:ext cx="4429156" cy="6647599"/>
          </a:xfrm>
          <a:prstGeom prst="rect">
            <a:avLst/>
          </a:prstGeom>
          <a:noFill/>
        </p:spPr>
      </p:pic>
    </p:spTree>
  </p:cSld>
  <p:clrMapOvr>
    <a:masterClrMapping/>
  </p:clrMapOvr>
  <p:transition spd="med">
    <p:pull dir="l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p:nvPr>
        </p:nvSpPr>
        <p:spPr/>
        <p:txBody>
          <a:bodyPr/>
          <a:lstStyle/>
          <a:p>
            <a:pPr>
              <a:buNone/>
            </a:pPr>
            <a:r>
              <a:rPr lang="ru-RU" b="1" dirty="0" smtClean="0">
                <a:solidFill>
                  <a:srgbClr val="FF0000"/>
                </a:solidFill>
              </a:rPr>
              <a:t>Приём со свечами.</a:t>
            </a:r>
            <a:endParaRPr lang="ru-RU" dirty="0" smtClean="0">
              <a:solidFill>
                <a:srgbClr val="FF0000"/>
              </a:solidFill>
            </a:endParaRPr>
          </a:p>
          <a:p>
            <a:r>
              <a:rPr lang="ru-RU" b="1" dirty="0" smtClean="0"/>
              <a:t>Зажигаем одну свечу. В ней сила, но её мало. От этой свечи зажигаем несколько. Их много – в них много силы. Где много свечей? В церкви, в храме. Где сильнее будет ваше покаяние? Подумайте….</a:t>
            </a:r>
            <a:endParaRPr lang="ru-RU" dirty="0" smtClean="0"/>
          </a:p>
          <a:p>
            <a:pPr algn="ctr"/>
            <a:endParaRPr lang="ru-RU" dirty="0"/>
          </a:p>
        </p:txBody>
      </p:sp>
      <p:sp>
        <p:nvSpPr>
          <p:cNvPr id="3" name="Прямоугольник 2"/>
          <p:cNvSpPr/>
          <p:nvPr/>
        </p:nvSpPr>
        <p:spPr>
          <a:xfrm>
            <a:off x="285720" y="4429132"/>
            <a:ext cx="8572560" cy="1323439"/>
          </a:xfrm>
          <a:prstGeom prst="rect">
            <a:avLst/>
          </a:prstGeom>
        </p:spPr>
        <p:txBody>
          <a:bodyPr wrap="square">
            <a:spAutoFit/>
          </a:bodyPr>
          <a:lstStyle/>
          <a:p>
            <a:pPr algn="ctr">
              <a:buNone/>
            </a:pPr>
            <a:r>
              <a:rPr lang="ru-RU" sz="4000" b="1" dirty="0" smtClean="0">
                <a:solidFill>
                  <a:srgbClr val="FF0000"/>
                </a:solidFill>
              </a:rPr>
              <a:t>Проблемный вопрос: </a:t>
            </a:r>
          </a:p>
          <a:p>
            <a:pPr algn="ctr">
              <a:buNone/>
            </a:pPr>
            <a:r>
              <a:rPr lang="ru-RU" sz="4000" b="1" dirty="0" smtClean="0">
                <a:solidFill>
                  <a:srgbClr val="FF0000"/>
                </a:solidFill>
              </a:rPr>
              <a:t>«Как связаны совесть и раскаяние?»</a:t>
            </a:r>
          </a:p>
        </p:txBody>
      </p:sp>
    </p:spTree>
  </p:cSld>
  <p:clrMapOvr>
    <a:masterClrMapping/>
  </p:clrMapOvr>
  <p:transition spd="med">
    <p:pull dir="l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54032"/>
          </a:xfrm>
        </p:spPr>
        <p:txBody>
          <a:bodyPr>
            <a:normAutofit fontScale="90000"/>
          </a:bodyPr>
          <a:lstStyle/>
          <a:p>
            <a:r>
              <a:rPr lang="ru-RU" dirty="0" smtClean="0"/>
              <a:t>Памятка</a:t>
            </a:r>
            <a:endParaRPr lang="ru-RU" dirty="0"/>
          </a:p>
        </p:txBody>
      </p:sp>
      <p:sp>
        <p:nvSpPr>
          <p:cNvPr id="3" name="Содержимое 2"/>
          <p:cNvSpPr>
            <a:spLocks noGrp="1"/>
          </p:cNvSpPr>
          <p:nvPr>
            <p:ph idx="1"/>
          </p:nvPr>
        </p:nvSpPr>
        <p:spPr>
          <a:xfrm>
            <a:off x="457200" y="857232"/>
            <a:ext cx="8229600" cy="5268931"/>
          </a:xfrm>
        </p:spPr>
        <p:txBody>
          <a:bodyPr>
            <a:normAutofit fontScale="77500" lnSpcReduction="20000"/>
          </a:bodyPr>
          <a:lstStyle/>
          <a:p>
            <a:r>
              <a:rPr lang="ru-RU" sz="3600" dirty="0" smtClean="0"/>
              <a:t>Совесть – это способность различать добро и зло, </a:t>
            </a:r>
          </a:p>
          <a:p>
            <a:pPr lvl="0"/>
            <a:r>
              <a:rPr lang="ru-RU" sz="3600" dirty="0" smtClean="0"/>
              <a:t>Совесть помогает человеку  сделать осознанный выбор в пользу добра. </a:t>
            </a:r>
          </a:p>
          <a:p>
            <a:pPr lvl="0"/>
            <a:r>
              <a:rPr lang="ru-RU" sz="3600" cap="small" dirty="0" smtClean="0"/>
              <a:t>Чистая совесть – залог духовного и физического здоровья!</a:t>
            </a:r>
            <a:r>
              <a:rPr lang="ru-RU" sz="3600" dirty="0" smtClean="0"/>
              <a:t> </a:t>
            </a:r>
          </a:p>
          <a:p>
            <a:pPr lvl="0"/>
            <a:r>
              <a:rPr lang="ru-RU" sz="3600" dirty="0" smtClean="0"/>
              <a:t>Чистая совесть является источником внутренней радости и покоя, </a:t>
            </a:r>
          </a:p>
          <a:p>
            <a:pPr lvl="0"/>
            <a:r>
              <a:rPr lang="ru-RU" sz="3600" dirty="0" smtClean="0"/>
              <a:t>Совесть есть голос Божий. </a:t>
            </a:r>
          </a:p>
          <a:p>
            <a:pPr lvl="0"/>
            <a:r>
              <a:rPr lang="ru-RU" sz="3600" dirty="0" smtClean="0"/>
              <a:t>Совесть и раскаяние следуют друг за другом. </a:t>
            </a:r>
          </a:p>
          <a:p>
            <a:pPr lvl="0"/>
            <a:r>
              <a:rPr lang="ru-RU" sz="3600" dirty="0" smtClean="0"/>
              <a:t>Без покаяния нет прощения ни людского, ни Божьего.</a:t>
            </a:r>
          </a:p>
          <a:p>
            <a:pPr lvl="0"/>
            <a:r>
              <a:rPr lang="ru-RU" sz="3600" dirty="0" smtClean="0"/>
              <a:t>Раскаяние и покаяние  требуют активного, искреннего действия от человека.</a:t>
            </a:r>
          </a:p>
          <a:p>
            <a:endParaRPr lang="ru-RU" dirty="0"/>
          </a:p>
        </p:txBody>
      </p:sp>
    </p:spTree>
  </p:cSld>
  <p:clrMapOvr>
    <a:masterClrMapping/>
  </p:clrMapOvr>
  <p:transition spd="med">
    <p:pull dir="l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err="1" smtClean="0"/>
              <a:t>Священномученик</a:t>
            </a:r>
            <a:r>
              <a:rPr lang="ru-RU" b="1" dirty="0" smtClean="0"/>
              <a:t> Сергий (</a:t>
            </a:r>
            <a:r>
              <a:rPr lang="ru-RU" b="1" dirty="0" err="1" smtClean="0"/>
              <a:t>Мечев</a:t>
            </a:r>
            <a:r>
              <a:rPr lang="ru-RU" b="1" dirty="0" smtClean="0"/>
              <a:t>)</a:t>
            </a:r>
            <a:r>
              <a:rPr lang="ru-RU" dirty="0" smtClean="0"/>
              <a:t/>
            </a:r>
            <a:br>
              <a:rPr lang="ru-RU" dirty="0" smtClean="0"/>
            </a:br>
            <a:r>
              <a:rPr lang="ru-RU" b="1" dirty="0" smtClean="0"/>
              <a:t>О совести</a:t>
            </a:r>
            <a:r>
              <a:rPr lang="ru-RU" dirty="0" smtClean="0"/>
              <a:t/>
            </a:r>
            <a:br>
              <a:rPr lang="ru-RU" dirty="0" smtClean="0"/>
            </a:br>
            <a:endParaRPr lang="ru-RU" dirty="0"/>
          </a:p>
        </p:txBody>
      </p:sp>
      <p:sp>
        <p:nvSpPr>
          <p:cNvPr id="3" name="Содержимое 2"/>
          <p:cNvSpPr>
            <a:spLocks noGrp="1"/>
          </p:cNvSpPr>
          <p:nvPr>
            <p:ph idx="1"/>
          </p:nvPr>
        </p:nvSpPr>
        <p:spPr>
          <a:xfrm>
            <a:off x="214282" y="1428736"/>
            <a:ext cx="8715436" cy="5072098"/>
          </a:xfrm>
        </p:spPr>
        <p:txBody>
          <a:bodyPr/>
          <a:lstStyle/>
          <a:p>
            <a:pPr>
              <a:buNone/>
            </a:pPr>
            <a:r>
              <a:rPr lang="ru-RU" dirty="0" smtClean="0"/>
              <a:t>- Нужно всячески </a:t>
            </a:r>
            <a:r>
              <a:rPr lang="ru-RU" b="1" dirty="0" smtClean="0"/>
              <a:t>заставлять совесть говорить</a:t>
            </a:r>
            <a:r>
              <a:rPr lang="ru-RU" dirty="0" smtClean="0"/>
              <a:t>,</a:t>
            </a:r>
          </a:p>
          <a:p>
            <a:pPr>
              <a:buNone/>
            </a:pPr>
            <a:r>
              <a:rPr lang="ru-RU" dirty="0" smtClean="0"/>
              <a:t> вернее, надо </a:t>
            </a:r>
            <a:r>
              <a:rPr lang="ru-RU" b="1" dirty="0" smtClean="0"/>
              <a:t>заставлять себя слышать и</a:t>
            </a:r>
          </a:p>
          <a:p>
            <a:pPr>
              <a:buNone/>
            </a:pPr>
            <a:r>
              <a:rPr lang="ru-RU" b="1" dirty="0" smtClean="0"/>
              <a:t> слушаться ее, </a:t>
            </a:r>
            <a:r>
              <a:rPr lang="ru-RU" dirty="0" smtClean="0"/>
              <a:t>потому что она-то не молчит</a:t>
            </a:r>
          </a:p>
          <a:p>
            <a:pPr>
              <a:buNone/>
            </a:pPr>
            <a:r>
              <a:rPr lang="ru-RU" dirty="0" smtClean="0"/>
              <a:t> никогда, </a:t>
            </a:r>
            <a:r>
              <a:rPr lang="ru-RU" b="1" dirty="0" smtClean="0"/>
              <a:t>она говорит постоянно</a:t>
            </a:r>
            <a:r>
              <a:rPr lang="ru-RU" dirty="0" smtClean="0"/>
              <a:t>, хотя и тихо,</a:t>
            </a:r>
          </a:p>
          <a:p>
            <a:pPr>
              <a:buNone/>
            </a:pPr>
            <a:r>
              <a:rPr lang="ru-RU" dirty="0" smtClean="0"/>
              <a:t> а это </a:t>
            </a:r>
            <a:r>
              <a:rPr lang="ru-RU" b="1" dirty="0" smtClean="0">
                <a:solidFill>
                  <a:srgbClr val="FF0000"/>
                </a:solidFill>
              </a:rPr>
              <a:t>мы ее не слушаем</a:t>
            </a:r>
            <a:r>
              <a:rPr lang="ru-RU" dirty="0" smtClean="0"/>
              <a:t>. </a:t>
            </a:r>
          </a:p>
          <a:p>
            <a:pPr>
              <a:buNone/>
            </a:pPr>
            <a:endParaRPr lang="ru-RU" dirty="0" smtClean="0">
              <a:solidFill>
                <a:srgbClr val="FF0000"/>
              </a:solidFill>
            </a:endParaRPr>
          </a:p>
          <a:p>
            <a:pPr>
              <a:buNone/>
            </a:pPr>
            <a:r>
              <a:rPr lang="ru-RU" dirty="0" smtClean="0">
                <a:solidFill>
                  <a:srgbClr val="FF0000"/>
                </a:solidFill>
              </a:rPr>
              <a:t>- Надо каяться, молиться.</a:t>
            </a:r>
            <a:endParaRPr lang="ru-RU" dirty="0"/>
          </a:p>
        </p:txBody>
      </p:sp>
    </p:spTree>
  </p:cSld>
  <p:clrMapOvr>
    <a:masterClrMapping/>
  </p:clrMapOvr>
  <p:transition spd="med">
    <p:pull dir="l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Стихи о совести.</a:t>
            </a:r>
            <a:r>
              <a:rPr lang="ru-RU" dirty="0" smtClean="0"/>
              <a:t/>
            </a:r>
            <a:br>
              <a:rPr lang="ru-RU" dirty="0" smtClean="0"/>
            </a:br>
            <a:r>
              <a:rPr lang="ru-RU" b="1" dirty="0" smtClean="0"/>
              <a:t>  ИМЕНЕМ СОВЕСТИ</a:t>
            </a:r>
            <a:br>
              <a:rPr lang="ru-RU" b="1" dirty="0" smtClean="0"/>
            </a:br>
            <a:endParaRPr lang="ru-RU" dirty="0"/>
          </a:p>
        </p:txBody>
      </p:sp>
      <p:sp>
        <p:nvSpPr>
          <p:cNvPr id="3" name="Содержимое 2"/>
          <p:cNvSpPr>
            <a:spLocks noGrp="1"/>
          </p:cNvSpPr>
          <p:nvPr>
            <p:ph idx="1"/>
          </p:nvPr>
        </p:nvSpPr>
        <p:spPr>
          <a:xfrm>
            <a:off x="214282" y="1600200"/>
            <a:ext cx="8715436" cy="4972072"/>
          </a:xfrm>
        </p:spPr>
        <p:txBody>
          <a:bodyPr numCol="2">
            <a:normAutofit fontScale="47500" lnSpcReduction="20000"/>
          </a:bodyPr>
          <a:lstStyle/>
          <a:p>
            <a:r>
              <a:rPr lang="ru-RU" sz="4500" b="1" dirty="0" smtClean="0"/>
              <a:t>Какие б ни грозили горести</a:t>
            </a:r>
            <a:br>
              <a:rPr lang="ru-RU" sz="4500" b="1" dirty="0" smtClean="0"/>
            </a:br>
            <a:r>
              <a:rPr lang="ru-RU" sz="4500" b="1" dirty="0" smtClean="0"/>
              <a:t>И где бы ни ждала беда,</a:t>
            </a:r>
            <a:br>
              <a:rPr lang="ru-RU" sz="4500" b="1" dirty="0" smtClean="0"/>
            </a:br>
            <a:r>
              <a:rPr lang="ru-RU" sz="4500" b="1" dirty="0" smtClean="0"/>
              <a:t>Не поступайся только совестью</a:t>
            </a:r>
            <a:br>
              <a:rPr lang="ru-RU" sz="4500" b="1" dirty="0" smtClean="0"/>
            </a:br>
            <a:r>
              <a:rPr lang="ru-RU" sz="4500" b="1" dirty="0" smtClean="0"/>
              <a:t>Ни днем, ни ночью, никогда!</a:t>
            </a:r>
          </a:p>
          <a:p>
            <a:pPr>
              <a:buNone/>
            </a:pPr>
            <a:endParaRPr lang="ru-RU" sz="4500" b="1" i="1" dirty="0" smtClean="0"/>
          </a:p>
          <a:p>
            <a:r>
              <a:rPr lang="ru-RU" sz="4500" b="1" dirty="0" smtClean="0"/>
              <a:t>Ведь каждый, ну буквально каждый,</a:t>
            </a:r>
            <a:br>
              <a:rPr lang="ru-RU" sz="4500" b="1" dirty="0" smtClean="0"/>
            </a:br>
            <a:r>
              <a:rPr lang="ru-RU" sz="4500" b="1" dirty="0" smtClean="0"/>
              <a:t>Коль жить пытался похитрей,</a:t>
            </a:r>
            <a:br>
              <a:rPr lang="ru-RU" sz="4500" b="1" dirty="0" smtClean="0"/>
            </a:br>
            <a:r>
              <a:rPr lang="ru-RU" sz="4500" b="1" dirty="0" smtClean="0"/>
              <a:t>Встречался в жизни не однажды</a:t>
            </a:r>
            <a:br>
              <a:rPr lang="ru-RU" sz="4500" b="1" dirty="0" smtClean="0"/>
            </a:br>
            <a:r>
              <a:rPr lang="ru-RU" sz="4500" b="1" dirty="0" smtClean="0"/>
              <a:t>С укором совести своей.</a:t>
            </a:r>
          </a:p>
          <a:p>
            <a:pPr>
              <a:buNone/>
            </a:pPr>
            <a:endParaRPr lang="ru-RU" sz="4500" b="1" i="1" dirty="0" smtClean="0"/>
          </a:p>
          <a:p>
            <a:r>
              <a:rPr lang="ru-RU" sz="4500" b="1" dirty="0" smtClean="0"/>
              <a:t>Мы вправе жить не по приказу</a:t>
            </a:r>
            <a:br>
              <a:rPr lang="ru-RU" sz="4500" b="1" dirty="0" smtClean="0"/>
            </a:br>
            <a:r>
              <a:rPr lang="ru-RU" sz="4500" b="1" dirty="0" smtClean="0"/>
              <a:t>И выбирать свои пути.</a:t>
            </a:r>
            <a:br>
              <a:rPr lang="ru-RU" sz="4500" b="1" dirty="0" smtClean="0"/>
            </a:br>
            <a:r>
              <a:rPr lang="ru-RU" sz="4500" b="1" dirty="0" smtClean="0"/>
              <a:t>Но против совести ни разу,</a:t>
            </a:r>
            <a:br>
              <a:rPr lang="ru-RU" sz="4500" b="1" dirty="0" smtClean="0"/>
            </a:br>
            <a:r>
              <a:rPr lang="ru-RU" sz="4500" b="1" dirty="0" smtClean="0"/>
              <a:t>Вот тут хоть режьте, скажем сразу,</a:t>
            </a:r>
            <a:br>
              <a:rPr lang="ru-RU" sz="4500" b="1" dirty="0" smtClean="0"/>
            </a:br>
            <a:r>
              <a:rPr lang="ru-RU" sz="4500" b="1" dirty="0" smtClean="0"/>
              <a:t>Нельзя, товарищи, идти!</a:t>
            </a:r>
            <a:endParaRPr lang="ru-RU" sz="4500" b="1" i="1" dirty="0" smtClean="0"/>
          </a:p>
          <a:p>
            <a:pPr>
              <a:buNone/>
            </a:pPr>
            <a:r>
              <a:rPr lang="ru-RU" sz="4500" b="1" dirty="0" smtClean="0"/>
              <a:t>     Нельзя ни в радости, ни в горести,</a:t>
            </a:r>
            <a:br>
              <a:rPr lang="ru-RU" sz="4500" b="1" dirty="0" smtClean="0"/>
            </a:br>
            <a:r>
              <a:rPr lang="ru-RU" sz="4500" b="1" dirty="0" smtClean="0"/>
              <a:t>Ни в зной и ни в колючий снег.</a:t>
            </a:r>
            <a:br>
              <a:rPr lang="ru-RU" sz="4500" b="1" dirty="0" smtClean="0"/>
            </a:br>
            <a:r>
              <a:rPr lang="ru-RU" sz="4500" b="1" dirty="0" smtClean="0"/>
              <a:t>Ведь человек с погибшей совестью</a:t>
            </a:r>
            <a:br>
              <a:rPr lang="ru-RU" sz="4500" b="1" dirty="0" smtClean="0"/>
            </a:br>
            <a:r>
              <a:rPr lang="ru-RU" sz="4500" b="1" dirty="0" smtClean="0"/>
              <a:t>Уже никто. Не человек!</a:t>
            </a:r>
          </a:p>
          <a:p>
            <a:pPr>
              <a:buNone/>
            </a:pPr>
            <a:endParaRPr lang="ru-RU" sz="4500" b="1" i="1" dirty="0" smtClean="0"/>
          </a:p>
          <a:p>
            <a:r>
              <a:rPr lang="ru-RU" sz="4500" b="1" dirty="0" smtClean="0"/>
              <a:t>Но тот глупец - кто </a:t>
            </a:r>
            <a:r>
              <a:rPr lang="ru-RU" sz="4500" dirty="0" smtClean="0"/>
              <a:t>совесть потеряет</a:t>
            </a:r>
            <a:r>
              <a:rPr lang="ru-RU" sz="4500" b="1" dirty="0" smtClean="0"/>
              <a:t>,</a:t>
            </a:r>
            <a:br>
              <a:rPr lang="ru-RU" sz="4500" b="1" dirty="0" smtClean="0"/>
            </a:br>
            <a:r>
              <a:rPr lang="ru-RU" sz="4500" b="1" dirty="0" smtClean="0"/>
              <a:t>Ведь он понять не сможет никогда,</a:t>
            </a:r>
            <a:br>
              <a:rPr lang="ru-RU" sz="4500" b="1" dirty="0" smtClean="0"/>
            </a:br>
            <a:r>
              <a:rPr lang="ru-RU" sz="4500" b="1" dirty="0" smtClean="0"/>
              <a:t>Что при рождении, одна даётся </a:t>
            </a:r>
            <a:r>
              <a:rPr lang="ru-RU" sz="4500" dirty="0" smtClean="0"/>
              <a:t>совесть</a:t>
            </a:r>
            <a:r>
              <a:rPr lang="ru-RU" sz="4500" b="1" dirty="0" smtClean="0"/>
              <a:t>,</a:t>
            </a:r>
            <a:br>
              <a:rPr lang="ru-RU" sz="4500" b="1" dirty="0" smtClean="0"/>
            </a:br>
            <a:r>
              <a:rPr lang="ru-RU" sz="4500" b="1" dirty="0" smtClean="0"/>
              <a:t>Даётся Богом раз и </a:t>
            </a:r>
            <a:r>
              <a:rPr lang="ru-RU" sz="4500" b="1" smtClean="0"/>
              <a:t>навсегда...</a:t>
            </a:r>
            <a:endParaRPr lang="ru-RU" sz="4500" b="1" dirty="0" smtClean="0"/>
          </a:p>
          <a:p>
            <a:pPr>
              <a:buNone/>
            </a:pPr>
            <a:r>
              <a:rPr lang="ru-RU" sz="4500" dirty="0" smtClean="0"/>
              <a:t> </a:t>
            </a:r>
          </a:p>
          <a:p>
            <a:pPr>
              <a:buNone/>
            </a:pPr>
            <a:endParaRPr lang="ru-RU" dirty="0"/>
          </a:p>
        </p:txBody>
      </p:sp>
    </p:spTree>
  </p:cSld>
  <p:clrMapOvr>
    <a:masterClrMapping/>
  </p:clrMapOvr>
  <p:transition spd="med">
    <p:pull dir="l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2594"/>
          </a:xfrm>
        </p:spPr>
        <p:txBody>
          <a:bodyPr>
            <a:normAutofit/>
          </a:bodyPr>
          <a:lstStyle/>
          <a:p>
            <a:r>
              <a:rPr lang="ru-RU" sz="3200" dirty="0" smtClean="0"/>
              <a:t>Формирование УУД на занятии</a:t>
            </a:r>
            <a:endParaRPr lang="ru-RU" sz="3200" dirty="0"/>
          </a:p>
        </p:txBody>
      </p:sp>
      <p:sp>
        <p:nvSpPr>
          <p:cNvPr id="3" name="Содержимое 2"/>
          <p:cNvSpPr>
            <a:spLocks noGrp="1"/>
          </p:cNvSpPr>
          <p:nvPr>
            <p:ph idx="1"/>
          </p:nvPr>
        </p:nvSpPr>
        <p:spPr>
          <a:xfrm>
            <a:off x="285720" y="928670"/>
            <a:ext cx="8572560" cy="5572164"/>
          </a:xfrm>
        </p:spPr>
        <p:txBody>
          <a:bodyPr>
            <a:normAutofit/>
          </a:bodyPr>
          <a:lstStyle/>
          <a:p>
            <a:pPr>
              <a:buNone/>
            </a:pPr>
            <a:r>
              <a:rPr lang="ru-RU" sz="2000" b="1" dirty="0" smtClean="0"/>
              <a:t>Личностные УУД :</a:t>
            </a:r>
          </a:p>
          <a:p>
            <a:pPr>
              <a:buFontTx/>
              <a:buChar char="-"/>
            </a:pPr>
            <a:r>
              <a:rPr lang="ru-RU" sz="1800" dirty="0" smtClean="0"/>
              <a:t>формирование ценностных ориентиров и смыслов учебной деятельности на основе развития познавательных интересов, учебных мотивов,</a:t>
            </a:r>
          </a:p>
          <a:p>
            <a:pPr>
              <a:buFontTx/>
              <a:buChar char="-"/>
            </a:pPr>
            <a:r>
              <a:rPr lang="ru-RU" sz="1800" dirty="0" smtClean="0"/>
              <a:t>морально – этическая ориентация на выполнение моральных норм.</a:t>
            </a:r>
          </a:p>
          <a:p>
            <a:pPr>
              <a:buNone/>
            </a:pPr>
            <a:r>
              <a:rPr lang="ru-RU" sz="2000" b="1" dirty="0" smtClean="0"/>
              <a:t>Познавательные УУД:</a:t>
            </a:r>
          </a:p>
          <a:p>
            <a:pPr>
              <a:buFontTx/>
              <a:buChar char="-"/>
            </a:pPr>
            <a:r>
              <a:rPr lang="ru-RU" sz="1800" dirty="0" smtClean="0"/>
              <a:t>основы смыслового чтения познавательных текстов,</a:t>
            </a:r>
          </a:p>
          <a:p>
            <a:pPr>
              <a:buFontTx/>
              <a:buChar char="-"/>
            </a:pPr>
            <a:r>
              <a:rPr lang="ru-RU" sz="1800" dirty="0" smtClean="0"/>
              <a:t>осуществление поиска информации для выполнения учебных заданий,</a:t>
            </a:r>
          </a:p>
          <a:p>
            <a:pPr>
              <a:buFontTx/>
              <a:buChar char="-"/>
            </a:pPr>
            <a:r>
              <a:rPr lang="ru-RU" sz="1800" dirty="0" smtClean="0"/>
              <a:t>умение устанавливать причинно – следственную связь.</a:t>
            </a:r>
          </a:p>
          <a:p>
            <a:pPr>
              <a:buNone/>
            </a:pPr>
            <a:r>
              <a:rPr lang="ru-RU" sz="2000" b="1" dirty="0" smtClean="0"/>
              <a:t>Регулятивные УУД:</a:t>
            </a:r>
          </a:p>
          <a:p>
            <a:pPr>
              <a:buFontTx/>
              <a:buChar char="-"/>
            </a:pPr>
            <a:r>
              <a:rPr lang="ru-RU" sz="1800" dirty="0" smtClean="0"/>
              <a:t>принимать и сохранять учебную задачу,</a:t>
            </a:r>
          </a:p>
          <a:p>
            <a:pPr>
              <a:buFontTx/>
              <a:buChar char="-"/>
            </a:pPr>
            <a:r>
              <a:rPr lang="ru-RU" sz="1800" dirty="0" smtClean="0"/>
              <a:t>планировать своё действие в соответствии с поставленной задачей,</a:t>
            </a:r>
          </a:p>
          <a:p>
            <a:pPr>
              <a:buNone/>
            </a:pPr>
            <a:r>
              <a:rPr lang="ru-RU" sz="2000" b="1" dirty="0" smtClean="0"/>
              <a:t>Коммуникативные УУД:</a:t>
            </a:r>
          </a:p>
          <a:p>
            <a:pPr>
              <a:buFontTx/>
              <a:buChar char="-"/>
            </a:pPr>
            <a:r>
              <a:rPr lang="ru-RU" sz="2000" dirty="0" smtClean="0"/>
              <a:t>уметь формулировать собственное мнение и позицию,</a:t>
            </a:r>
          </a:p>
          <a:p>
            <a:pPr>
              <a:buFontTx/>
              <a:buChar char="-"/>
            </a:pPr>
            <a:r>
              <a:rPr lang="ru-RU" sz="2000" dirty="0" smtClean="0"/>
              <a:t>учитывать разные мнения  и стремиться к координации различных позиций сотрудничества,</a:t>
            </a:r>
          </a:p>
          <a:p>
            <a:pPr>
              <a:buFontTx/>
              <a:buChar char="-"/>
            </a:pPr>
            <a:r>
              <a:rPr lang="ru-RU" sz="2000" dirty="0" smtClean="0"/>
              <a:t>уметь задавать вопросы.</a:t>
            </a:r>
          </a:p>
          <a:p>
            <a:pPr>
              <a:buFontTx/>
              <a:buChar char="-"/>
            </a:pPr>
            <a:endParaRPr lang="ru-RU" sz="2000" b="1" dirty="0" smtClean="0"/>
          </a:p>
          <a:p>
            <a:pPr>
              <a:buNone/>
            </a:pPr>
            <a:endParaRPr lang="ru-RU" sz="1800" b="1" dirty="0" smtClean="0"/>
          </a:p>
          <a:p>
            <a:pPr>
              <a:buNone/>
            </a:pPr>
            <a:endParaRPr lang="ru-RU" sz="2400" dirty="0"/>
          </a:p>
        </p:txBody>
      </p:sp>
    </p:spTree>
  </p:cSld>
  <p:clrMapOvr>
    <a:masterClrMapping/>
  </p:clrMapOvr>
  <p:transition spd="med">
    <p:pull dir="l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Работа продолжается через:</a:t>
            </a:r>
            <a:br>
              <a:rPr lang="ru-RU" b="1" dirty="0" smtClean="0"/>
            </a:br>
            <a:endParaRPr lang="ru-RU" dirty="0"/>
          </a:p>
        </p:txBody>
      </p:sp>
      <p:sp>
        <p:nvSpPr>
          <p:cNvPr id="3" name="Содержимое 2"/>
          <p:cNvSpPr>
            <a:spLocks noGrp="1"/>
          </p:cNvSpPr>
          <p:nvPr>
            <p:ph idx="1"/>
          </p:nvPr>
        </p:nvSpPr>
        <p:spPr/>
        <p:txBody>
          <a:bodyPr/>
          <a:lstStyle/>
          <a:p>
            <a:pPr>
              <a:buNone/>
            </a:pPr>
            <a:r>
              <a:rPr lang="ru-RU" dirty="0" smtClean="0"/>
              <a:t>внеурочную деятельность; </a:t>
            </a:r>
          </a:p>
          <a:p>
            <a:pPr lvl="0">
              <a:buNone/>
            </a:pPr>
            <a:r>
              <a:rPr lang="ru-RU" dirty="0" smtClean="0"/>
              <a:t> классные часы;</a:t>
            </a:r>
          </a:p>
          <a:p>
            <a:pPr lvl="0">
              <a:buNone/>
            </a:pPr>
            <a:r>
              <a:rPr lang="ru-RU" dirty="0" smtClean="0"/>
              <a:t>выпуск газет;</a:t>
            </a:r>
          </a:p>
          <a:p>
            <a:pPr lvl="0">
              <a:buNone/>
            </a:pPr>
            <a:r>
              <a:rPr lang="ru-RU" dirty="0" smtClean="0"/>
              <a:t>праздники;</a:t>
            </a:r>
          </a:p>
          <a:p>
            <a:pPr lvl="0">
              <a:buNone/>
            </a:pPr>
            <a:r>
              <a:rPr lang="ru-RU" dirty="0" smtClean="0"/>
              <a:t>экскурсии</a:t>
            </a:r>
          </a:p>
          <a:p>
            <a:pPr>
              <a:buNone/>
            </a:pPr>
            <a:endParaRPr lang="ru-RU" dirty="0"/>
          </a:p>
        </p:txBody>
      </p:sp>
    </p:spTree>
  </p:cSld>
  <p:clrMapOvr>
    <a:masterClrMapping/>
  </p:clrMapOvr>
  <p:transition spd="med">
    <p:pull dir="l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Педагогические  технологии</a:t>
            </a:r>
            <a:br>
              <a:rPr lang="ru-RU" b="1" dirty="0" smtClean="0"/>
            </a:br>
            <a:r>
              <a:rPr lang="ru-RU" b="1" dirty="0" smtClean="0"/>
              <a:t> на уроке</a:t>
            </a:r>
            <a:endParaRPr lang="ru-RU" dirty="0"/>
          </a:p>
        </p:txBody>
      </p:sp>
      <p:sp>
        <p:nvSpPr>
          <p:cNvPr id="3" name="Содержимое 2"/>
          <p:cNvSpPr>
            <a:spLocks noGrp="1"/>
          </p:cNvSpPr>
          <p:nvPr>
            <p:ph idx="1"/>
          </p:nvPr>
        </p:nvSpPr>
        <p:spPr/>
        <p:txBody>
          <a:bodyPr>
            <a:normAutofit fontScale="92500" lnSpcReduction="10000"/>
          </a:bodyPr>
          <a:lstStyle/>
          <a:p>
            <a:pPr>
              <a:buNone/>
            </a:pPr>
            <a:endParaRPr lang="ru-RU" dirty="0" smtClean="0"/>
          </a:p>
          <a:p>
            <a:r>
              <a:rPr lang="ru-RU" dirty="0" smtClean="0"/>
              <a:t>Технология </a:t>
            </a:r>
            <a:r>
              <a:rPr lang="ru-RU" dirty="0" err="1" smtClean="0"/>
              <a:t>разноуровневого</a:t>
            </a:r>
            <a:r>
              <a:rPr lang="ru-RU" dirty="0" smtClean="0"/>
              <a:t> обучения</a:t>
            </a:r>
          </a:p>
          <a:p>
            <a:r>
              <a:rPr lang="ru-RU" dirty="0" smtClean="0"/>
              <a:t>Информационно-коммуникативные технологии</a:t>
            </a:r>
          </a:p>
          <a:p>
            <a:r>
              <a:rPr lang="ru-RU" dirty="0" smtClean="0"/>
              <a:t>Технология проблемного  обучения</a:t>
            </a:r>
          </a:p>
          <a:p>
            <a:r>
              <a:rPr lang="ru-RU" dirty="0" smtClean="0"/>
              <a:t>Технология игрового моделирования</a:t>
            </a:r>
          </a:p>
          <a:p>
            <a:r>
              <a:rPr lang="ru-RU" dirty="0" smtClean="0"/>
              <a:t>Технология интегрированного обучения </a:t>
            </a:r>
          </a:p>
          <a:p>
            <a:r>
              <a:rPr lang="ru-RU" dirty="0" smtClean="0"/>
              <a:t>Технология развития критического мышления.</a:t>
            </a:r>
          </a:p>
          <a:p>
            <a:r>
              <a:rPr lang="ru-RU" dirty="0" smtClean="0"/>
              <a:t>Проектная технология.</a:t>
            </a:r>
          </a:p>
          <a:p>
            <a:pPr>
              <a:buNone/>
            </a:pPr>
            <a:endParaRPr lang="ru-RU" dirty="0"/>
          </a:p>
        </p:txBody>
      </p:sp>
    </p:spTree>
  </p:cSld>
  <p:clrMapOvr>
    <a:masterClrMapping/>
  </p:clrMapOvr>
  <p:transition spd="med">
    <p:pull dir="l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2594"/>
          </a:xfrm>
        </p:spPr>
        <p:txBody>
          <a:bodyPr>
            <a:normAutofit/>
          </a:bodyPr>
          <a:lstStyle/>
          <a:p>
            <a:r>
              <a:rPr lang="ru-RU" sz="3200" dirty="0" smtClean="0"/>
              <a:t>Формирование УУД на занятии</a:t>
            </a:r>
            <a:endParaRPr lang="ru-RU" sz="3200" dirty="0"/>
          </a:p>
        </p:txBody>
      </p:sp>
      <p:sp>
        <p:nvSpPr>
          <p:cNvPr id="3" name="Содержимое 2"/>
          <p:cNvSpPr>
            <a:spLocks noGrp="1"/>
          </p:cNvSpPr>
          <p:nvPr>
            <p:ph idx="1"/>
          </p:nvPr>
        </p:nvSpPr>
        <p:spPr>
          <a:xfrm>
            <a:off x="285720" y="928670"/>
            <a:ext cx="8572560" cy="5572164"/>
          </a:xfrm>
        </p:spPr>
        <p:txBody>
          <a:bodyPr>
            <a:normAutofit/>
          </a:bodyPr>
          <a:lstStyle/>
          <a:p>
            <a:pPr>
              <a:buNone/>
            </a:pPr>
            <a:r>
              <a:rPr lang="ru-RU" sz="2000" b="1" dirty="0" smtClean="0"/>
              <a:t>Личностные УУД :</a:t>
            </a:r>
          </a:p>
          <a:p>
            <a:pPr>
              <a:buFontTx/>
              <a:buChar char="-"/>
            </a:pPr>
            <a:r>
              <a:rPr lang="ru-RU" sz="1800" dirty="0" smtClean="0"/>
              <a:t>формирование ценностных ориентиров и смыслов учебной деятельности на основе развития познавательных интересов, учебных мотивов,</a:t>
            </a:r>
          </a:p>
          <a:p>
            <a:pPr>
              <a:buFontTx/>
              <a:buChar char="-"/>
            </a:pPr>
            <a:r>
              <a:rPr lang="ru-RU" sz="1800" dirty="0" smtClean="0"/>
              <a:t>морально – этическая ориентация на выполнение моральных норм.</a:t>
            </a:r>
          </a:p>
          <a:p>
            <a:pPr>
              <a:buNone/>
            </a:pPr>
            <a:r>
              <a:rPr lang="ru-RU" sz="2000" b="1" dirty="0" smtClean="0"/>
              <a:t>Познавательные УУД:</a:t>
            </a:r>
          </a:p>
          <a:p>
            <a:pPr>
              <a:buFontTx/>
              <a:buChar char="-"/>
            </a:pPr>
            <a:r>
              <a:rPr lang="ru-RU" sz="1800" dirty="0" smtClean="0"/>
              <a:t>основы смыслового чтения познавательных текстов,</a:t>
            </a:r>
          </a:p>
          <a:p>
            <a:pPr>
              <a:buFontTx/>
              <a:buChar char="-"/>
            </a:pPr>
            <a:r>
              <a:rPr lang="ru-RU" sz="1800" dirty="0" smtClean="0"/>
              <a:t>осуществление поиска информации для выполнения учебных заданий,</a:t>
            </a:r>
          </a:p>
          <a:p>
            <a:pPr>
              <a:buFontTx/>
              <a:buChar char="-"/>
            </a:pPr>
            <a:r>
              <a:rPr lang="ru-RU" sz="1800" dirty="0" smtClean="0"/>
              <a:t>умение устанавливать причинно – следственную связь.</a:t>
            </a:r>
          </a:p>
          <a:p>
            <a:pPr>
              <a:buNone/>
            </a:pPr>
            <a:r>
              <a:rPr lang="ru-RU" sz="2000" b="1" dirty="0" smtClean="0"/>
              <a:t>Регулятивные УУД:</a:t>
            </a:r>
          </a:p>
          <a:p>
            <a:pPr>
              <a:buFontTx/>
              <a:buChar char="-"/>
            </a:pPr>
            <a:r>
              <a:rPr lang="ru-RU" sz="1800" dirty="0" smtClean="0"/>
              <a:t>принимать и сохранять учебную задачу,</a:t>
            </a:r>
          </a:p>
          <a:p>
            <a:pPr>
              <a:buFontTx/>
              <a:buChar char="-"/>
            </a:pPr>
            <a:r>
              <a:rPr lang="ru-RU" sz="1800" dirty="0" smtClean="0"/>
              <a:t>планировать своё действие в соответствии с поставленной задачей,</a:t>
            </a:r>
          </a:p>
          <a:p>
            <a:pPr>
              <a:buNone/>
            </a:pPr>
            <a:r>
              <a:rPr lang="ru-RU" sz="2000" b="1" dirty="0" smtClean="0"/>
              <a:t>Коммуникативные УУД:</a:t>
            </a:r>
          </a:p>
          <a:p>
            <a:pPr>
              <a:buFontTx/>
              <a:buChar char="-"/>
            </a:pPr>
            <a:r>
              <a:rPr lang="ru-RU" sz="2000" dirty="0" smtClean="0"/>
              <a:t>уметь формулировать собственное мнение и позицию,</a:t>
            </a:r>
          </a:p>
          <a:p>
            <a:pPr>
              <a:buFontTx/>
              <a:buChar char="-"/>
            </a:pPr>
            <a:r>
              <a:rPr lang="ru-RU" sz="2000" dirty="0" smtClean="0"/>
              <a:t>учитывать разные мнения  и стремиться к координации различных позиций сотрудничества,</a:t>
            </a:r>
          </a:p>
          <a:p>
            <a:pPr>
              <a:buFontTx/>
              <a:buChar char="-"/>
            </a:pPr>
            <a:r>
              <a:rPr lang="ru-RU" sz="2000" dirty="0" smtClean="0"/>
              <a:t>уметь задавать вопросы.</a:t>
            </a:r>
          </a:p>
          <a:p>
            <a:pPr>
              <a:buFontTx/>
              <a:buChar char="-"/>
            </a:pPr>
            <a:endParaRPr lang="ru-RU" sz="2000" b="1" dirty="0" smtClean="0"/>
          </a:p>
          <a:p>
            <a:pPr>
              <a:buNone/>
            </a:pPr>
            <a:endParaRPr lang="ru-RU" sz="1800" b="1" dirty="0" smtClean="0"/>
          </a:p>
          <a:p>
            <a:pPr>
              <a:buNone/>
            </a:pPr>
            <a:endParaRPr lang="ru-RU" sz="2400" dirty="0"/>
          </a:p>
        </p:txBody>
      </p:sp>
    </p:spTree>
  </p:cSld>
  <p:clrMapOvr>
    <a:masterClrMapping/>
  </p:clrMapOvr>
  <p:transition spd="med">
    <p:pull dir="l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Логика урока в системе уроков.</a:t>
            </a:r>
            <a:endParaRPr lang="ru-RU" dirty="0"/>
          </a:p>
        </p:txBody>
      </p:sp>
      <p:sp>
        <p:nvSpPr>
          <p:cNvPr id="3" name="Содержимое 2"/>
          <p:cNvSpPr>
            <a:spLocks noGrp="1"/>
          </p:cNvSpPr>
          <p:nvPr>
            <p:ph idx="1"/>
          </p:nvPr>
        </p:nvSpPr>
        <p:spPr>
          <a:xfrm>
            <a:off x="428596" y="2071678"/>
            <a:ext cx="8229600" cy="4525963"/>
          </a:xfrm>
        </p:spPr>
        <p:txBody>
          <a:bodyPr>
            <a:normAutofit/>
          </a:bodyPr>
          <a:lstStyle/>
          <a:p>
            <a:pPr>
              <a:buNone/>
            </a:pPr>
            <a:r>
              <a:rPr lang="ru-RU" sz="4000" dirty="0" smtClean="0"/>
              <a:t>9. Православное </a:t>
            </a:r>
            <a:r>
              <a:rPr lang="ru-RU" sz="4000" dirty="0" smtClean="0"/>
              <a:t>учение </a:t>
            </a:r>
            <a:r>
              <a:rPr lang="ru-RU" sz="4000" dirty="0" smtClean="0"/>
              <a:t>о человеке</a:t>
            </a:r>
          </a:p>
          <a:p>
            <a:pPr>
              <a:buNone/>
            </a:pPr>
            <a:r>
              <a:rPr lang="ru-RU" sz="4000" dirty="0" smtClean="0"/>
              <a:t>10. Совесть и раскаяние</a:t>
            </a:r>
          </a:p>
          <a:p>
            <a:pPr>
              <a:buNone/>
            </a:pPr>
            <a:r>
              <a:rPr lang="ru-RU" sz="4000" dirty="0" smtClean="0"/>
              <a:t>11. Заповеди.</a:t>
            </a:r>
            <a:endParaRPr lang="ru-RU" sz="4000" dirty="0"/>
          </a:p>
        </p:txBody>
      </p:sp>
    </p:spTree>
  </p:cSld>
  <p:clrMapOvr>
    <a:masterClrMapping/>
  </p:clrMapOvr>
  <p:transition spd="med">
    <p:pull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39784"/>
          </a:xfrm>
        </p:spPr>
        <p:txBody>
          <a:bodyPr>
            <a:normAutofit fontScale="90000"/>
          </a:bodyPr>
          <a:lstStyle/>
          <a:p>
            <a:r>
              <a:rPr lang="ru-RU" b="1" dirty="0" smtClean="0"/>
              <a:t/>
            </a:r>
            <a:br>
              <a:rPr lang="ru-RU" b="1" dirty="0" smtClean="0"/>
            </a:br>
            <a:r>
              <a:rPr lang="ru-RU" b="1" dirty="0" smtClean="0"/>
              <a:t>Предварительная подготовка </a:t>
            </a:r>
            <a:br>
              <a:rPr lang="ru-RU" b="1" dirty="0" smtClean="0"/>
            </a:br>
            <a:r>
              <a:rPr lang="ru-RU" b="1" dirty="0" smtClean="0"/>
              <a:t>к занятию:</a:t>
            </a:r>
            <a:r>
              <a:rPr lang="ru-RU" dirty="0" smtClean="0"/>
              <a:t/>
            </a:r>
            <a:br>
              <a:rPr lang="ru-RU" dirty="0" smtClean="0"/>
            </a:br>
            <a:endParaRPr lang="ru-RU" dirty="0"/>
          </a:p>
        </p:txBody>
      </p:sp>
      <p:sp>
        <p:nvSpPr>
          <p:cNvPr id="3" name="Содержимое 2"/>
          <p:cNvSpPr>
            <a:spLocks noGrp="1"/>
          </p:cNvSpPr>
          <p:nvPr>
            <p:ph idx="1"/>
          </p:nvPr>
        </p:nvSpPr>
        <p:spPr>
          <a:xfrm>
            <a:off x="457200" y="1600200"/>
            <a:ext cx="8229600" cy="5043510"/>
          </a:xfrm>
        </p:spPr>
        <p:txBody>
          <a:bodyPr>
            <a:normAutofit fontScale="85000" lnSpcReduction="20000"/>
          </a:bodyPr>
          <a:lstStyle/>
          <a:p>
            <a:pPr lvl="0"/>
            <a:r>
              <a:rPr lang="ru-RU" sz="3300" dirty="0" err="1" smtClean="0"/>
              <a:t>Инсценирование</a:t>
            </a:r>
            <a:r>
              <a:rPr lang="ru-RU" sz="3300" dirty="0" smtClean="0"/>
              <a:t> рассказов А. Гайдара «Совесть» и В.Сухомлинского «Стыдно перед соловушкой».</a:t>
            </a:r>
          </a:p>
          <a:p>
            <a:pPr>
              <a:buNone/>
            </a:pPr>
            <a:r>
              <a:rPr lang="ru-RU" sz="3300" dirty="0" smtClean="0"/>
              <a:t>«Артисты»: герои, собака игрушечная, автор – рассказчик.</a:t>
            </a:r>
          </a:p>
          <a:p>
            <a:pPr lvl="0"/>
            <a:r>
              <a:rPr lang="ru-RU" sz="3300" dirty="0" smtClean="0"/>
              <a:t>Создание мини – проектной деятельности: </a:t>
            </a:r>
          </a:p>
          <a:p>
            <a:pPr>
              <a:buNone/>
            </a:pPr>
            <a:r>
              <a:rPr lang="ru-RU" sz="3300" dirty="0" smtClean="0"/>
              <a:t>- работа со словарями, объяснение лексического значения слова;</a:t>
            </a:r>
          </a:p>
          <a:p>
            <a:pPr>
              <a:buFontTx/>
              <a:buChar char="-"/>
            </a:pPr>
            <a:r>
              <a:rPr lang="ru-RU" sz="3300" dirty="0" smtClean="0"/>
              <a:t>работа с текстами  Библии: истории о </a:t>
            </a:r>
            <a:r>
              <a:rPr lang="ru-RU" sz="3300" dirty="0" err="1" smtClean="0"/>
              <a:t>Закхее</a:t>
            </a:r>
            <a:r>
              <a:rPr lang="ru-RU" sz="3300" dirty="0" smtClean="0"/>
              <a:t>, об отречении апостола Петра, о предательстве Иисуса.</a:t>
            </a:r>
          </a:p>
          <a:p>
            <a:pPr>
              <a:buNone/>
            </a:pPr>
            <a:r>
              <a:rPr lang="ru-RU" sz="3300" b="1" dirty="0" smtClean="0"/>
              <a:t>Помощь благочиния ст. </a:t>
            </a:r>
            <a:r>
              <a:rPr lang="ru-RU" sz="3300" b="1" dirty="0" err="1" smtClean="0"/>
              <a:t>Ольгинской</a:t>
            </a:r>
            <a:r>
              <a:rPr lang="ru-RU" sz="3300" b="1" dirty="0" smtClean="0"/>
              <a:t>.</a:t>
            </a:r>
          </a:p>
          <a:p>
            <a:pPr>
              <a:buNone/>
            </a:pPr>
            <a:r>
              <a:rPr lang="ru-RU" dirty="0" smtClean="0"/>
              <a:t> </a:t>
            </a:r>
          </a:p>
          <a:p>
            <a:pPr>
              <a:buNone/>
            </a:pPr>
            <a:endParaRPr lang="ru-RU" dirty="0"/>
          </a:p>
        </p:txBody>
      </p:sp>
    </p:spTree>
  </p:cSld>
  <p:clrMapOvr>
    <a:masterClrMapping/>
  </p:clrMapOvr>
  <p:transition spd="med">
    <p:pull dir="l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25404"/>
          </a:xfrm>
        </p:spPr>
        <p:txBody>
          <a:bodyPr>
            <a:normAutofit fontScale="90000"/>
          </a:bodyPr>
          <a:lstStyle/>
          <a:p>
            <a:r>
              <a:rPr lang="ru-RU" sz="3600" b="1" dirty="0" smtClean="0"/>
              <a:t/>
            </a:r>
            <a:br>
              <a:rPr lang="ru-RU" sz="3600" b="1" dirty="0" smtClean="0"/>
            </a:br>
            <a:r>
              <a:rPr lang="ru-RU" sz="3100" b="1" dirty="0" smtClean="0">
                <a:solidFill>
                  <a:srgbClr val="FF0000"/>
                </a:solidFill>
              </a:rPr>
              <a:t>Структура урока.</a:t>
            </a:r>
            <a:r>
              <a:rPr lang="ru-RU" dirty="0" smtClean="0"/>
              <a:t/>
            </a:r>
            <a:br>
              <a:rPr lang="ru-RU" dirty="0" smtClean="0"/>
            </a:br>
            <a:endParaRPr lang="ru-RU" dirty="0"/>
          </a:p>
        </p:txBody>
      </p:sp>
      <p:sp>
        <p:nvSpPr>
          <p:cNvPr id="3" name="Содержимое 2"/>
          <p:cNvSpPr>
            <a:spLocks noGrp="1"/>
          </p:cNvSpPr>
          <p:nvPr>
            <p:ph idx="1"/>
          </p:nvPr>
        </p:nvSpPr>
        <p:spPr>
          <a:xfrm>
            <a:off x="214282" y="428604"/>
            <a:ext cx="8929718" cy="6429396"/>
          </a:xfrm>
        </p:spPr>
        <p:txBody>
          <a:bodyPr>
            <a:normAutofit fontScale="25000" lnSpcReduction="20000"/>
          </a:bodyPr>
          <a:lstStyle/>
          <a:p>
            <a:pPr>
              <a:buNone/>
            </a:pPr>
            <a:r>
              <a:rPr lang="ru-RU" dirty="0" smtClean="0"/>
              <a:t> </a:t>
            </a:r>
            <a:endParaRPr lang="ru-RU" sz="4900" dirty="0" smtClean="0"/>
          </a:p>
          <a:p>
            <a:pPr>
              <a:buNone/>
            </a:pPr>
            <a:r>
              <a:rPr lang="ru-RU" sz="8000" b="1" dirty="0" smtClean="0"/>
              <a:t>Предварительная работа: проектные задачи:</a:t>
            </a:r>
            <a:r>
              <a:rPr lang="ru-RU" sz="8000" dirty="0" smtClean="0"/>
              <a:t>«Толковые словари», «Притча о </a:t>
            </a:r>
            <a:r>
              <a:rPr lang="ru-RU" sz="8000" dirty="0" err="1" smtClean="0"/>
              <a:t>Закхее</a:t>
            </a:r>
            <a:r>
              <a:rPr lang="ru-RU" sz="8000" dirty="0" smtClean="0"/>
              <a:t>», «Отречение Петра»</a:t>
            </a:r>
          </a:p>
          <a:p>
            <a:pPr>
              <a:buNone/>
            </a:pPr>
            <a:r>
              <a:rPr lang="ru-RU" sz="8000" b="1" dirty="0" smtClean="0"/>
              <a:t>Проверка домашнего задания: приставки СО –БЕС – словарная работа</a:t>
            </a:r>
          </a:p>
          <a:p>
            <a:pPr>
              <a:buNone/>
            </a:pPr>
            <a:r>
              <a:rPr lang="en-US" sz="8000" b="1" dirty="0" smtClean="0"/>
              <a:t>I</a:t>
            </a:r>
            <a:r>
              <a:rPr lang="ru-RU" sz="8000" b="1" dirty="0" smtClean="0"/>
              <a:t>. </a:t>
            </a:r>
            <a:r>
              <a:rPr lang="ru-RU" sz="9600" b="1" dirty="0" smtClean="0"/>
              <a:t>Объяснение нового материала</a:t>
            </a:r>
          </a:p>
          <a:p>
            <a:pPr>
              <a:buNone/>
            </a:pPr>
            <a:r>
              <a:rPr lang="ru-RU" sz="8000" b="1" dirty="0" smtClean="0">
                <a:solidFill>
                  <a:srgbClr val="FF0000"/>
                </a:solidFill>
              </a:rPr>
              <a:t>Проблемный вопрос: «Как связаны совесть и раскаяние?»</a:t>
            </a:r>
          </a:p>
          <a:p>
            <a:pPr>
              <a:buNone/>
            </a:pPr>
            <a:r>
              <a:rPr lang="ru-RU" sz="8000" b="1" dirty="0" err="1" smtClean="0"/>
              <a:t>Инсценирование</a:t>
            </a:r>
            <a:r>
              <a:rPr lang="ru-RU" sz="8000" b="1" dirty="0" smtClean="0"/>
              <a:t> рассказов А. Гайдара и В. Сухомлинского.</a:t>
            </a:r>
          </a:p>
          <a:p>
            <a:pPr>
              <a:buNone/>
            </a:pPr>
            <a:r>
              <a:rPr lang="en-US" sz="9600" dirty="0" smtClean="0"/>
              <a:t>II</a:t>
            </a:r>
            <a:r>
              <a:rPr lang="ru-RU" sz="9600" dirty="0" smtClean="0"/>
              <a:t>. </a:t>
            </a:r>
            <a:r>
              <a:rPr lang="ru-RU" sz="9600" b="1" dirty="0" smtClean="0"/>
              <a:t>Анализ рассказов в группах</a:t>
            </a:r>
            <a:r>
              <a:rPr lang="ru-RU" sz="9600" dirty="0" smtClean="0"/>
              <a:t>.</a:t>
            </a:r>
          </a:p>
          <a:p>
            <a:pPr>
              <a:buNone/>
            </a:pPr>
            <a:r>
              <a:rPr lang="ru-RU" sz="8000" dirty="0" smtClean="0"/>
              <a:t> </a:t>
            </a:r>
            <a:r>
              <a:rPr lang="ru-RU" sz="8000" i="1" dirty="0" smtClean="0"/>
              <a:t> Ответы на вопросы к текстам: «Перед кем было стыдно героиням?»</a:t>
            </a:r>
            <a:endParaRPr lang="ru-RU" sz="8000" dirty="0" smtClean="0"/>
          </a:p>
          <a:p>
            <a:pPr>
              <a:buNone/>
            </a:pPr>
            <a:r>
              <a:rPr lang="en-US" sz="9600" dirty="0" smtClean="0"/>
              <a:t>III</a:t>
            </a:r>
            <a:r>
              <a:rPr lang="ru-RU" sz="9600" dirty="0" smtClean="0"/>
              <a:t>. </a:t>
            </a:r>
            <a:r>
              <a:rPr lang="ru-RU" sz="9600" b="1" dirty="0" smtClean="0"/>
              <a:t>Работа в группах над высказываниями  и пословицами о совести.</a:t>
            </a:r>
          </a:p>
          <a:p>
            <a:pPr>
              <a:buNone/>
            </a:pPr>
            <a:r>
              <a:rPr lang="ru-RU" sz="8000" i="1" dirty="0" smtClean="0"/>
              <a:t>Проблемный вопрос: Что общего в афоризмах и пословицах о совести? Почему?</a:t>
            </a:r>
            <a:endParaRPr lang="ru-RU" sz="8000" dirty="0" smtClean="0"/>
          </a:p>
          <a:p>
            <a:pPr marL="1371600" indent="-1371600">
              <a:buNone/>
            </a:pPr>
            <a:r>
              <a:rPr lang="en-US" sz="8000" b="1" dirty="0" smtClean="0"/>
              <a:t>VI. </a:t>
            </a:r>
            <a:r>
              <a:rPr lang="ru-RU" sz="8000" b="1" dirty="0" smtClean="0"/>
              <a:t>Мини – проект . Работа со словарями: </a:t>
            </a:r>
            <a:r>
              <a:rPr lang="ru-RU" sz="8000" dirty="0" smtClean="0"/>
              <a:t>В. Даля, С.Ушакова,</a:t>
            </a:r>
          </a:p>
          <a:p>
            <a:pPr marL="1371600" indent="-1371600">
              <a:buNone/>
            </a:pPr>
            <a:r>
              <a:rPr lang="ru-RU" sz="8000" dirty="0" smtClean="0"/>
              <a:t> общественный словарь, русская трактовка слова.</a:t>
            </a:r>
          </a:p>
          <a:p>
            <a:pPr marL="1371600" indent="-1371600">
              <a:buNone/>
            </a:pPr>
            <a:r>
              <a:rPr lang="en-US" sz="8000" b="1" dirty="0" smtClean="0"/>
              <a:t>V</a:t>
            </a:r>
            <a:r>
              <a:rPr lang="ru-RU" sz="8000" b="1" dirty="0" smtClean="0"/>
              <a:t>.Мини  - проектная деятельность </a:t>
            </a:r>
            <a:r>
              <a:rPr lang="ru-RU" sz="8000" dirty="0" smtClean="0"/>
              <a:t>«БИБЛЕЙСКИЕ ПРИМЕРЫ ДЕЙСТВИЯ</a:t>
            </a:r>
          </a:p>
          <a:p>
            <a:pPr marL="1371600" indent="-1371600">
              <a:buNone/>
            </a:pPr>
            <a:r>
              <a:rPr lang="ru-RU" sz="8000" dirty="0" smtClean="0"/>
              <a:t> СОВЕСТИ»</a:t>
            </a:r>
          </a:p>
          <a:p>
            <a:pPr>
              <a:buNone/>
            </a:pPr>
            <a:r>
              <a:rPr lang="en-US" sz="8000" b="1" dirty="0" smtClean="0"/>
              <a:t>VI</a:t>
            </a:r>
            <a:r>
              <a:rPr lang="ru-RU" sz="8000" b="1" dirty="0" smtClean="0"/>
              <a:t>. Работа над проектной задачей  «Корабль нашей совести»</a:t>
            </a:r>
          </a:p>
          <a:p>
            <a:pPr marL="1143000" indent="-1143000">
              <a:buAutoNum type="romanUcPeriod" startAt="6"/>
            </a:pPr>
            <a:r>
              <a:rPr lang="ru-RU" sz="8000" b="1" dirty="0" smtClean="0"/>
              <a:t>Итог урока:  памятка для детей «Совесть и раскаяние».</a:t>
            </a:r>
          </a:p>
          <a:p>
            <a:pPr>
              <a:buNone/>
            </a:pPr>
            <a:r>
              <a:rPr lang="ru-RU" sz="8000" b="1" dirty="0" smtClean="0">
                <a:solidFill>
                  <a:srgbClr val="FF0000"/>
                </a:solidFill>
              </a:rPr>
              <a:t>Ответ на поставленный вопрос: «Как связаны совесть и раскаяние?»</a:t>
            </a:r>
          </a:p>
          <a:p>
            <a:pPr>
              <a:buNone/>
            </a:pPr>
            <a:r>
              <a:rPr lang="ru-RU" sz="8000" dirty="0" smtClean="0"/>
              <a:t> </a:t>
            </a:r>
            <a:r>
              <a:rPr lang="ru-RU" sz="8000" b="1" dirty="0" smtClean="0"/>
              <a:t>Приём со свечами.</a:t>
            </a:r>
          </a:p>
          <a:p>
            <a:pPr>
              <a:buNone/>
            </a:pPr>
            <a:r>
              <a:rPr lang="ru-RU" sz="8000" dirty="0" smtClean="0"/>
              <a:t> </a:t>
            </a:r>
          </a:p>
          <a:p>
            <a:pPr>
              <a:buNone/>
            </a:pPr>
            <a:endParaRPr lang="ru-RU" dirty="0"/>
          </a:p>
        </p:txBody>
      </p:sp>
    </p:spTree>
  </p:cSld>
  <p:clrMapOvr>
    <a:masterClrMapping/>
  </p:clrMapOvr>
  <p:transition spd="med">
    <p:pull dir="lu"/>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6|0.5|0.5|78.7"/>
</p:tagLst>
</file>

<file path=ppt/tags/tag2.xml><?xml version="1.0" encoding="utf-8"?>
<p:tagLst xmlns:a="http://schemas.openxmlformats.org/drawingml/2006/main" xmlns:r="http://schemas.openxmlformats.org/officeDocument/2006/relationships" xmlns:p="http://schemas.openxmlformats.org/presentationml/2006/main">
  <p:tag name="TIMING" val="|0.7|0.5|68.4"/>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1297</TotalTime>
  <Words>2322</Words>
  <Application>Microsoft Office PowerPoint</Application>
  <PresentationFormat>Экран (4:3)</PresentationFormat>
  <Paragraphs>308</Paragraphs>
  <Slides>48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48</vt:i4>
      </vt:variant>
    </vt:vector>
  </HeadingPairs>
  <TitlesOfParts>
    <vt:vector size="49" baseType="lpstr">
      <vt:lpstr>Тема Office</vt:lpstr>
      <vt:lpstr>Совесть и раскаяние</vt:lpstr>
      <vt:lpstr>  Тема: «Совесть и раскаяние» Цель урока: сформировать православные представления о совести и раскаянии в поведении и внутреннем состоянии человека.   </vt:lpstr>
      <vt:lpstr>Задачи урока:  </vt:lpstr>
      <vt:lpstr>Тип урока: комбинированный </vt:lpstr>
      <vt:lpstr>Педагогические  технологии  на уроке</vt:lpstr>
      <vt:lpstr>Формирование УУД на занятии</vt:lpstr>
      <vt:lpstr>Логика урока в системе уроков.</vt:lpstr>
      <vt:lpstr> Предварительная подготовка  к занятию: </vt:lpstr>
      <vt:lpstr> Структура урока. </vt:lpstr>
      <vt:lpstr>Структура занятия комбинированного урока</vt:lpstr>
      <vt:lpstr>Жили – были приставки СО и БЕС(З)</vt:lpstr>
      <vt:lpstr>Инсценирование рассказов</vt:lpstr>
      <vt:lpstr>Аркадий ГАЙДАР «Совесть» </vt:lpstr>
      <vt:lpstr>  В. Сухомлинский Стыдно перед соловушкой  </vt:lpstr>
      <vt:lpstr>Выводы:</vt:lpstr>
      <vt:lpstr>Как нужно жить с совестью? </vt:lpstr>
      <vt:lpstr> Работа в группах Работа с афоризмами и пословицами</vt:lpstr>
      <vt:lpstr>Задание к карточке.</vt:lpstr>
      <vt:lpstr>Вопрос - ответ</vt:lpstr>
      <vt:lpstr>Слайд 20</vt:lpstr>
      <vt:lpstr>Мини – проект №1 Словари</vt:lpstr>
      <vt:lpstr>Раскаяние - покаяние</vt:lpstr>
      <vt:lpstr>Просмотр фрагмента видео фильма История о Закхее – сборщике налогов </vt:lpstr>
      <vt:lpstr>   БИБЛЕЙСКИЕ ПРИМЕРЫ ДЕЙСТВИЯ СОВЕСТИ </vt:lpstr>
      <vt:lpstr>Владимир Чёрный. «Тайная вечеря»</vt:lpstr>
      <vt:lpstr>Икона Симона Ушакова Тайная вечеря </vt:lpstr>
      <vt:lpstr>Мини – проект №2 История отречения Петра </vt:lpstr>
      <vt:lpstr>Иконы. Апостол Пётр.</vt:lpstr>
      <vt:lpstr>  Икона «Отречение Петра»    </vt:lpstr>
      <vt:lpstr>Мини – проект № 3 История предательства Иуды. </vt:lpstr>
      <vt:lpstr>Илья Глазунов «Поцелуй Иуды» </vt:lpstr>
      <vt:lpstr>Фрагмент росписи сводов храма Живоначальной Троицы. Г. Петропавловск - Камчатский</vt:lpstr>
      <vt:lpstr> </vt:lpstr>
      <vt:lpstr>Загляни в себя.</vt:lpstr>
      <vt:lpstr>Слайд 35</vt:lpstr>
      <vt:lpstr>Где наша пристань? Ролевая игра</vt:lpstr>
      <vt:lpstr>(Ефесянам 2:8).  «Кораблекрушение веры»  – это величайшая трагедия</vt:lpstr>
      <vt:lpstr>Якорь. </vt:lpstr>
      <vt:lpstr>                   Петух.</vt:lpstr>
      <vt:lpstr>Слайд 40</vt:lpstr>
      <vt:lpstr>Слайд 41</vt:lpstr>
      <vt:lpstr>Слайд 42</vt:lpstr>
      <vt:lpstr>Слайд 43</vt:lpstr>
      <vt:lpstr>Памятка</vt:lpstr>
      <vt:lpstr>Священномученик Сергий (Мечев) О совести </vt:lpstr>
      <vt:lpstr>Стихи о совести.   ИМЕНЕМ СОВЕСТИ </vt:lpstr>
      <vt:lpstr>Формирование УУД на занятии</vt:lpstr>
      <vt:lpstr>Работа продолжается через: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u206</dc:creator>
  <cp:lastModifiedBy>1</cp:lastModifiedBy>
  <cp:revision>105</cp:revision>
  <dcterms:created xsi:type="dcterms:W3CDTF">2012-06-28T08:00:37Z</dcterms:created>
  <dcterms:modified xsi:type="dcterms:W3CDTF">2012-07-25T18:30:51Z</dcterms:modified>
</cp:coreProperties>
</file>