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9" r:id="rId3"/>
    <p:sldId id="264" r:id="rId4"/>
    <p:sldId id="263" r:id="rId5"/>
    <p:sldId id="265" r:id="rId6"/>
    <p:sldId id="266" r:id="rId7"/>
    <p:sldId id="273" r:id="rId8"/>
    <p:sldId id="268" r:id="rId9"/>
    <p:sldId id="270" r:id="rId10"/>
    <p:sldId id="260" r:id="rId11"/>
    <p:sldId id="261" r:id="rId12"/>
    <p:sldId id="269" r:id="rId13"/>
    <p:sldId id="267" r:id="rId14"/>
    <p:sldId id="257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2384-DB91-44C6-BD83-5FE0E56C5496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FE852-FD83-470F-B4E7-1EC685C90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FE852-FD83-470F-B4E7-1EC685C906D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47.radikal.ru/i118/1302/71/be6789d952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500446" cy="3500446"/>
          </a:xfrm>
          <a:prstGeom prst="rect">
            <a:avLst/>
          </a:prstGeom>
          <a:noFill/>
        </p:spPr>
      </p:pic>
      <p:pic>
        <p:nvPicPr>
          <p:cNvPr id="2050" name="Picture 2" descr="C:\Documents and Settings\Фёдоров ВВ\Рабочий стол\фото 1 класс\посвящ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3108"/>
            <a:ext cx="5619757" cy="42148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Прощай, Букварь.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81" y="620706"/>
            <a:ext cx="8226720" cy="9922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8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Гласные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32961" y="2449698"/>
            <a:ext cx="5747040" cy="3679586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C00000"/>
                </a:solidFill>
              </a:rPr>
              <a:t>А О У Ы Э</a:t>
            </a:r>
          </a:p>
          <a:p>
            <a:pPr eaLnBrk="1" hangingPunct="1"/>
            <a:r>
              <a:rPr lang="ru-RU" sz="8000" b="1" dirty="0" smtClean="0">
                <a:solidFill>
                  <a:srgbClr val="C00000"/>
                </a:solidFill>
              </a:rPr>
              <a:t>Я Ё Ю И 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58599"/>
            <a:ext cx="6818400" cy="2047895"/>
          </a:xfrm>
        </p:spPr>
        <p:txBody>
          <a:bodyPr/>
          <a:lstStyle/>
          <a:p>
            <a:pPr eaLnBrk="1" hangingPunct="1"/>
            <a:r>
              <a:rPr lang="ru-RU" sz="7300" b="1" dirty="0" smtClean="0">
                <a:solidFill>
                  <a:srgbClr val="FF0000"/>
                </a:solidFill>
              </a:rPr>
              <a:t>Согласные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783360" y="2710365"/>
            <a:ext cx="7708320" cy="202485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tabLst>
                <a:tab pos="77761" algn="l"/>
                <a:tab pos="1061296" algn="l"/>
              </a:tabLst>
              <a:defRPr/>
            </a:pPr>
            <a:r>
              <a:rPr lang="ru-RU" sz="5400" b="1" dirty="0" smtClean="0"/>
              <a:t>Б В  Г Д </a:t>
            </a:r>
            <a:r>
              <a:rPr lang="ru-RU" sz="5400" b="1" dirty="0" smtClean="0">
                <a:solidFill>
                  <a:srgbClr val="003399"/>
                </a:solidFill>
              </a:rPr>
              <a:t>Ж</a:t>
            </a:r>
            <a:r>
              <a:rPr lang="ru-RU" sz="5400" b="1" dirty="0" smtClean="0"/>
              <a:t> З </a:t>
            </a:r>
            <a:r>
              <a:rPr lang="ru-RU" sz="5400" b="1" dirty="0" smtClean="0">
                <a:solidFill>
                  <a:srgbClr val="009900"/>
                </a:solidFill>
              </a:rPr>
              <a:t>Й</a:t>
            </a:r>
            <a:r>
              <a:rPr lang="ru-RU" sz="5400" b="1" dirty="0" smtClean="0"/>
              <a:t> Л М Н Р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5400" b="1" dirty="0" smtClean="0"/>
              <a:t>П Ф К Т </a:t>
            </a:r>
            <a:r>
              <a:rPr lang="ru-RU" sz="5400" b="1" dirty="0" smtClean="0">
                <a:solidFill>
                  <a:srgbClr val="003399"/>
                </a:solidFill>
              </a:rPr>
              <a:t>Ш </a:t>
            </a:r>
            <a:r>
              <a:rPr lang="ru-RU" sz="5400" b="1" dirty="0" smtClean="0"/>
              <a:t>С </a:t>
            </a:r>
            <a:r>
              <a:rPr lang="ru-RU" sz="5400" b="1" dirty="0" smtClean="0">
                <a:solidFill>
                  <a:srgbClr val="009900"/>
                </a:solidFill>
              </a:rPr>
              <a:t>Ч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003399"/>
                </a:solidFill>
              </a:rPr>
              <a:t>Ц </a:t>
            </a:r>
            <a:r>
              <a:rPr lang="ru-RU" sz="5400" b="1" dirty="0" smtClean="0"/>
              <a:t>Х </a:t>
            </a:r>
            <a:r>
              <a:rPr lang="ru-RU" sz="5400" b="1" dirty="0" smtClean="0">
                <a:solidFill>
                  <a:srgbClr val="009900"/>
                </a:solidFill>
              </a:rPr>
              <a:t>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/>
        </p:nvSpPr>
        <p:spPr bwMode="auto">
          <a:xfrm>
            <a:off x="522721" y="620705"/>
            <a:ext cx="7968960" cy="914496"/>
          </a:xfrm>
          <a:prstGeom prst="rect">
            <a:avLst/>
          </a:prstGeom>
        </p:spPr>
        <p:txBody>
          <a:bodyPr wrap="none" lIns="0" tIns="0" rIns="0" bIns="0" fromWordArt="1" anchor="ctr"/>
          <a:lstStyle/>
          <a:p>
            <a:pPr algn="ctr" eaLnBrk="0">
              <a:defRPr/>
            </a:pP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В поезд можете садиться.</a:t>
            </a:r>
            <a:b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</a:b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Этот поезд быстро мчится…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562" y="1681956"/>
            <a:ext cx="6238875" cy="4362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smtClean="0"/>
              <a:t>ОШИБКИНО</a:t>
            </a:r>
            <a:endParaRPr lang="ru-RU" dirty="0"/>
          </a:p>
        </p:txBody>
      </p:sp>
      <p:pic>
        <p:nvPicPr>
          <p:cNvPr id="8194" name="Picture 2" descr="http://fomuvi.ru/wp-content/uploads/2011/05/%D0%93%D0%BE%D0%BB%D0%BE%D0%B2%D0%BE%D0%BB%D0%BE%D0%BC%D0%BA%D0%B0-%D0%B8%D0%B7-%D0%B4%D0%B6%D1%83%D0%BD%D0%B3%D0%BB%D0%B5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76025"/>
            <a:ext cx="5824547" cy="4334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071563" y="1071563"/>
            <a:ext cx="2078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002060"/>
                </a:solidFill>
                <a:latin typeface="Tw Cen MT" pitchFamily="34" charset="0"/>
              </a:rPr>
              <a:t>щ</a:t>
            </a:r>
            <a:r>
              <a:rPr lang="ru-RU" sz="5400" b="1" dirty="0">
                <a:solidFill>
                  <a:srgbClr val="002060"/>
                </a:solidFill>
                <a:latin typeface="Tw Cen MT" pitchFamily="34" charset="0"/>
              </a:rPr>
              <a:t>   </a:t>
            </a:r>
            <a:r>
              <a:rPr lang="ru-RU" sz="5400" b="1" dirty="0" err="1">
                <a:solidFill>
                  <a:srgbClr val="002060"/>
                </a:solidFill>
                <a:latin typeface="Tw Cen MT" pitchFamily="34" charset="0"/>
              </a:rPr>
              <a:t>ка</a:t>
            </a:r>
            <a:endParaRPr lang="ru-RU" sz="54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25" y="3000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000125" y="5500688"/>
            <a:ext cx="1273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625" y="1285875"/>
            <a:ext cx="20986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юба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3643313" y="5072063"/>
            <a:ext cx="1614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</a:t>
            </a: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6429375" y="4143375"/>
            <a:ext cx="157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43875" y="214313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43063" y="1071563"/>
            <a:ext cx="642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15250" y="1071563"/>
            <a:ext cx="700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3375" y="1285875"/>
            <a:ext cx="573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1756" name="TextBox 13"/>
          <p:cNvSpPr txBox="1">
            <a:spLocks noChangeArrowheads="1"/>
          </p:cNvSpPr>
          <p:nvPr/>
        </p:nvSpPr>
        <p:spPr bwMode="auto">
          <a:xfrm>
            <a:off x="8286750" y="2286000"/>
            <a:ext cx="18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58188" y="3143250"/>
            <a:ext cx="500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58188" y="3929063"/>
            <a:ext cx="58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429625" y="5000625"/>
            <a:ext cx="525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72313" y="4143375"/>
            <a:ext cx="58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72063" y="5072063"/>
            <a:ext cx="58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71688" y="5500688"/>
            <a:ext cx="5603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pic>
        <p:nvPicPr>
          <p:cNvPr id="31763" name="Рисунок 21" descr="дач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406900"/>
            <a:ext cx="17145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Рисунок 22" descr="дуб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857500"/>
            <a:ext cx="19097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Рисунок 23" descr="Люба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928688"/>
            <a:ext cx="157162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Рисунок 24" descr="щук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2000250"/>
            <a:ext cx="1714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Рисунок 25" descr="лыжи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045075"/>
            <a:ext cx="1143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643174" y="214290"/>
            <a:ext cx="445314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Укажи ошибку</a:t>
            </a:r>
          </a:p>
        </p:txBody>
      </p:sp>
      <p:sp>
        <p:nvSpPr>
          <p:cNvPr id="31769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755650" cy="8366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w Cen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69305 0.126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0955 0.031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4 0.00463 0.00243 -0.00116 -0.01441 0.00648 C -0.01597 0.00717 -0.01927 0.00856 -0.01927 0.00856 C -0.03142 0.03241 -0.01163 -0.00417 -0.02899 0.01944 C -0.03142 0.02292 -0.0316 0.02847 -0.03386 0.03217 C -0.04149 0.04421 -0.04792 0.05764 -0.05642 0.06875 C -0.05833 0.07685 -0.0625 0.08125 -0.06615 0.08819 C -0.07188 0.1118 -0.06267 0.07616 -0.07101 0.10116 C -0.07344 0.10879 -0.07552 0.11875 -0.07743 0.12685 C -0.07795 0.15486 -0.07761 0.18287 -0.07899 0.21088 C -0.07934 0.21921 -0.08559 0.24236 -0.08872 0.24954 C -0.0908 0.25393 -0.09514 0.2625 -0.09514 0.2625 C -0.09913 0.2787 -0.09358 0.2581 -0.1 0.27523 C -0.1007 0.27731 -0.10035 0.28009 -0.10156 0.28171 C -0.10278 0.28333 -0.10486 0.2831 -0.10642 0.28379 C -0.11198 0.29467 -0.11406 0.29259 -0.12413 0.29028 C -0.12778 0.28079 -0.1316 0.27847 -0.13715 0.27106 C -0.14826 0.225 -0.14184 0.21412 -0.14184 0.1419 " pathEditMode="relative" ptsTypes="fffffffffffffffff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0208 0.00261 0.0044 0.00174 0.00648 C -0.00417 0.01967 -0.00955 0.02083 -0.01771 0.02801 C -0.02465 0.03426 -0.02708 0.04028 -0.03542 0.04305 C -0.04809 0.06782 -0.08142 0.07778 -0.10156 0.08819 C -0.11285 0.0868 -0.1243 0.08657 -0.13542 0.08403 C -0.13923 0.0831 -0.1526 0.07014 -0.15642 0.06667 C -0.1658 0.05787 -0.17465 0.04768 -0.18385 0.03889 C -0.18576 0.03704 -0.18819 0.03611 -0.19028 0.03449 C -0.19357 0.03171 -0.19687 0.02917 -0.2 0.02592 C -0.20521 0.0206 -0.20364 0.01852 -0.20955 0.01505 C -0.22292 0.00717 -0.23767 -0.00023 -0.25156 -0.00625 C -0.25989 -0.01389 -0.2691 -0.01505 -0.27899 -0.01713 C -0.29566 -0.01551 -0.30746 -0.01343 -0.32257 -0.00625 C -0.33003 0.00324 -0.33958 0.00764 -0.34826 0.01505 C -0.37326 0.06551 -0.35798 0.05949 -0.35798 0.16574 " pathEditMode="relative" ptsTypes="fffffffffffffff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55 L -0.69462 0.0710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/>
        </p:nvSpPr>
        <p:spPr bwMode="auto">
          <a:xfrm>
            <a:off x="522721" y="620705"/>
            <a:ext cx="7968960" cy="914496"/>
          </a:xfrm>
          <a:prstGeom prst="rect">
            <a:avLst/>
          </a:prstGeom>
        </p:spPr>
        <p:txBody>
          <a:bodyPr wrap="none" lIns="0" tIns="0" rIns="0" bIns="0" fromWordArt="1" anchor="ctr"/>
          <a:lstStyle/>
          <a:p>
            <a:pPr algn="ctr" eaLnBrk="0">
              <a:defRPr/>
            </a:pP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В поезд можете садиться.</a:t>
            </a:r>
            <a:b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</a:b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Этот поезд быстро мчится…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562" y="1681956"/>
            <a:ext cx="6238875" cy="4362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/>
              <a:t>УСПЕХОВО</a:t>
            </a:r>
            <a:endParaRPr lang="ru-RU" dirty="0"/>
          </a:p>
        </p:txBody>
      </p:sp>
      <p:pic>
        <p:nvPicPr>
          <p:cNvPr id="1026" name="Picture 2" descr="http://vestochka425.ru/sites/default/files/article/image/sport_estafeta_vyre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17456"/>
            <a:ext cx="6357982" cy="544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/>
        </p:nvSpPr>
        <p:spPr bwMode="auto">
          <a:xfrm>
            <a:off x="522721" y="620705"/>
            <a:ext cx="7968960" cy="914496"/>
          </a:xfrm>
          <a:prstGeom prst="rect">
            <a:avLst/>
          </a:prstGeom>
        </p:spPr>
        <p:txBody>
          <a:bodyPr wrap="none" lIns="0" tIns="0" rIns="0" bIns="0" fromWordArt="1" anchor="ctr"/>
          <a:lstStyle/>
          <a:p>
            <a:pPr algn="ctr" eaLnBrk="0">
              <a:defRPr/>
            </a:pP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В поезд можете садиться.</a:t>
            </a:r>
            <a:b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</a:b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Этот поезд быстро мчится…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562" y="1681956"/>
            <a:ext cx="6238875" cy="4362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/>
              <a:t>Алфавитово</a:t>
            </a:r>
            <a:endParaRPr lang="ru-RU" dirty="0"/>
          </a:p>
        </p:txBody>
      </p:sp>
      <p:pic>
        <p:nvPicPr>
          <p:cNvPr id="1026" name="Picture 2" descr="http://www.detishky.com/pic4/azbuka-v-kartin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114" y="2000240"/>
            <a:ext cx="519034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7" name="Рисунок 4" descr="фо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71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/>
              <a:tblGrid>
                <a:gridCol w="1219200"/>
                <a:gridCol w="1185862"/>
                <a:gridCol w="1252538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4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8"/>
        </p:xfrm>
        <a:graphic>
          <a:graphicData uri="http://schemas.openxmlformats.org/drawingml/2006/table">
            <a:tbl>
              <a:tblPr/>
              <a:tblGrid>
                <a:gridCol w="1219200"/>
                <a:gridCol w="1185862"/>
                <a:gridCol w="1252538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  <p:pic>
        <p:nvPicPr>
          <p:cNvPr id="14381" name="Рисунок 4" descr="баран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1714500"/>
            <a:ext cx="11525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Рисунок 5" descr="а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1571625"/>
            <a:ext cx="7985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Рисунок 6" descr="а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1500188"/>
            <a:ext cx="79851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Рисунок 7" descr="ножницы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1571625"/>
            <a:ext cx="847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Рисунок 8" descr="ножницы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1500188"/>
            <a:ext cx="847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8" name="WordArt 52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1009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/>
        </p:nvSpPr>
        <p:spPr bwMode="auto">
          <a:xfrm>
            <a:off x="522721" y="620705"/>
            <a:ext cx="7968960" cy="914496"/>
          </a:xfrm>
          <a:prstGeom prst="rect">
            <a:avLst/>
          </a:prstGeom>
        </p:spPr>
        <p:txBody>
          <a:bodyPr wrap="none" lIns="0" tIns="0" rIns="0" bIns="0" fromWordArt="1" anchor="ctr"/>
          <a:lstStyle/>
          <a:p>
            <a:pPr algn="ctr" eaLnBrk="0">
              <a:defRPr/>
            </a:pP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В поезд можете садиться.</a:t>
            </a:r>
            <a:b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</a:b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Этот поезд быстро мчится…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562" y="1681956"/>
            <a:ext cx="6238875" cy="4362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92D050"/>
            </a:solidFill>
          </a:ln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/>
              <a:t>ИГРОТЕЕВО</a:t>
            </a:r>
            <a:endParaRPr lang="ru-RU" dirty="0"/>
          </a:p>
        </p:txBody>
      </p:sp>
      <p:pic>
        <p:nvPicPr>
          <p:cNvPr id="10242" name="Picture 2" descr="http://xn--80aab3b2d7a.net/files/igrushki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5310198" cy="502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l0TLdQ8-7Mh_IvXMJgY7f7TFrjwbCDkubIYszTFMEvsA0zy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92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/>
        </p:nvSpPr>
        <p:spPr bwMode="auto">
          <a:xfrm>
            <a:off x="522721" y="620705"/>
            <a:ext cx="7968960" cy="914496"/>
          </a:xfrm>
          <a:prstGeom prst="rect">
            <a:avLst/>
          </a:prstGeom>
        </p:spPr>
        <p:txBody>
          <a:bodyPr wrap="none" lIns="0" tIns="0" rIns="0" bIns="0" fromWordArt="1" anchor="ctr"/>
          <a:lstStyle/>
          <a:p>
            <a:pPr algn="ctr" eaLnBrk="0">
              <a:defRPr/>
            </a:pP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В поезд можете садиться.</a:t>
            </a:r>
            <a:b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</a:br>
            <a:r>
              <a:rPr lang="ru-RU" sz="3300" b="1" kern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262699"/>
                </a:solidFill>
                <a:latin typeface="+mj-lt"/>
                <a:ea typeface="+mj-lt"/>
                <a:cs typeface="+mj-lt"/>
              </a:rPr>
              <a:t>Этот поезд быстро мчится…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562" y="1681956"/>
            <a:ext cx="6238875" cy="4362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smtClean="0"/>
              <a:t>ПОРЯДКИНО</a:t>
            </a:r>
            <a:endParaRPr lang="ru-RU" dirty="0"/>
          </a:p>
        </p:txBody>
      </p:sp>
      <p:pic>
        <p:nvPicPr>
          <p:cNvPr id="5122" name="Picture 2" descr="http://izvestiacontent.ru/media/3/news/2012/11/538951/iChat_Image(182858655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522747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94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Прощай, Букварь.</vt:lpstr>
      <vt:lpstr>Слайд 2</vt:lpstr>
      <vt:lpstr>Алфавитово</vt:lpstr>
      <vt:lpstr>Слайд 4</vt:lpstr>
      <vt:lpstr>Слайд 5</vt:lpstr>
      <vt:lpstr>ИГРОТЕЕВО</vt:lpstr>
      <vt:lpstr>Слайд 7</vt:lpstr>
      <vt:lpstr>Слайд 8</vt:lpstr>
      <vt:lpstr>ПОРЯДКИНО</vt:lpstr>
      <vt:lpstr>Гласные</vt:lpstr>
      <vt:lpstr>Согласные</vt:lpstr>
      <vt:lpstr>Слайд 12</vt:lpstr>
      <vt:lpstr>ОШИБКИНО</vt:lpstr>
      <vt:lpstr>Слайд 14</vt:lpstr>
      <vt:lpstr>Слайд 15</vt:lpstr>
      <vt:lpstr>УСПЕХОВО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15</cp:revision>
  <dcterms:created xsi:type="dcterms:W3CDTF">2015-02-15T13:27:44Z</dcterms:created>
  <dcterms:modified xsi:type="dcterms:W3CDTF">2015-02-24T15:23:02Z</dcterms:modified>
</cp:coreProperties>
</file>