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73C7-4273-4B64-AEDA-EE58F4069436}" type="datetimeFigureOut">
              <a:rPr lang="ru-RU" smtClean="0"/>
              <a:pPr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17467-C2EE-49FF-877B-5DC2AB313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58" y="3643314"/>
            <a:ext cx="4071966" cy="247175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Кто сигару поджигает -</a:t>
            </a:r>
            <a:br>
              <a:rPr lang="ru-RU" dirty="0" smtClean="0"/>
            </a:br>
            <a:r>
              <a:rPr lang="ru-RU" dirty="0" smtClean="0"/>
              <a:t>Жизнь на годы сокращает,</a:t>
            </a:r>
            <a:br>
              <a:rPr lang="ru-RU" dirty="0" smtClean="0"/>
            </a:br>
            <a:r>
              <a:rPr lang="ru-RU" dirty="0" smtClean="0"/>
              <a:t>Окружающим, себе,</a:t>
            </a:r>
            <a:br>
              <a:rPr lang="ru-RU" dirty="0" smtClean="0"/>
            </a:br>
            <a:r>
              <a:rPr lang="ru-RU" dirty="0" smtClean="0"/>
              <a:t>Может быть, тебе и мне.</a:t>
            </a:r>
            <a:endParaRPr lang="ru-RU" dirty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58888" y="836613"/>
            <a:ext cx="6697662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Математика и здоровье</a:t>
            </a:r>
          </a:p>
        </p:txBody>
      </p:sp>
      <p:pic>
        <p:nvPicPr>
          <p:cNvPr id="2053" name="Picture 5" descr="p4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00438"/>
            <a:ext cx="4064000" cy="279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Решите задачу: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Решение: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30 Х 30 =900 рублей тратит ежемесячно курящий на          		сигареты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15000 </a:t>
            </a:r>
            <a:r>
              <a:rPr lang="ru-RU" dirty="0" err="1" smtClean="0"/>
              <a:t>руб</a:t>
            </a:r>
            <a:r>
              <a:rPr lang="ru-RU" dirty="0" smtClean="0"/>
              <a:t> --  100%</a:t>
            </a:r>
          </a:p>
          <a:p>
            <a:pPr>
              <a:buNone/>
            </a:pPr>
            <a:r>
              <a:rPr lang="ru-RU" dirty="0" smtClean="0"/>
              <a:t>   900  </a:t>
            </a:r>
            <a:r>
              <a:rPr lang="ru-RU" dirty="0" err="1" smtClean="0"/>
              <a:t>руб</a:t>
            </a:r>
            <a:r>
              <a:rPr lang="ru-RU" dirty="0" smtClean="0"/>
              <a:t> --   </a:t>
            </a:r>
            <a:r>
              <a:rPr lang="ru-RU" dirty="0" err="1" smtClean="0"/>
              <a:t>х</a:t>
            </a:r>
            <a:r>
              <a:rPr lang="ru-RU" dirty="0" smtClean="0"/>
              <a:t> %</a:t>
            </a:r>
          </a:p>
          <a:p>
            <a:pPr>
              <a:buNone/>
            </a:pPr>
            <a:r>
              <a:rPr lang="ru-RU" dirty="0" smtClean="0"/>
              <a:t>Х = 900 </a:t>
            </a:r>
            <a:r>
              <a:rPr lang="ru-RU" dirty="0" err="1" smtClean="0"/>
              <a:t>х</a:t>
            </a:r>
            <a:r>
              <a:rPr lang="ru-RU" dirty="0" smtClean="0"/>
              <a:t> 100 : 15000</a:t>
            </a:r>
          </a:p>
          <a:p>
            <a:pPr>
              <a:buNone/>
            </a:pPr>
            <a:r>
              <a:rPr lang="ru-RU" dirty="0" smtClean="0"/>
              <a:t>6 % </a:t>
            </a:r>
            <a:r>
              <a:rPr lang="ru-RU" sz="2800" dirty="0" smtClean="0"/>
              <a:t>месячного дохода тратит на сигареты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900 </a:t>
            </a:r>
            <a:r>
              <a:rPr lang="ru-RU" dirty="0" err="1" smtClean="0"/>
              <a:t>х</a:t>
            </a:r>
            <a:r>
              <a:rPr lang="ru-RU" dirty="0" smtClean="0"/>
              <a:t> 12 =10800 </a:t>
            </a:r>
            <a:r>
              <a:rPr lang="ru-RU" dirty="0" err="1" smtClean="0"/>
              <a:t>руб</a:t>
            </a:r>
            <a:r>
              <a:rPr lang="ru-RU" dirty="0" smtClean="0"/>
              <a:t> в год тратит на</a:t>
            </a:r>
          </a:p>
          <a:p>
            <a:pPr>
              <a:buNone/>
            </a:pPr>
            <a:r>
              <a:rPr lang="ru-RU" dirty="0" smtClean="0"/>
              <a:t>                           сигареты курящий</a:t>
            </a:r>
            <a:endParaRPr lang="ru-RU" dirty="0"/>
          </a:p>
        </p:txBody>
      </p:sp>
      <p:pic>
        <p:nvPicPr>
          <p:cNvPr id="4" name="Рисунок 3" descr="440057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3992690"/>
            <a:ext cx="2357454" cy="28653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de52_01_0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14422"/>
            <a:ext cx="3348038" cy="2921000"/>
          </a:xfrm>
          <a:noFill/>
          <a:ln/>
        </p:spPr>
      </p:pic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373438" y="0"/>
            <a:ext cx="5770562" cy="65976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500" dirty="0"/>
          </a:p>
          <a:p>
            <a:pPr>
              <a:lnSpc>
                <a:spcPct val="90000"/>
              </a:lnSpc>
              <a:buNone/>
            </a:pPr>
            <a:r>
              <a:rPr lang="ru-RU" sz="2500" dirty="0" smtClean="0"/>
              <a:t>          Решите  задачу:</a:t>
            </a:r>
          </a:p>
          <a:p>
            <a:pPr>
              <a:lnSpc>
                <a:spcPct val="90000"/>
              </a:lnSpc>
              <a:buNone/>
            </a:pPr>
            <a:endParaRPr lang="ru-RU" sz="2400" dirty="0"/>
          </a:p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latin typeface="Arial Black" pitchFamily="34" charset="0"/>
              </a:rPr>
              <a:t>      Исследователи установили,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latin typeface="Arial Black" pitchFamily="34" charset="0"/>
              </a:rPr>
              <a:t> что до  15%   рабочего времени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latin typeface="Arial Black" pitchFamily="34" charset="0"/>
              </a:rPr>
              <a:t>уходит на курение. 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latin typeface="Arial Black" pitchFamily="34" charset="0"/>
              </a:rPr>
              <a:t>Рабочий день длится  8 часов.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latin typeface="Arial Black" pitchFamily="34" charset="0"/>
              </a:rPr>
              <a:t>Сколько  рабочего времени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latin typeface="Arial Black" pitchFamily="34" charset="0"/>
              </a:rPr>
              <a:t>теряется из-за курения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5641975" cy="1038225"/>
          </a:xfrm>
        </p:spPr>
        <p:txBody>
          <a:bodyPr>
            <a:normAutofit fontScale="90000"/>
          </a:bodyPr>
          <a:lstStyle/>
          <a:p>
            <a:r>
              <a:rPr lang="ru-RU" sz="3200" b="1"/>
              <a:t>Позитив:  </a:t>
            </a:r>
            <a:br>
              <a:rPr lang="ru-RU" sz="3200" b="1"/>
            </a:br>
            <a:endParaRPr lang="ru-RU" sz="3200" b="1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6948488" cy="4537075"/>
          </a:xfrm>
        </p:spPr>
        <p:txBody>
          <a:bodyPr/>
          <a:lstStyle/>
          <a:p>
            <a:r>
              <a:rPr lang="ru-RU" b="1"/>
              <a:t>Кокетство (игра пачкой сигарет или красивой зажигалкой);</a:t>
            </a:r>
          </a:p>
          <a:p>
            <a:r>
              <a:rPr lang="ru-RU" b="1"/>
              <a:t>Элемент комфорта (легче заводить знакомства);</a:t>
            </a:r>
          </a:p>
          <a:p>
            <a:r>
              <a:rPr lang="ru-RU" b="1"/>
              <a:t>Похудение;</a:t>
            </a:r>
          </a:p>
          <a:p>
            <a:r>
              <a:rPr lang="ru-RU" b="1"/>
              <a:t>Снятие нервного напряжения;</a:t>
            </a:r>
          </a:p>
          <a:p>
            <a:r>
              <a:rPr lang="ru-RU" b="1"/>
              <a:t>Желание казаться взрослее.</a:t>
            </a:r>
          </a:p>
        </p:txBody>
      </p:sp>
      <p:pic>
        <p:nvPicPr>
          <p:cNvPr id="5" name="Рисунок 4" descr="440057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000240"/>
            <a:ext cx="2190750" cy="24288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275388" cy="13922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Негатив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6300788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100" b="1" dirty="0"/>
              <a:t>Повышается кровяное давление, в кровь попадают ядовитые вещества;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Склонность к простудным заболеваниям, возникает «кашель курильщика»;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Раннее  старение, замедляется рост;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Желтеют зубы, голос становится хриплым;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Болезни сердца, рак лёгких, губ, горла, желудка;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Страдают дети курильщиков;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Лишняя трата денег;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Загрязняется воздух;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Испытываешь неудобства, когда нет сигарет или нельзя курить;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Одышка и сердцебиение при физических нагрузках  и.т.д.;</a:t>
            </a:r>
          </a:p>
        </p:txBody>
      </p:sp>
      <p:pic>
        <p:nvPicPr>
          <p:cNvPr id="48133" name="Picture 5" descr="present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60350"/>
            <a:ext cx="3059112" cy="2676525"/>
          </a:xfrm>
          <a:prstGeom prst="rect">
            <a:avLst/>
          </a:prstGeom>
          <a:noFill/>
        </p:spPr>
      </p:pic>
      <p:pic>
        <p:nvPicPr>
          <p:cNvPr id="48134" name="Picture 6" descr="smokerslung_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3730625"/>
            <a:ext cx="2916237" cy="2479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785794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Выполните задание :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28641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 Narrow" pitchFamily="34" charset="0"/>
              </a:rPr>
              <a:t>Выразите     46%    в виде десятичной дроби</a:t>
            </a:r>
          </a:p>
          <a:p>
            <a:pPr algn="ctr">
              <a:buNone/>
            </a:pPr>
            <a:r>
              <a:rPr lang="ru-RU" sz="2000" dirty="0" smtClean="0"/>
              <a:t>4,6 –            460 –                 0,46 –              46 – </a:t>
            </a:r>
          </a:p>
          <a:p>
            <a:r>
              <a:rPr lang="ru-RU" sz="2000" b="1" dirty="0" smtClean="0">
                <a:latin typeface="Arial Narrow" pitchFamily="34" charset="0"/>
              </a:rPr>
              <a:t>Выразите в процентах число  0,04</a:t>
            </a:r>
          </a:p>
          <a:p>
            <a:pPr algn="ctr">
              <a:buNone/>
            </a:pPr>
            <a:r>
              <a:rPr lang="ru-RU" sz="2000" dirty="0" smtClean="0"/>
              <a:t>40%  -          0,4% -              400% -           4% - </a:t>
            </a:r>
          </a:p>
          <a:p>
            <a:r>
              <a:rPr lang="ru-RU" sz="2000" b="1" dirty="0" smtClean="0">
                <a:latin typeface="Arial Narrow" pitchFamily="34" charset="0"/>
              </a:rPr>
              <a:t>Найти    20%    от    300</a:t>
            </a:r>
          </a:p>
          <a:p>
            <a:pPr algn="ctr">
              <a:buNone/>
            </a:pPr>
            <a:r>
              <a:rPr lang="ru-RU" sz="2000" dirty="0" smtClean="0"/>
              <a:t>60 –             6 –                       6000 -            0,6 – </a:t>
            </a:r>
          </a:p>
          <a:p>
            <a:r>
              <a:rPr lang="ru-RU" sz="2000" b="1" dirty="0" smtClean="0">
                <a:latin typeface="Arial Narrow" pitchFamily="34" charset="0"/>
              </a:rPr>
              <a:t>Представьте   1,7%  в виде десятичной дроби</a:t>
            </a:r>
          </a:p>
          <a:p>
            <a:pPr algn="ctr">
              <a:buNone/>
            </a:pPr>
            <a:r>
              <a:rPr lang="ru-RU" sz="2000" dirty="0" smtClean="0"/>
              <a:t>17 –              0,17 –                  0,017 –        1,7 – </a:t>
            </a:r>
          </a:p>
          <a:p>
            <a:r>
              <a:rPr lang="ru-RU" sz="2000" b="1" dirty="0" smtClean="0">
                <a:latin typeface="Arial Narrow" pitchFamily="34" charset="0"/>
              </a:rPr>
              <a:t>Найти  15%     от  120</a:t>
            </a:r>
          </a:p>
          <a:p>
            <a:pPr algn="ctr">
              <a:buNone/>
            </a:pPr>
            <a:r>
              <a:rPr lang="ru-RU" sz="2000" dirty="0" smtClean="0"/>
              <a:t>180 –             18 –                     1,8 –              0,18 – </a:t>
            </a:r>
          </a:p>
          <a:p>
            <a:r>
              <a:rPr lang="ru-RU" sz="2000" b="1" dirty="0" smtClean="0">
                <a:latin typeface="Arial Narrow" pitchFamily="34" charset="0"/>
              </a:rPr>
              <a:t>Найти число,  50%    которого   равны  75</a:t>
            </a:r>
          </a:p>
          <a:p>
            <a:pPr algn="ctr">
              <a:buNone/>
            </a:pPr>
            <a:r>
              <a:rPr lang="ru-RU" sz="2000" dirty="0" smtClean="0"/>
              <a:t>15 –               150 –                 1500 -          37,5 – </a:t>
            </a:r>
          </a:p>
          <a:p>
            <a:r>
              <a:rPr lang="ru-RU" sz="2000" b="1" dirty="0" smtClean="0">
                <a:latin typeface="Arial Narrow" pitchFamily="34" charset="0"/>
              </a:rPr>
              <a:t>Выразите  30%   в  виде десятичной дроби</a:t>
            </a:r>
          </a:p>
          <a:p>
            <a:pPr algn="ctr">
              <a:buNone/>
            </a:pPr>
            <a:r>
              <a:rPr lang="ru-RU" sz="2000" dirty="0" smtClean="0"/>
              <a:t>3 –                   0,3  -                  0,03 –            30 -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186766" cy="1142984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Выполнив задание, расшифруйте код: 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28641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 Narrow" pitchFamily="34" charset="0"/>
              </a:rPr>
              <a:t>Выразите     46%    в виде десятичной дроби</a:t>
            </a:r>
          </a:p>
          <a:p>
            <a:pPr algn="ctr">
              <a:buNone/>
            </a:pPr>
            <a:r>
              <a:rPr lang="ru-RU" sz="2000" dirty="0" smtClean="0"/>
              <a:t>4,6 – Р           460 – П                0,46 – К             46 – Н</a:t>
            </a:r>
          </a:p>
          <a:p>
            <a:r>
              <a:rPr lang="ru-RU" sz="2000" b="1" dirty="0" smtClean="0">
                <a:latin typeface="Arial Narrow" pitchFamily="34" charset="0"/>
              </a:rPr>
              <a:t>Выразите в процентах число  0,04</a:t>
            </a:r>
          </a:p>
          <a:p>
            <a:pPr algn="ctr">
              <a:buNone/>
            </a:pPr>
            <a:r>
              <a:rPr lang="ru-RU" sz="2000" dirty="0" smtClean="0"/>
              <a:t>40%  - А          0,4% -  Е             400% - О            4% - У</a:t>
            </a:r>
          </a:p>
          <a:p>
            <a:r>
              <a:rPr lang="ru-RU" sz="2000" b="1" dirty="0" smtClean="0">
                <a:latin typeface="Arial Narrow" pitchFamily="34" charset="0"/>
              </a:rPr>
              <a:t>Найти    20%    от    300</a:t>
            </a:r>
          </a:p>
          <a:p>
            <a:pPr algn="ctr">
              <a:buNone/>
            </a:pPr>
            <a:r>
              <a:rPr lang="ru-RU" sz="2000" dirty="0" smtClean="0"/>
              <a:t>60 – Р             6 – Ч                      6000 -  П           0,6 – Н</a:t>
            </a:r>
          </a:p>
          <a:p>
            <a:r>
              <a:rPr lang="ru-RU" sz="2000" b="1" dirty="0" smtClean="0">
                <a:latin typeface="Arial Narrow" pitchFamily="34" charset="0"/>
              </a:rPr>
              <a:t>Представьте   1,7%  в виде десятичной дроби</a:t>
            </a:r>
          </a:p>
          <a:p>
            <a:pPr algn="ctr">
              <a:buNone/>
            </a:pPr>
            <a:r>
              <a:rPr lang="ru-RU" sz="2000" dirty="0" smtClean="0"/>
              <a:t>17 – А             0,17 – И                 0,017 – Е         1,7 – Ю</a:t>
            </a:r>
          </a:p>
          <a:p>
            <a:r>
              <a:rPr lang="ru-RU" sz="2000" b="1" dirty="0" smtClean="0">
                <a:latin typeface="Arial Narrow" pitchFamily="34" charset="0"/>
              </a:rPr>
              <a:t>Найти  15%     от  120</a:t>
            </a:r>
          </a:p>
          <a:p>
            <a:pPr algn="ctr">
              <a:buNone/>
            </a:pPr>
            <a:r>
              <a:rPr lang="ru-RU" sz="2000" dirty="0" smtClean="0"/>
              <a:t>180 – К            18 – Н                    1,8 – Р             0,18 – Л</a:t>
            </a:r>
          </a:p>
          <a:p>
            <a:r>
              <a:rPr lang="ru-RU" sz="2000" b="1" dirty="0" smtClean="0">
                <a:latin typeface="Arial Narrow" pitchFamily="34" charset="0"/>
              </a:rPr>
              <a:t>Найти число,  50%    которого   равны  75</a:t>
            </a:r>
          </a:p>
          <a:p>
            <a:pPr algn="ctr">
              <a:buNone/>
            </a:pPr>
            <a:r>
              <a:rPr lang="ru-RU" sz="2000" dirty="0" smtClean="0"/>
              <a:t>15 – А              150 – И                1500 -  Е         37,5 – О</a:t>
            </a:r>
          </a:p>
          <a:p>
            <a:r>
              <a:rPr lang="ru-RU" sz="2000" b="1" dirty="0" smtClean="0">
                <a:latin typeface="Arial Narrow" pitchFamily="34" charset="0"/>
              </a:rPr>
              <a:t>Выразите  30%   в  виде десятичной дроби</a:t>
            </a:r>
          </a:p>
          <a:p>
            <a:pPr algn="ctr">
              <a:buNone/>
            </a:pPr>
            <a:r>
              <a:rPr lang="ru-RU" sz="2000" dirty="0" smtClean="0"/>
              <a:t>3 – И                  0,3  - Е                 0,03 – А           30 - Э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6919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Статистика  исследований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1443038" y="1714500"/>
            <a:ext cx="7700962" cy="4000500"/>
          </a:xfrm>
        </p:spPr>
        <p:txBody>
          <a:bodyPr>
            <a:normAutofit/>
          </a:bodyPr>
          <a:lstStyle/>
          <a:p>
            <a:pPr marL="365125" indent="-282575"/>
            <a:r>
              <a:rPr lang="ru-RU" sz="2400" b="1" dirty="0"/>
              <a:t>Курение </a:t>
            </a:r>
            <a:r>
              <a:rPr lang="ru-RU" sz="2400" b="1" dirty="0">
                <a:solidFill>
                  <a:srgbClr val="FF0000"/>
                </a:solidFill>
              </a:rPr>
              <a:t>ежегодно </a:t>
            </a:r>
            <a:r>
              <a:rPr lang="ru-RU" sz="2400" b="1" dirty="0"/>
              <a:t>уносит жизни около </a:t>
            </a:r>
            <a:r>
              <a:rPr lang="ru-RU" sz="2400" b="1" dirty="0">
                <a:solidFill>
                  <a:srgbClr val="FF0000"/>
                </a:solidFill>
              </a:rPr>
              <a:t>5 миллионов</a:t>
            </a:r>
            <a:r>
              <a:rPr lang="ru-RU" sz="2400" b="1" dirty="0"/>
              <a:t> человек, что составляет 12 </a:t>
            </a:r>
            <a:r>
              <a:rPr lang="ru-RU" sz="2400" b="1" dirty="0" smtClean="0"/>
              <a:t>% </a:t>
            </a:r>
            <a:r>
              <a:rPr lang="ru-RU" sz="2400" b="1" dirty="0"/>
              <a:t>всех смертей на планете. </a:t>
            </a:r>
            <a:endParaRPr lang="ru-RU" sz="2400" b="1" dirty="0" smtClean="0"/>
          </a:p>
          <a:p>
            <a:pPr marL="365125" indent="-282575"/>
            <a:r>
              <a:rPr lang="ru-RU" sz="2400" b="1" dirty="0" smtClean="0"/>
              <a:t> В России </a:t>
            </a:r>
            <a:r>
              <a:rPr lang="ru-RU" sz="2400" b="1" dirty="0" smtClean="0">
                <a:solidFill>
                  <a:srgbClr val="FF0000"/>
                </a:solidFill>
              </a:rPr>
              <a:t>ежегодно</a:t>
            </a:r>
            <a:r>
              <a:rPr lang="ru-RU" sz="2400" b="1" dirty="0" smtClean="0"/>
              <a:t>  умирают из-за табака</a:t>
            </a:r>
          </a:p>
          <a:p>
            <a:pPr marL="365125" indent="-282575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400 тысяч человек. </a:t>
            </a:r>
          </a:p>
          <a:p>
            <a:pPr marL="365125" indent="-282575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(</a:t>
            </a:r>
            <a:r>
              <a:rPr lang="ru-RU" sz="2400" b="1" dirty="0" smtClean="0"/>
              <a:t>В Архангельской области проживает около 360 тысяч человек)</a:t>
            </a:r>
            <a:endParaRPr lang="ru-RU" sz="2400" b="1" dirty="0"/>
          </a:p>
          <a:p>
            <a:pPr marL="365125" indent="-282575"/>
            <a:r>
              <a:rPr lang="ru-RU" sz="2400" b="1" dirty="0"/>
              <a:t>В настоящее время в России курят </a:t>
            </a:r>
            <a:r>
              <a:rPr lang="ru-RU" sz="2400" b="1" dirty="0">
                <a:solidFill>
                  <a:srgbClr val="FF3300"/>
                </a:solidFill>
              </a:rPr>
              <a:t>65%</a:t>
            </a:r>
            <a:r>
              <a:rPr lang="ru-RU" sz="2400" b="1" dirty="0"/>
              <a:t> </a:t>
            </a:r>
            <a:r>
              <a:rPr lang="ru-RU" sz="2400" b="1" dirty="0" smtClean="0"/>
              <a:t>мужчин   </a:t>
            </a:r>
            <a:r>
              <a:rPr lang="ru-RU" sz="2400" b="1" dirty="0"/>
              <a:t>и </a:t>
            </a:r>
            <a:r>
              <a:rPr lang="en-US" sz="2400" b="1" dirty="0" smtClean="0"/>
              <a:t>      </a:t>
            </a:r>
            <a:r>
              <a:rPr lang="ru-RU" sz="2400" b="1" dirty="0" smtClean="0">
                <a:solidFill>
                  <a:srgbClr val="FF3300"/>
                </a:solidFill>
              </a:rPr>
              <a:t>30</a:t>
            </a:r>
            <a:r>
              <a:rPr lang="ru-RU" sz="2400" b="1" dirty="0">
                <a:solidFill>
                  <a:srgbClr val="FF3300"/>
                </a:solidFill>
              </a:rPr>
              <a:t>%</a:t>
            </a:r>
            <a:r>
              <a:rPr lang="ru-RU" sz="2400" b="1" dirty="0"/>
              <a:t> женщин.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116013" y="3213100"/>
            <a:ext cx="77724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ct val="20000"/>
              </a:spcBef>
              <a:buFontTx/>
              <a:buChar char="•"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Ядовитые вещества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714348" y="714356"/>
            <a:ext cx="814393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i="1" dirty="0" smtClean="0"/>
              <a:t>	</a:t>
            </a:r>
            <a:endParaRPr lang="en-US" sz="1600" b="1" i="1" dirty="0"/>
          </a:p>
          <a:p>
            <a:pPr>
              <a:buNone/>
            </a:pPr>
            <a:r>
              <a:rPr lang="ru-RU" sz="2000" b="1" i="1" dirty="0" smtClean="0"/>
              <a:t> Определите процентное содержание самых ядовитых веществ – синильной кислоты, табачного дегтя,  углекислого газа, полония    в одной сигарете, если   </a:t>
            </a:r>
          </a:p>
          <a:p>
            <a:pPr>
              <a:buNone/>
            </a:pPr>
            <a:r>
              <a:rPr lang="ru-RU" sz="2000" i="1" dirty="0" smtClean="0"/>
              <a:t> никотина 2%, </a:t>
            </a:r>
          </a:p>
          <a:p>
            <a:pPr>
              <a:buNone/>
            </a:pPr>
            <a:r>
              <a:rPr lang="ru-RU" sz="2000" i="1" dirty="0" smtClean="0"/>
              <a:t>синильная кислота составляет 50%   никотина;</a:t>
            </a:r>
          </a:p>
          <a:p>
            <a:pPr>
              <a:buNone/>
            </a:pPr>
            <a:r>
              <a:rPr lang="ru-RU" sz="2000" i="1" dirty="0" smtClean="0"/>
              <a:t>табачного дегтя в 7,5 раз больше, чем никотина;  </a:t>
            </a:r>
          </a:p>
          <a:p>
            <a:pPr>
              <a:buNone/>
            </a:pPr>
            <a:r>
              <a:rPr lang="ru-RU" sz="2000" i="1" dirty="0" smtClean="0"/>
              <a:t>окись углерода составляет 60%   от количества табачного дегтя,</a:t>
            </a:r>
          </a:p>
          <a:p>
            <a:pPr>
              <a:buNone/>
            </a:pPr>
            <a:r>
              <a:rPr lang="ru-RU" sz="2000" i="1" dirty="0" smtClean="0"/>
              <a:t>полония содержится 9%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74887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08673" y="-64988"/>
            <a:ext cx="2295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ja-JP" sz="1400" i="1" dirty="0" smtClean="0">
                <a:solidFill>
                  <a:srgbClr val="0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14" name="Рисунок 13" descr="img_18012357_15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071546"/>
            <a:ext cx="5881729" cy="24288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Ядовитые вещества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714348" y="714356"/>
            <a:ext cx="8143932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i="1" dirty="0" smtClean="0"/>
              <a:t>	</a:t>
            </a:r>
            <a:r>
              <a:rPr lang="ru-RU" sz="1600" b="1" i="1" dirty="0" smtClean="0"/>
              <a:t>	</a:t>
            </a:r>
          </a:p>
          <a:p>
            <a:pPr algn="ctr">
              <a:buNone/>
            </a:pPr>
            <a:r>
              <a:rPr lang="ru-RU" sz="2400" b="1" i="1" dirty="0" smtClean="0"/>
              <a:t>Решение:</a:t>
            </a:r>
          </a:p>
          <a:p>
            <a:pPr algn="ctr">
              <a:buNone/>
            </a:pPr>
            <a:r>
              <a:rPr lang="ru-RU" sz="2400" b="1" i="1" dirty="0" smtClean="0"/>
              <a:t>Никотин                        2%</a:t>
            </a:r>
          </a:p>
          <a:p>
            <a:pPr algn="ctr">
              <a:buNone/>
            </a:pPr>
            <a:r>
              <a:rPr lang="ru-RU" sz="2400" b="1" i="1" dirty="0" smtClean="0"/>
              <a:t>Синильная кислота                 2 Х 0,5= 1 %</a:t>
            </a:r>
          </a:p>
          <a:p>
            <a:pPr algn="ctr">
              <a:buNone/>
            </a:pPr>
            <a:r>
              <a:rPr lang="ru-RU" sz="2400" b="1" i="1" dirty="0" smtClean="0"/>
              <a:t>Табачный </a:t>
            </a:r>
            <a:r>
              <a:rPr lang="ru-RU" sz="2400" b="1" i="1" dirty="0" err="1" smtClean="0"/>
              <a:t>декоть</a:t>
            </a:r>
            <a:r>
              <a:rPr lang="ru-RU" sz="2400" b="1" i="1" dirty="0" smtClean="0"/>
              <a:t>                         2 Х 7,5 = 15 %</a:t>
            </a:r>
          </a:p>
          <a:p>
            <a:pPr algn="ctr">
              <a:buNone/>
            </a:pPr>
            <a:r>
              <a:rPr lang="ru-RU" sz="2400" b="1" i="1" dirty="0" smtClean="0"/>
              <a:t>Окись углерода                            15 Х 0,6 = 9 %</a:t>
            </a:r>
          </a:p>
          <a:p>
            <a:pPr algn="ctr">
              <a:buNone/>
            </a:pPr>
            <a:r>
              <a:rPr lang="ru-RU" sz="2400" b="1" i="1" dirty="0" smtClean="0"/>
              <a:t>Полоний                          9 %</a:t>
            </a:r>
            <a:endParaRPr lang="ru-RU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74887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08673" y="-64988"/>
            <a:ext cx="2295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ja-JP" sz="1400" i="1" dirty="0" smtClean="0">
                <a:solidFill>
                  <a:srgbClr val="0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14" name="Рисунок 13" descr="img_18012357_15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791" y="857232"/>
            <a:ext cx="5881729" cy="278608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857892"/>
            <a:ext cx="8458200" cy="5207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8992" y="0"/>
            <a:ext cx="5429288" cy="480060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1800" b="1" i="1" dirty="0" smtClean="0"/>
              <a:t>РЕШИТЕ   ЗАДАЧУ :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2600" b="1" i="1" dirty="0" smtClean="0"/>
              <a:t>          Курящие дети сокращают </a:t>
            </a:r>
          </a:p>
          <a:p>
            <a:pPr>
              <a:buNone/>
            </a:pPr>
            <a:r>
              <a:rPr lang="ru-RU" sz="2600" b="1" i="1" dirty="0" smtClean="0"/>
              <a:t>                 себе жизнь   на 15%.</a:t>
            </a:r>
          </a:p>
          <a:p>
            <a:pPr>
              <a:buNone/>
            </a:pPr>
            <a:endParaRPr lang="ru-RU" sz="2000" b="1" i="1" dirty="0" smtClean="0"/>
          </a:p>
          <a:p>
            <a:pPr algn="just">
              <a:buNone/>
            </a:pPr>
            <a:r>
              <a:rPr lang="ru-RU" sz="2800" b="1" i="1" dirty="0" smtClean="0"/>
              <a:t>            </a:t>
            </a:r>
          </a:p>
          <a:p>
            <a:pPr algn="just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            Определите сколько </a:t>
            </a:r>
          </a:p>
          <a:p>
            <a:pPr algn="just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лет  «отнимает»  у себя курильщик, если средняя продолжительность жизни  человека   80    лет.</a:t>
            </a:r>
          </a:p>
          <a:p>
            <a:pPr algn="just">
              <a:buNone/>
            </a:pPr>
            <a:r>
              <a:rPr lang="ru-RU" sz="2800" b="1" i="1" dirty="0" smtClean="0"/>
              <a:t>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5" descr="present1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2928958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Решите  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.</a:t>
            </a:r>
            <a:endParaRPr lang="ru-RU" sz="2400" dirty="0"/>
          </a:p>
          <a:p>
            <a:pPr>
              <a:buNone/>
            </a:pPr>
            <a:r>
              <a:rPr lang="ru-RU" sz="2800" i="1" dirty="0" smtClean="0"/>
              <a:t>         Дым от одной сигареты содержит  5 мг  яда      никотина.</a:t>
            </a:r>
          </a:p>
          <a:p>
            <a:pPr>
              <a:buNone/>
            </a:pPr>
            <a:r>
              <a:rPr lang="ru-RU" sz="2800" i="1" dirty="0" smtClean="0"/>
              <a:t>         Сколько   яда примет человек  за один день, выкурив  15  сигарет, если от каждой из них в  его  организм</a:t>
            </a:r>
            <a:r>
              <a:rPr lang="ru-RU" sz="2800" i="1" dirty="0"/>
              <a:t>  </a:t>
            </a:r>
            <a:r>
              <a:rPr lang="ru-RU" sz="2800" i="1" dirty="0" smtClean="0"/>
              <a:t>   попадает   20%    никотина?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4" name="Рисунок 3" descr="information_items_3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4000504"/>
            <a:ext cx="3929090" cy="19288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Решите задачу: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pPr>
              <a:buNone/>
            </a:pPr>
            <a:r>
              <a:rPr lang="ru-RU" sz="2400" b="1" i="1" dirty="0" smtClean="0"/>
              <a:t>Определите сколько процентов своего месячного</a:t>
            </a:r>
          </a:p>
          <a:p>
            <a:pPr>
              <a:buNone/>
            </a:pPr>
            <a:r>
              <a:rPr lang="ru-RU" sz="2400" b="1" i="1" dirty="0" smtClean="0"/>
              <a:t>дохода  тратит на сигареты человек,</a:t>
            </a:r>
          </a:p>
          <a:p>
            <a:pPr>
              <a:buNone/>
            </a:pPr>
            <a:r>
              <a:rPr lang="ru-RU" sz="2400" b="1" i="1" dirty="0" smtClean="0"/>
              <a:t> выкуривающий одну пачку в сутки,</a:t>
            </a:r>
          </a:p>
          <a:p>
            <a:pPr>
              <a:buNone/>
            </a:pPr>
            <a:r>
              <a:rPr lang="ru-RU" sz="2400" b="1" i="1" dirty="0" smtClean="0"/>
              <a:t> если одна пачка  стоит  30    рублей,</a:t>
            </a:r>
          </a:p>
          <a:p>
            <a:pPr>
              <a:buNone/>
            </a:pPr>
            <a:r>
              <a:rPr lang="ru-RU" sz="2400" b="1" i="1" dirty="0" smtClean="0"/>
              <a:t> ежемесячная зарплата 15000 рублей </a:t>
            </a:r>
          </a:p>
          <a:p>
            <a:pPr>
              <a:buNone/>
            </a:pPr>
            <a:r>
              <a:rPr lang="ru-RU" sz="2400" b="1" i="1" dirty="0" smtClean="0"/>
              <a:t> ( в месяце 30 дней). </a:t>
            </a:r>
          </a:p>
          <a:p>
            <a:pPr>
              <a:buNone/>
            </a:pPr>
            <a:r>
              <a:rPr lang="ru-RU" sz="2400" b="1" i="1" dirty="0" smtClean="0"/>
              <a:t>       Какую сумму тратит в год </a:t>
            </a:r>
          </a:p>
          <a:p>
            <a:pPr>
              <a:buNone/>
            </a:pPr>
            <a:r>
              <a:rPr lang="ru-RU" sz="2400" b="1" i="1" dirty="0" smtClean="0"/>
              <a:t>на сигареты, курящий человек? 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440057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3992690"/>
            <a:ext cx="2357454" cy="28653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599</Words>
  <Application>Microsoft Office PowerPoint</Application>
  <PresentationFormat>Экран (4:3)</PresentationFormat>
  <Paragraphs>133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Выполните задание :</vt:lpstr>
      <vt:lpstr>Выполнив задание, расшифруйте код: </vt:lpstr>
      <vt:lpstr>Статистика  исследований</vt:lpstr>
      <vt:lpstr>Ядовитые вещества</vt:lpstr>
      <vt:lpstr>Ядовитые вещества</vt:lpstr>
      <vt:lpstr>Слайд 7</vt:lpstr>
      <vt:lpstr>Решите   задачу:</vt:lpstr>
      <vt:lpstr>Решите задачу:</vt:lpstr>
      <vt:lpstr>Решите задачу:</vt:lpstr>
      <vt:lpstr>Слайд 11</vt:lpstr>
      <vt:lpstr>Позитив:   </vt:lpstr>
      <vt:lpstr>Негатив: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11</cp:revision>
  <dcterms:created xsi:type="dcterms:W3CDTF">2011-03-12T15:16:15Z</dcterms:created>
  <dcterms:modified xsi:type="dcterms:W3CDTF">2011-03-13T17:23:59Z</dcterms:modified>
</cp:coreProperties>
</file>