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71" r:id="rId5"/>
    <p:sldId id="288" r:id="rId6"/>
    <p:sldId id="287" r:id="rId7"/>
    <p:sldId id="289" r:id="rId8"/>
    <p:sldId id="290" r:id="rId9"/>
    <p:sldId id="291" r:id="rId10"/>
    <p:sldId id="274" r:id="rId11"/>
    <p:sldId id="280" r:id="rId12"/>
    <p:sldId id="281" r:id="rId13"/>
    <p:sldId id="28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9" autoAdjust="0"/>
    <p:restoredTop sz="94660"/>
  </p:normalViewPr>
  <p:slideViewPr>
    <p:cSldViewPr>
      <p:cViewPr>
        <p:scale>
          <a:sx n="66" d="100"/>
          <a:sy n="66" d="100"/>
        </p:scale>
        <p:origin x="-1651" y="-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8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17FCE-3972-4170-ABE7-9934AAA6A6AA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B1783-D71F-4FE2-8A6C-978B97A78F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35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Немного истории</a:t>
            </a:r>
          </a:p>
          <a:p>
            <a:r>
              <a:rPr lang="ru-RU" dirty="0" smtClean="0"/>
              <a:t>Теперь вы поняли, что такое логарифмы и как ими пользоваться. Но для чего они всё-таки</a:t>
            </a:r>
          </a:p>
          <a:p>
            <a:r>
              <a:rPr lang="ru-RU" dirty="0" smtClean="0"/>
              <a:t>нужны? Или это просто такая математическая игрушка с хитрой инструкцией по применению?</a:t>
            </a:r>
          </a:p>
          <a:p>
            <a:r>
              <a:rPr lang="ru-RU" dirty="0" smtClean="0"/>
              <a:t>Понятие логарифма и логарифмические таблицы появились в 17 веке, и значение их было</a:t>
            </a:r>
          </a:p>
          <a:p>
            <a:r>
              <a:rPr lang="ru-RU" dirty="0" smtClean="0"/>
              <a:t>огромно.</a:t>
            </a:r>
          </a:p>
          <a:p>
            <a:r>
              <a:rPr lang="ru-RU" dirty="0" smtClean="0"/>
              <a:t>Это в наши дни вычисления не представляют труда — у каждого есть калькулятор. А как</a:t>
            </a:r>
          </a:p>
          <a:p>
            <a:r>
              <a:rPr lang="ru-RU" dirty="0" smtClean="0"/>
              <a:t>считали в «</a:t>
            </a:r>
            <a:r>
              <a:rPr lang="ru-RU" dirty="0" err="1" smtClean="0"/>
              <a:t>докомпьютерные</a:t>
            </a:r>
            <a:r>
              <a:rPr lang="ru-RU" dirty="0" smtClean="0"/>
              <a:t>» времена?</a:t>
            </a:r>
          </a:p>
          <a:p>
            <a:r>
              <a:rPr lang="ru-RU" dirty="0" smtClean="0"/>
              <a:t>Складывать и вычитать можно было на счётах, а вот умножать и делить приходилось «в</a:t>
            </a:r>
          </a:p>
          <a:p>
            <a:r>
              <a:rPr lang="ru-RU" dirty="0" smtClean="0"/>
              <a:t>столбик» — медленно и трудно.</a:t>
            </a:r>
          </a:p>
          <a:p>
            <a:r>
              <a:rPr lang="ru-RU" dirty="0" smtClean="0"/>
              <a:t>В 15–17 веках, в эпоху великих географических открытий, стали бурно развиваться торгов-</a:t>
            </a:r>
          </a:p>
          <a:p>
            <a:r>
              <a:rPr lang="ru-RU" dirty="0" smtClean="0"/>
              <a:t>ля, экономика и наука. Требования к математике росли: расчёты становились более сложными,</a:t>
            </a:r>
          </a:p>
          <a:p>
            <a:r>
              <a:rPr lang="ru-RU" dirty="0" smtClean="0"/>
              <a:t>а точность — например, для решения навигационных задач — нужна была всё более высокая.</a:t>
            </a:r>
          </a:p>
          <a:p>
            <a:r>
              <a:rPr lang="ru-RU" dirty="0" smtClean="0"/>
              <a:t>Необходим был инструмент, позволяющий упростить и ускорить расчёты, и таким </a:t>
            </a:r>
            <a:r>
              <a:rPr lang="ru-RU" dirty="0" err="1" smtClean="0"/>
              <a:t>инстру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ментом</a:t>
            </a:r>
            <a:r>
              <a:rPr lang="ru-RU" dirty="0" smtClean="0"/>
              <a:t> явились логарифмы.</a:t>
            </a:r>
          </a:p>
          <a:p>
            <a:r>
              <a:rPr lang="ru-RU" dirty="0" smtClean="0"/>
              <a:t>Предположим, что </a:t>
            </a:r>
            <a:r>
              <a:rPr lang="ru-RU" dirty="0" err="1" smtClean="0"/>
              <a:t>b</a:t>
            </a:r>
            <a:r>
              <a:rPr lang="ru-RU" dirty="0" smtClean="0"/>
              <a:t> и </a:t>
            </a:r>
            <a:r>
              <a:rPr lang="ru-RU" dirty="0" err="1" smtClean="0"/>
              <a:t>c</a:t>
            </a:r>
            <a:r>
              <a:rPr lang="ru-RU" dirty="0" smtClean="0"/>
              <a:t> — большие числа, которые надо перемножить. Появление таблиц</a:t>
            </a:r>
          </a:p>
          <a:p>
            <a:r>
              <a:rPr lang="ru-RU" dirty="0" smtClean="0"/>
              <a:t>логарифмов (например, с основанием 10) существенно упростило эту задачу. Теперь вычисли-</a:t>
            </a:r>
          </a:p>
          <a:p>
            <a:r>
              <a:rPr lang="ru-RU" dirty="0" err="1" smtClean="0"/>
              <a:t>телю</a:t>
            </a:r>
            <a:r>
              <a:rPr lang="ru-RU" dirty="0" smtClean="0"/>
              <a:t> достаточно было найти по таблицам десятичные логарифмы чисел </a:t>
            </a:r>
            <a:r>
              <a:rPr lang="ru-RU" dirty="0" err="1" smtClean="0"/>
              <a:t>b</a:t>
            </a:r>
            <a:r>
              <a:rPr lang="ru-RU" dirty="0" smtClean="0"/>
              <a:t> и </a:t>
            </a:r>
            <a:r>
              <a:rPr lang="ru-RU" dirty="0" err="1" smtClean="0"/>
              <a:t>c</a:t>
            </a:r>
            <a:r>
              <a:rPr lang="ru-RU" dirty="0" smtClean="0"/>
              <a:t>, сложить их (на</a:t>
            </a:r>
          </a:p>
          <a:p>
            <a:r>
              <a:rPr lang="ru-RU" dirty="0" smtClean="0"/>
              <a:t>счётах) и получить логарифм произведения:</a:t>
            </a:r>
          </a:p>
          <a:p>
            <a:r>
              <a:rPr lang="ru-RU" dirty="0" err="1" smtClean="0"/>
              <a:t>lg</a:t>
            </a:r>
            <a:r>
              <a:rPr lang="ru-RU" dirty="0" smtClean="0"/>
              <a:t> </a:t>
            </a:r>
            <a:r>
              <a:rPr lang="ru-RU" dirty="0" err="1" smtClean="0"/>
              <a:t>b</a:t>
            </a:r>
            <a:r>
              <a:rPr lang="ru-RU" dirty="0" smtClean="0"/>
              <a:t> + </a:t>
            </a:r>
            <a:r>
              <a:rPr lang="ru-RU" dirty="0" err="1" smtClean="0"/>
              <a:t>lg</a:t>
            </a:r>
            <a:r>
              <a:rPr lang="ru-RU" dirty="0" smtClean="0"/>
              <a:t> </a:t>
            </a:r>
            <a:r>
              <a:rPr lang="ru-RU" dirty="0" err="1" smtClean="0"/>
              <a:t>c</a:t>
            </a:r>
            <a:r>
              <a:rPr lang="ru-RU" dirty="0" smtClean="0"/>
              <a:t> = </a:t>
            </a:r>
            <a:r>
              <a:rPr lang="ru-RU" dirty="0" err="1" smtClean="0"/>
              <a:t>lg</a:t>
            </a:r>
            <a:r>
              <a:rPr lang="ru-RU" dirty="0" smtClean="0"/>
              <a:t>(</a:t>
            </a:r>
            <a:r>
              <a:rPr lang="ru-RU" dirty="0" err="1" smtClean="0"/>
              <a:t>bc</a:t>
            </a:r>
            <a:r>
              <a:rPr lang="ru-RU" dirty="0" smtClean="0"/>
              <a:t>):</a:t>
            </a:r>
          </a:p>
          <a:p>
            <a:r>
              <a:rPr lang="ru-RU" dirty="0" smtClean="0"/>
              <a:t>А затем по таблице логарифмов найти само произведение чисел </a:t>
            </a:r>
            <a:r>
              <a:rPr lang="ru-RU" dirty="0" err="1" smtClean="0"/>
              <a:t>b</a:t>
            </a:r>
            <a:r>
              <a:rPr lang="ru-RU" dirty="0" smtClean="0"/>
              <a:t> и </a:t>
            </a:r>
            <a:r>
              <a:rPr lang="ru-RU" dirty="0" err="1" smtClean="0"/>
              <a:t>c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Недаром французский математик и астроном Лаплас сказал, что изобретение логарифмов</a:t>
            </a:r>
          </a:p>
          <a:p>
            <a:r>
              <a:rPr lang="ru-RU" dirty="0" smtClean="0"/>
              <a:t>удлинило жизнь вычислителей. Логарифмическая линейка (которой инженеры пользовались</a:t>
            </a:r>
          </a:p>
          <a:p>
            <a:r>
              <a:rPr lang="ru-RU" dirty="0" smtClean="0"/>
              <a:t>до 70-х годов двадцатого века) была не менее прогрессивным изобретением, чем современный</a:t>
            </a:r>
          </a:p>
          <a:p>
            <a:r>
              <a:rPr lang="ru-RU" dirty="0" smtClean="0"/>
              <a:t>калькулятор.</a:t>
            </a:r>
          </a:p>
          <a:p>
            <a:r>
              <a:rPr lang="ru-RU" dirty="0" smtClean="0"/>
              <a:t>Но это еще не всё! Мы не занимались бы логарифмами, если бы они имели лишь </a:t>
            </a:r>
            <a:r>
              <a:rPr lang="ru-RU" dirty="0" err="1" smtClean="0"/>
              <a:t>исто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рическую</a:t>
            </a:r>
            <a:r>
              <a:rPr lang="ru-RU" dirty="0" smtClean="0"/>
              <a:t>, «музейную» ценность. О неожиданных применениях логарифмов мы расскажем в</a:t>
            </a:r>
          </a:p>
          <a:p>
            <a:r>
              <a:rPr lang="ru-RU" dirty="0" smtClean="0"/>
              <a:t>следующей статье, посвящённой логарифмической функции.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1783-D71F-4FE2-8A6C-978B97A78F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90.wmf"/><Relationship Id="rId3" Type="http://schemas.openxmlformats.org/officeDocument/2006/relationships/oleObject" Target="../embeddings/oleObject83.bin"/><Relationship Id="rId21" Type="http://schemas.openxmlformats.org/officeDocument/2006/relationships/oleObject" Target="../embeddings/oleObject92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89.bin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91.bin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88.wmf"/><Relationship Id="rId22" Type="http://schemas.openxmlformats.org/officeDocument/2006/relationships/image" Target="../media/image9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8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9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8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17" Type="http://schemas.openxmlformats.org/officeDocument/2006/relationships/image" Target="../media/image112.wmf"/><Relationship Id="rId2" Type="http://schemas.openxmlformats.org/officeDocument/2006/relationships/image" Target="../media/image97.wmf"/><Relationship Id="rId16" Type="http://schemas.openxmlformats.org/officeDocument/2006/relationships/image" Target="../media/image11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5" Type="http://schemas.openxmlformats.org/officeDocument/2006/relationships/image" Target="../media/image100.wmf"/><Relationship Id="rId15" Type="http://schemas.openxmlformats.org/officeDocument/2006/relationships/image" Target="../media/image110.wmf"/><Relationship Id="rId10" Type="http://schemas.openxmlformats.org/officeDocument/2006/relationships/image" Target="../media/image105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Relationship Id="rId14" Type="http://schemas.openxmlformats.org/officeDocument/2006/relationships/image" Target="../media/image10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8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9.wmf"/><Relationship Id="rId26" Type="http://schemas.openxmlformats.org/officeDocument/2006/relationships/image" Target="../media/image63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62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64.wmf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6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72.bin"/><Relationship Id="rId21" Type="http://schemas.openxmlformats.org/officeDocument/2006/relationships/oleObject" Target="../embeddings/oleObject81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6.bin"/><Relationship Id="rId24" Type="http://schemas.openxmlformats.org/officeDocument/2006/relationships/image" Target="../media/image82.wmf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23" Type="http://schemas.openxmlformats.org/officeDocument/2006/relationships/oleObject" Target="../embeddings/oleObject82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8640960" cy="2043659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C00000"/>
                </a:solidFill>
              </a:rPr>
              <a:t>Действия с логарифмами 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5857852" y="0"/>
          <a:ext cx="3286148" cy="136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3" name="Формула" r:id="rId3" imgW="596880" imgH="203040" progId="Equation.3">
                  <p:embed/>
                </p:oleObj>
              </mc:Choice>
              <mc:Fallback>
                <p:oleObj name="Формула" r:id="rId3" imgW="5968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52" y="0"/>
                        <a:ext cx="3286148" cy="1360064"/>
                      </a:xfrm>
                      <a:prstGeom prst="rect">
                        <a:avLst/>
                      </a:prstGeom>
                      <a:solidFill>
                        <a:srgbClr val="FFFFA3"/>
                      </a:solidFill>
                      <a:ln w="2540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0" y="1124744"/>
          <a:ext cx="2987823" cy="123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4" name="Формула" r:id="rId5" imgW="495000" imgH="203040" progId="Equation.3">
                  <p:embed/>
                </p:oleObj>
              </mc:Choice>
              <mc:Fallback>
                <p:oleObj name="Формула" r:id="rId5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4744"/>
                        <a:ext cx="2987823" cy="1239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0" y="2420888"/>
          <a:ext cx="313184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5" name="Формула" r:id="rId7" imgW="495000" imgH="215640" progId="Equation.3">
                  <p:embed/>
                </p:oleObj>
              </mc:Choice>
              <mc:Fallback>
                <p:oleObj name="Формула" r:id="rId7" imgW="4950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20888"/>
                        <a:ext cx="3131840" cy="129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39688" y="3716338"/>
          <a:ext cx="30511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6" name="Формула" r:id="rId9" imgW="482400" imgH="215640" progId="Equation.3">
                  <p:embed/>
                </p:oleObj>
              </mc:Choice>
              <mc:Fallback>
                <p:oleObj name="Формула" r:id="rId9" imgW="4824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3716338"/>
                        <a:ext cx="3051175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860032" y="3645024"/>
          <a:ext cx="2664296" cy="1114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7" name="Формула" r:id="rId11" imgW="545760" imgH="215640" progId="Equation.3">
                  <p:embed/>
                </p:oleObj>
              </mc:Choice>
              <mc:Fallback>
                <p:oleObj name="Формула" r:id="rId11" imgW="545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645024"/>
                        <a:ext cx="2664296" cy="1114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0" y="5301208"/>
          <a:ext cx="3347864" cy="929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8" name="Формула" r:id="rId13" imgW="774360" imgH="203040" progId="Equation.3">
                  <p:embed/>
                </p:oleObj>
              </mc:Choice>
              <mc:Fallback>
                <p:oleObj name="Формула" r:id="rId13" imgW="7743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01208"/>
                        <a:ext cx="3347864" cy="929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4716016" y="1412776"/>
          <a:ext cx="2618457" cy="109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9" name="Формула" r:id="rId15" imgW="647640" imgH="266400" progId="Equation.3">
                  <p:embed/>
                </p:oleObj>
              </mc:Choice>
              <mc:Fallback>
                <p:oleObj name="Формула" r:id="rId15" imgW="64764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412776"/>
                        <a:ext cx="2618457" cy="1090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788024" y="2564904"/>
          <a:ext cx="2618457" cy="109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0" name="Формула" r:id="rId17" imgW="647640" imgH="266400" progId="Equation.3">
                  <p:embed/>
                </p:oleObj>
              </mc:Choice>
              <mc:Fallback>
                <p:oleObj name="Формула" r:id="rId17" imgW="647640" imgH="266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564904"/>
                        <a:ext cx="2618457" cy="1090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860032" y="4653136"/>
          <a:ext cx="2880320" cy="99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1" name="Формула" r:id="rId19" imgW="660240" imgH="215640" progId="Equation.3">
                  <p:embed/>
                </p:oleObj>
              </mc:Choice>
              <mc:Fallback>
                <p:oleObj name="Формула" r:id="rId19" imgW="6602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653136"/>
                        <a:ext cx="2880320" cy="996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004048" y="5802312"/>
          <a:ext cx="3322638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2" name="Формула" r:id="rId21" imgW="761760" imgH="228600" progId="Equation.3">
                  <p:embed/>
                </p:oleObj>
              </mc:Choice>
              <mc:Fallback>
                <p:oleObj name="Формула" r:id="rId21" imgW="76176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802312"/>
                        <a:ext cx="3322638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Решение 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тренировочных </a:t>
            </a:r>
            <a:r>
              <a:rPr lang="ru-RU" dirty="0" smtClean="0">
                <a:solidFill>
                  <a:srgbClr val="C00000"/>
                </a:solidFill>
              </a:rPr>
              <a:t>упражнений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214282" y="2214554"/>
            <a:ext cx="3286148" cy="4071966"/>
            <a:chOff x="714348" y="1857371"/>
            <a:chExt cx="2786082" cy="3208209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714348" y="1857371"/>
            <a:ext cx="2786082" cy="1071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4" name="Формула" r:id="rId3" imgW="596880" imgH="203040" progId="Equation.3">
                    <p:embed/>
                  </p:oleObj>
                </mc:Choice>
                <mc:Fallback>
                  <p:oleObj name="Формула" r:id="rId3" imgW="596880" imgH="2030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348" y="1857371"/>
                          <a:ext cx="2786082" cy="1071563"/>
                        </a:xfrm>
                        <a:prstGeom prst="rect">
                          <a:avLst/>
                        </a:prstGeom>
                        <a:solidFill>
                          <a:srgbClr val="FFFFA3"/>
                        </a:solidFill>
                        <a:ln w="25400">
                          <a:solidFill>
                            <a:srgbClr val="FF66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Прямоугольник 4"/>
            <p:cNvSpPr>
              <a:spLocks noChangeArrowheads="1"/>
            </p:cNvSpPr>
            <p:nvPr/>
          </p:nvSpPr>
          <p:spPr bwMode="auto">
            <a:xfrm>
              <a:off x="714348" y="2928934"/>
              <a:ext cx="2786082" cy="707886"/>
            </a:xfrm>
            <a:prstGeom prst="rect">
              <a:avLst/>
            </a:prstGeom>
            <a:solidFill>
              <a:srgbClr val="FFFFA3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log</a:t>
              </a:r>
              <a:r>
                <a:rPr lang="ru-RU" sz="4000" i="1" baseline="-25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а </a:t>
              </a:r>
              <a:r>
                <a:rPr lang="ru-RU" sz="4000" i="1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а </a:t>
              </a:r>
              <a:r>
                <a:rPr lang="ru-RU" sz="4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= 1</a:t>
              </a:r>
            </a:p>
          </p:txBody>
        </p:sp>
        <p:sp>
          <p:nvSpPr>
            <p:cNvPr id="8" name="Прямоугольник 4"/>
            <p:cNvSpPr>
              <a:spLocks noChangeArrowheads="1"/>
            </p:cNvSpPr>
            <p:nvPr/>
          </p:nvSpPr>
          <p:spPr bwMode="auto">
            <a:xfrm>
              <a:off x="714348" y="3643314"/>
              <a:ext cx="2786082" cy="707886"/>
            </a:xfrm>
            <a:prstGeom prst="rect">
              <a:avLst/>
            </a:prstGeom>
            <a:solidFill>
              <a:srgbClr val="FFFFA3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log</a:t>
              </a:r>
              <a:r>
                <a:rPr lang="ru-RU" sz="4000" i="1" baseline="-25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а </a:t>
              </a:r>
              <a:r>
                <a:rPr lang="ru-RU" sz="4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1= 1</a:t>
              </a:r>
            </a:p>
          </p:txBody>
        </p:sp>
        <p:sp>
          <p:nvSpPr>
            <p:cNvPr id="9" name="Прямоугольник 4"/>
            <p:cNvSpPr>
              <a:spLocks noChangeArrowheads="1"/>
            </p:cNvSpPr>
            <p:nvPr/>
          </p:nvSpPr>
          <p:spPr bwMode="auto">
            <a:xfrm>
              <a:off x="714348" y="4357694"/>
              <a:ext cx="2786082" cy="707886"/>
            </a:xfrm>
            <a:prstGeom prst="rect">
              <a:avLst/>
            </a:prstGeom>
            <a:solidFill>
              <a:srgbClr val="FFFFA3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log</a:t>
              </a:r>
              <a:r>
                <a:rPr lang="ru-RU" sz="4000" i="1" baseline="-25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а </a:t>
              </a:r>
              <a:r>
                <a:rPr lang="ru-RU" sz="4000" i="1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а</a:t>
              </a:r>
              <a:r>
                <a:rPr lang="ru-RU" sz="4000" i="1" baseline="30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с</a:t>
              </a:r>
              <a:r>
                <a:rPr lang="ru-RU" sz="4000" i="1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ru-RU" sz="4000">
                  <a:solidFill>
                    <a:srgbClr val="002060"/>
                  </a:solidFill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= с</a:t>
              </a:r>
            </a:p>
          </p:txBody>
        </p:sp>
      </p:grpSp>
      <p:grpSp>
        <p:nvGrpSpPr>
          <p:cNvPr id="10" name="Группа 36"/>
          <p:cNvGrpSpPr/>
          <p:nvPr/>
        </p:nvGrpSpPr>
        <p:grpSpPr>
          <a:xfrm>
            <a:off x="4000496" y="2285992"/>
            <a:ext cx="4714908" cy="4071966"/>
            <a:chOff x="4357686" y="3429000"/>
            <a:chExt cx="4500594" cy="3730307"/>
          </a:xfrm>
          <a:solidFill>
            <a:srgbClr val="FFFFA3"/>
          </a:solidFill>
        </p:grpSpPr>
        <p:sp>
          <p:nvSpPr>
            <p:cNvPr id="11" name="Прямоугольник 4"/>
            <p:cNvSpPr>
              <a:spLocks noChangeArrowheads="1"/>
            </p:cNvSpPr>
            <p:nvPr/>
          </p:nvSpPr>
          <p:spPr bwMode="auto">
            <a:xfrm>
              <a:off x="4369376" y="3429000"/>
              <a:ext cx="4488904" cy="707886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0"/>
                </a:spcAft>
                <a:defRPr/>
              </a:pPr>
              <a:r>
                <a:rPr lang="en-US" sz="4000" i="1" dirty="0" err="1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a</a:t>
              </a:r>
              <a:r>
                <a:rPr lang="en-US" sz="4000" i="1" baseline="30000" dirty="0" err="1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m+n</a:t>
              </a:r>
              <a:r>
                <a:rPr lang="ru-RU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 </a:t>
              </a:r>
              <a:r>
                <a:rPr lang="ru-RU" sz="4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= 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a</a:t>
              </a:r>
              <a:r>
                <a:rPr lang="en-US" sz="4000" i="1" baseline="30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m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 ·a</a:t>
              </a:r>
              <a:r>
                <a:rPr lang="en-US" sz="4000" i="1" baseline="30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n</a:t>
              </a:r>
              <a:endParaRPr lang="ru-RU" sz="4000" dirty="0">
                <a:solidFill>
                  <a:srgbClr val="002060"/>
                </a:solidFill>
                <a:latin typeface="Times New Roman"/>
                <a:ea typeface="SimSun"/>
                <a:cs typeface="Times New Roman"/>
              </a:endParaRPr>
            </a:p>
          </p:txBody>
        </p:sp>
        <p:sp>
          <p:nvSpPr>
            <p:cNvPr id="12" name="Прямоугольник 4"/>
            <p:cNvSpPr>
              <a:spLocks noChangeArrowheads="1"/>
            </p:cNvSpPr>
            <p:nvPr/>
          </p:nvSpPr>
          <p:spPr bwMode="auto">
            <a:xfrm>
              <a:off x="4369376" y="4288863"/>
              <a:ext cx="4488904" cy="707886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0"/>
                </a:spcAft>
                <a:defRPr/>
              </a:pPr>
              <a:r>
                <a:rPr lang="en-US" sz="4000" i="1" dirty="0" err="1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a</a:t>
              </a:r>
              <a:r>
                <a:rPr lang="en-US" sz="4000" i="1" baseline="30000" dirty="0" err="1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mn</a:t>
              </a:r>
              <a:r>
                <a:rPr lang="en-US" sz="4000" i="1" baseline="30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  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=</a:t>
              </a:r>
              <a:r>
                <a:rPr lang="en-US" sz="4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(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a</a:t>
              </a:r>
              <a:r>
                <a:rPr lang="en-US" sz="4000" i="1" baseline="30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m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)</a:t>
              </a:r>
              <a:r>
                <a:rPr lang="en-US" sz="4000" i="1" baseline="30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n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=</a:t>
              </a:r>
              <a:r>
                <a:rPr lang="en-US" sz="4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(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a</a:t>
              </a:r>
              <a:r>
                <a:rPr lang="en-US" sz="4000" i="1" baseline="30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n</a:t>
              </a:r>
              <a:r>
                <a:rPr lang="en-US" sz="4000" i="1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)</a:t>
              </a:r>
              <a:r>
                <a:rPr lang="en-US" sz="4000" i="1" baseline="30000" dirty="0">
                  <a:solidFill>
                    <a:srgbClr val="002060"/>
                  </a:solidFill>
                  <a:latin typeface="Times New Roman"/>
                  <a:ea typeface="SimSun"/>
                  <a:cs typeface="Times New Roman"/>
                </a:rPr>
                <a:t>m</a:t>
              </a:r>
              <a:endParaRPr lang="ru-RU" sz="4000" i="1" dirty="0">
                <a:solidFill>
                  <a:srgbClr val="002060"/>
                </a:solidFill>
                <a:latin typeface="Times New Roman"/>
                <a:ea typeface="SimSun"/>
                <a:cs typeface="Times New Roman"/>
              </a:endParaRPr>
            </a:p>
          </p:txBody>
        </p:sp>
        <p:sp>
          <p:nvSpPr>
            <p:cNvPr id="13" name="Прямоугольник 4"/>
            <p:cNvSpPr>
              <a:spLocks noChangeArrowheads="1"/>
            </p:cNvSpPr>
            <p:nvPr/>
          </p:nvSpPr>
          <p:spPr bwMode="auto">
            <a:xfrm>
              <a:off x="4357686" y="5143512"/>
              <a:ext cx="4500594" cy="1015663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0"/>
                </a:spcAft>
                <a:defRPr/>
              </a:pPr>
              <a:endParaRPr lang="ru-RU" sz="6000" dirty="0">
                <a:solidFill>
                  <a:srgbClr val="002060"/>
                </a:solidFill>
                <a:latin typeface="Times New Roman"/>
                <a:ea typeface="SimSun"/>
                <a:cs typeface="Times New Roman"/>
              </a:endParaRPr>
            </a:p>
          </p:txBody>
        </p:sp>
        <p:sp>
          <p:nvSpPr>
            <p:cNvPr id="14" name="Прямоугольник 4"/>
            <p:cNvSpPr>
              <a:spLocks noChangeArrowheads="1"/>
            </p:cNvSpPr>
            <p:nvPr/>
          </p:nvSpPr>
          <p:spPr bwMode="auto">
            <a:xfrm>
              <a:off x="4357686" y="6143644"/>
              <a:ext cx="4500594" cy="1015663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0"/>
                </a:spcAft>
                <a:defRPr/>
              </a:pPr>
              <a:endParaRPr lang="ru-RU" sz="6000" dirty="0">
                <a:solidFill>
                  <a:srgbClr val="002060"/>
                </a:solidFill>
                <a:latin typeface="Times New Roman"/>
                <a:ea typeface="SimSun"/>
                <a:cs typeface="Times New Roman"/>
              </a:endParaRPr>
            </a:p>
          </p:txBody>
        </p:sp>
      </p:grpSp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5429256" y="4357694"/>
          <a:ext cx="161925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Формула" r:id="rId5" imgW="634680" imgH="317160" progId="Equation.3">
                  <p:embed/>
                </p:oleObj>
              </mc:Choice>
              <mc:Fallback>
                <p:oleObj name="Формула" r:id="rId5" imgW="634680" imgH="3171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357694"/>
                        <a:ext cx="161925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3"/>
          <p:cNvGraphicFramePr>
            <a:graphicFrameLocks noChangeAspect="1"/>
          </p:cNvGraphicFramePr>
          <p:nvPr/>
        </p:nvGraphicFramePr>
        <p:xfrm>
          <a:off x="5715008" y="5357826"/>
          <a:ext cx="14287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Формула" r:id="rId7" imgW="571252" imgH="393529" progId="Equation.3">
                  <p:embed/>
                </p:oleObj>
              </mc:Choice>
              <mc:Fallback>
                <p:oleObj name="Формула" r:id="rId7" imgW="571252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5357826"/>
                        <a:ext cx="142875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Найдите число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42982"/>
          <a:ext cx="9144000" cy="550072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375182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4800" dirty="0" smtClean="0">
                        <a:solidFill>
                          <a:srgbClr val="002060"/>
                        </a:solidFill>
                        <a:latin typeface="+mn-lt"/>
                        <a:ea typeface="SimSun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а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)  </a:t>
                      </a:r>
                      <a:r>
                        <a:rPr lang="en-US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log</a:t>
                      </a:r>
                      <a:r>
                        <a:rPr lang="ru-RU" sz="4800" baseline="-250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5 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х=2;</a:t>
                      </a: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4800" dirty="0" smtClean="0">
                        <a:solidFill>
                          <a:srgbClr val="002060"/>
                        </a:solidFill>
                        <a:latin typeface="+mn-lt"/>
                        <a:ea typeface="SimSun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б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)  </a:t>
                      </a:r>
                      <a:r>
                        <a:rPr lang="en-US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log</a:t>
                      </a:r>
                      <a:r>
                        <a:rPr lang="ru-RU" sz="4800" baseline="-250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3 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х=-1;</a:t>
                      </a: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</a:tr>
              <a:tr h="1375182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solidFill>
                          <a:srgbClr val="002060"/>
                        </a:solidFill>
                        <a:latin typeface="+mn-lt"/>
                        <a:ea typeface="SimSun"/>
                      </a:endParaRP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solidFill>
                          <a:srgbClr val="002060"/>
                        </a:solidFill>
                        <a:latin typeface="+mn-lt"/>
                        <a:ea typeface="SimSun"/>
                      </a:endParaRP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</a:tr>
              <a:tr h="1375182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д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)  </a:t>
                      </a:r>
                      <a:r>
                        <a:rPr lang="en-US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log</a:t>
                      </a:r>
                      <a:r>
                        <a:rPr lang="ru-RU" sz="4800" baseline="-25000" dirty="0" err="1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х</a:t>
                      </a:r>
                      <a:r>
                        <a:rPr lang="ru-RU" sz="4800" baseline="-250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81=4;</a:t>
                      </a: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е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)  </a:t>
                      </a:r>
                      <a:r>
                        <a:rPr lang="en-US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log</a:t>
                      </a:r>
                      <a:r>
                        <a:rPr lang="ru-RU" sz="4800" baseline="-25000" dirty="0" err="1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х</a:t>
                      </a:r>
                      <a:r>
                        <a:rPr lang="ru-RU" sz="4800" baseline="-250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4800" baseline="-250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  </a:t>
                      </a:r>
                      <a:r>
                        <a:rPr lang="ru-RU" sz="4800" baseline="-250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4800" baseline="-250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 </a:t>
                      </a: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=</a:t>
                      </a:r>
                      <a:r>
                        <a:rPr lang="ru-RU" sz="4800" dirty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2;</a:t>
                      </a: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</a:tr>
              <a:tr h="13751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ж)  </a:t>
                      </a:r>
                      <a:r>
                        <a:rPr lang="en-US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log</a:t>
                      </a:r>
                      <a:r>
                        <a:rPr lang="ru-RU" sz="4800" baseline="-25000" dirty="0" err="1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х</a:t>
                      </a:r>
                      <a:r>
                        <a:rPr lang="ru-RU" sz="4800" baseline="-250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4800" baseline="-250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  </a:t>
                      </a: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=-2;</a:t>
                      </a:r>
                      <a:endParaRPr lang="ru-RU" sz="4800" dirty="0">
                        <a:solidFill>
                          <a:srgbClr val="002060"/>
                        </a:solidFill>
                        <a:latin typeface="+mn-lt"/>
                        <a:ea typeface="SimSun"/>
                      </a:endParaRP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err="1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з</a:t>
                      </a: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)  </a:t>
                      </a:r>
                      <a:r>
                        <a:rPr lang="en-US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log</a:t>
                      </a:r>
                      <a:r>
                        <a:rPr lang="ru-RU" sz="4800" baseline="-25000" dirty="0" err="1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х</a:t>
                      </a:r>
                      <a:r>
                        <a:rPr lang="ru-RU" sz="4800" baseline="-250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ru-RU" sz="4800" dirty="0" smtClean="0">
                          <a:solidFill>
                            <a:srgbClr val="002060"/>
                          </a:solidFill>
                          <a:latin typeface="+mn-lt"/>
                          <a:ea typeface="SimSun"/>
                        </a:rPr>
                        <a:t>27=3</a:t>
                      </a:r>
                      <a:endParaRPr lang="ru-RU" sz="4800" dirty="0">
                        <a:solidFill>
                          <a:srgbClr val="002060"/>
                        </a:solidFill>
                        <a:latin typeface="+mn-lt"/>
                        <a:ea typeface="SimSun"/>
                      </a:endParaRPr>
                    </a:p>
                  </a:txBody>
                  <a:tcPr marL="64947" marR="64947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500034" y="2714620"/>
          <a:ext cx="2357454" cy="1102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Формула" r:id="rId3" imgW="748975" imgH="355446" progId="Equation.3">
                  <p:embed/>
                </p:oleObj>
              </mc:Choice>
              <mc:Fallback>
                <p:oleObj name="Формула" r:id="rId3" imgW="748975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714620"/>
                        <a:ext cx="2357454" cy="1102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286380" y="2714620"/>
          <a:ext cx="301379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Формула" r:id="rId5" imgW="723586" imgH="253890" progId="Equation.3">
                  <p:embed/>
                </p:oleObj>
              </mc:Choice>
              <mc:Fallback>
                <p:oleObj name="Формула" r:id="rId5" imgW="723586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714620"/>
                        <a:ext cx="3013790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"/>
          <a:ext cx="9144000" cy="6784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958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8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Вычислить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5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683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Решите уравнение:</a:t>
                      </a:r>
                      <a:endParaRPr lang="ru-RU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29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30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Решите неравенство:</a:t>
                      </a:r>
                      <a:endParaRPr lang="ru-RU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6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0"/>
            <a:ext cx="2928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Вариант 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0"/>
            <a:ext cx="2928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Вариант </a:t>
            </a:r>
            <a:r>
              <a:rPr lang="ru-RU" sz="4800" dirty="0" smtClean="0">
                <a:solidFill>
                  <a:srgbClr val="00B0F0"/>
                </a:solidFill>
              </a:rPr>
              <a:t>2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3059832" cy="81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2736304" cy="70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1357298"/>
            <a:ext cx="2922052" cy="77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2276872"/>
            <a:ext cx="2664296" cy="75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01008"/>
            <a:ext cx="1600211" cy="500066"/>
          </a:xfrm>
          <a:prstGeom prst="rect">
            <a:avLst/>
          </a:prstGeom>
          <a:noFill/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3573016"/>
            <a:ext cx="1800238" cy="571504"/>
          </a:xfrm>
          <a:prstGeom prst="rect">
            <a:avLst/>
          </a:prstGeom>
          <a:noFill/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4365104"/>
            <a:ext cx="1639502" cy="642942"/>
          </a:xfrm>
          <a:prstGeom prst="rect">
            <a:avLst/>
          </a:prstGeom>
          <a:noFill/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39752" y="4293096"/>
            <a:ext cx="1706789" cy="928694"/>
          </a:xfrm>
          <a:prstGeom prst="rect">
            <a:avLst/>
          </a:prstGeom>
          <a:noFill/>
        </p:spPr>
      </p:pic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904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3573016"/>
            <a:ext cx="189125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1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768" y="3573016"/>
            <a:ext cx="2000232" cy="57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6" name="Picture 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8024" y="4581128"/>
            <a:ext cx="187099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2320" y="4437112"/>
            <a:ext cx="10001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8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00768"/>
            <a:ext cx="140974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9" name="Picture 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43108" y="6072206"/>
            <a:ext cx="201663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0" name="Picture 2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929190" y="6000768"/>
            <a:ext cx="172636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1" name="Picture 2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43768" y="6072206"/>
            <a:ext cx="164996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143000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solidFill>
                  <a:srgbClr val="C00000"/>
                </a:solidFill>
              </a:rPr>
              <a:t>Действия с логарифмами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57298"/>
          <a:ext cx="9144000" cy="5414990"/>
        </p:xfrm>
        <a:graphic>
          <a:graphicData uri="http://schemas.openxmlformats.org/drawingml/2006/table">
            <a:tbl>
              <a:tblPr/>
              <a:tblGrid>
                <a:gridCol w="2226391"/>
                <a:gridCol w="6917609"/>
              </a:tblGrid>
              <a:tr h="11001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Логарифм</a:t>
                      </a:r>
                      <a:endParaRPr lang="en-US" sz="2400" b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произведения: 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01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Логарифм</a:t>
                      </a:r>
                      <a:endParaRPr lang="en-US" sz="2400" b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частного: 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443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Логарифм</a:t>
                      </a:r>
                      <a:endParaRPr lang="en-US" sz="2400" b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степени: 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01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логарифм </a:t>
                      </a:r>
                      <a:endParaRPr lang="en-US" sz="2400" b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корня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01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переход к новому основанию: 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35" name="Object 4"/>
          <p:cNvGraphicFramePr>
            <a:graphicFrameLocks noChangeAspect="1"/>
          </p:cNvGraphicFramePr>
          <p:nvPr/>
        </p:nvGraphicFramePr>
        <p:xfrm>
          <a:off x="2857488" y="1500174"/>
          <a:ext cx="5870627" cy="717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5" imgW="1663560" imgH="228600" progId="Equation.3">
                  <p:embed/>
                </p:oleObj>
              </mc:Choice>
              <mc:Fallback>
                <p:oleObj name="Формула" r:id="rId5" imgW="1663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1500174"/>
                        <a:ext cx="5870627" cy="717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857488" y="2285992"/>
          <a:ext cx="3360737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7" imgW="952200" imgH="444240" progId="Equation.3">
                  <p:embed/>
                </p:oleObj>
              </mc:Choice>
              <mc:Fallback>
                <p:oleObj name="Формула" r:id="rId7" imgW="95220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285992"/>
                        <a:ext cx="3360737" cy="1395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2857488" y="3714752"/>
          <a:ext cx="4122738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9" imgW="1168200" imgH="241200" progId="Equation.3">
                  <p:embed/>
                </p:oleObj>
              </mc:Choice>
              <mc:Fallback>
                <p:oleObj name="Формула" r:id="rId9" imgW="1168200" imgH="241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3714752"/>
                        <a:ext cx="4122738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2857488" y="4500570"/>
          <a:ext cx="4348163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11" imgW="1231560" imgH="406080" progId="Equation.3">
                  <p:embed/>
                </p:oleObj>
              </mc:Choice>
              <mc:Fallback>
                <p:oleObj name="Формула" r:id="rId11" imgW="1231560" imgH="4060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4500570"/>
                        <a:ext cx="4348163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2857488" y="5462588"/>
          <a:ext cx="5600700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13" imgW="1587240" imgH="444240" progId="Equation.3">
                  <p:embed/>
                </p:oleObj>
              </mc:Choice>
              <mc:Fallback>
                <p:oleObj name="Формула" r:id="rId13" imgW="1587240" imgH="4442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5462588"/>
                        <a:ext cx="5600700" cy="1395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0" y="1000108"/>
          <a:ext cx="5775326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Формула" r:id="rId3" imgW="1358640" imgH="215640" progId="Equation.3">
                  <p:embed/>
                </p:oleObj>
              </mc:Choice>
              <mc:Fallback>
                <p:oleObj name="Формула" r:id="rId3" imgW="13586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0108"/>
                        <a:ext cx="5775326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0" y="2285992"/>
          <a:ext cx="4391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Формула" r:id="rId5" imgW="1130040" imgH="215640" progId="Equation.3">
                  <p:embed/>
                </p:oleObj>
              </mc:Choice>
              <mc:Fallback>
                <p:oleObj name="Формула" r:id="rId5" imgW="11300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5992"/>
                        <a:ext cx="43910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6715140" y="2285992"/>
          <a:ext cx="4429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Формула" r:id="rId7" imgW="114120" imgH="177480" progId="Equation.3">
                  <p:embed/>
                </p:oleObj>
              </mc:Choice>
              <mc:Fallback>
                <p:oleObj name="Формула" r:id="rId7" imgW="1141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2285992"/>
                        <a:ext cx="442913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4429124" y="2214554"/>
          <a:ext cx="23685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Формула" r:id="rId9" imgW="609480" imgH="215640" progId="Equation.3">
                  <p:embed/>
                </p:oleObj>
              </mc:Choice>
              <mc:Fallback>
                <p:oleObj name="Формула" r:id="rId9" imgW="6094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214554"/>
                        <a:ext cx="23685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0" y="4143380"/>
          <a:ext cx="56737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Формула" r:id="rId11" imgW="1257120" imgH="241200" progId="Equation.3">
                  <p:embed/>
                </p:oleObj>
              </mc:Choice>
              <mc:Fallback>
                <p:oleObj name="Формула" r:id="rId11" imgW="125712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43380"/>
                        <a:ext cx="56737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0" y="5286388"/>
          <a:ext cx="19177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Формула" r:id="rId13" imgW="799920" imgH="457200" progId="Equation.3">
                  <p:embed/>
                </p:oleObj>
              </mc:Choice>
              <mc:Fallback>
                <p:oleObj name="Формула" r:id="rId13" imgW="799920" imgH="457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86388"/>
                        <a:ext cx="19177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7" name="Object 15"/>
          <p:cNvGraphicFramePr>
            <a:graphicFrameLocks noChangeAspect="1"/>
          </p:cNvGraphicFramePr>
          <p:nvPr/>
        </p:nvGraphicFramePr>
        <p:xfrm>
          <a:off x="4929190" y="5786454"/>
          <a:ext cx="6397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Формула" r:id="rId15" imgW="266400" imgH="203040" progId="Equation.3">
                  <p:embed/>
                </p:oleObj>
              </mc:Choice>
              <mc:Fallback>
                <p:oleObj name="Формула" r:id="rId15" imgW="26640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5786454"/>
                        <a:ext cx="6397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/>
          <p:cNvGraphicFramePr>
            <a:graphicFrameLocks noChangeAspect="1"/>
          </p:cNvGraphicFramePr>
          <p:nvPr/>
        </p:nvGraphicFramePr>
        <p:xfrm>
          <a:off x="2000232" y="5357826"/>
          <a:ext cx="16144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Формула" r:id="rId17" imgW="672840" imgH="444240" progId="Equation.3">
                  <p:embed/>
                </p:oleObj>
              </mc:Choice>
              <mc:Fallback>
                <p:oleObj name="Формула" r:id="rId17" imgW="672840" imgH="4442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5357826"/>
                        <a:ext cx="1614487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5"/>
          <p:cNvGraphicFramePr>
            <a:graphicFrameLocks noChangeAspect="1"/>
          </p:cNvGraphicFramePr>
          <p:nvPr/>
        </p:nvGraphicFramePr>
        <p:xfrm>
          <a:off x="3714744" y="5643578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Формула" r:id="rId19" imgW="507960" imgH="241200" progId="Equation.3">
                  <p:embed/>
                </p:oleObj>
              </mc:Choice>
              <mc:Fallback>
                <p:oleObj name="Формула" r:id="rId19" imgW="507960" imgH="2412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5643578"/>
                        <a:ext cx="12192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285720" y="1357298"/>
          <a:ext cx="297021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4" name="Формула" r:id="rId3" imgW="736560" imgH="203040" progId="Equation.3">
                  <p:embed/>
                </p:oleObj>
              </mc:Choice>
              <mc:Fallback>
                <p:oleObj name="Формула" r:id="rId3" imgW="7365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357298"/>
                        <a:ext cx="2970213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357158" y="2857496"/>
          <a:ext cx="24209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Формула" r:id="rId5" imgW="558720" imgH="215640" progId="Equation.3">
                  <p:embed/>
                </p:oleObj>
              </mc:Choice>
              <mc:Fallback>
                <p:oleObj name="Формула" r:id="rId5" imgW="55872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857496"/>
                        <a:ext cx="242093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3714712" y="5357826"/>
          <a:ext cx="217646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Формула" r:id="rId7" imgW="698400" imgH="406080" progId="Equation.3">
                  <p:embed/>
                </p:oleObj>
              </mc:Choice>
              <mc:Fallback>
                <p:oleObj name="Формула" r:id="rId7" imgW="698400" imgH="406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12" y="5357826"/>
                        <a:ext cx="2176463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3143240" y="1357298"/>
          <a:ext cx="24590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7" name="Формула" r:id="rId9" imgW="609480" imgH="215640" progId="Equation.3">
                  <p:embed/>
                </p:oleObj>
              </mc:Choice>
              <mc:Fallback>
                <p:oleObj name="Формула" r:id="rId9" imgW="6094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357298"/>
                        <a:ext cx="2459038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7358082" y="1428736"/>
          <a:ext cx="3587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Формула" r:id="rId11" imgW="88560" imgH="164880" progId="Equation.3">
                  <p:embed/>
                </p:oleObj>
              </mc:Choice>
              <mc:Fallback>
                <p:oleObj name="Формула" r:id="rId11" imgW="88560" imgH="1648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1428736"/>
                        <a:ext cx="35877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2549526" y="2857504"/>
          <a:ext cx="27511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Формула" r:id="rId13" imgW="634680" imgH="215640" progId="Equation.3">
                  <p:embed/>
                </p:oleObj>
              </mc:Choice>
              <mc:Fallback>
                <p:oleObj name="Формула" r:id="rId13" imgW="63468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6" y="2857504"/>
                        <a:ext cx="275113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5121276" y="2857504"/>
          <a:ext cx="37957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Формула" r:id="rId15" imgW="876240" imgH="215640" progId="Equation.3">
                  <p:embed/>
                </p:oleObj>
              </mc:Choice>
              <mc:Fallback>
                <p:oleObj name="Формула" r:id="rId15" imgW="87624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6" y="2857504"/>
                        <a:ext cx="3795712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5500694" y="1357298"/>
          <a:ext cx="17938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Формула" r:id="rId17" imgW="444240" imgH="203040" progId="Equation.3">
                  <p:embed/>
                </p:oleObj>
              </mc:Choice>
              <mc:Fallback>
                <p:oleObj name="Формула" r:id="rId17" imgW="44424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1357298"/>
                        <a:ext cx="179387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1571604" y="3714752"/>
          <a:ext cx="35734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Формула" r:id="rId19" imgW="825480" imgH="215640" progId="Equation.3">
                  <p:embed/>
                </p:oleObj>
              </mc:Choice>
              <mc:Fallback>
                <p:oleObj name="Формула" r:id="rId19" imgW="825480" imgH="2156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714752"/>
                        <a:ext cx="3573462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5072066" y="3714752"/>
          <a:ext cx="302577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Формула" r:id="rId21" imgW="698400" imgH="228600" progId="Equation.3">
                  <p:embed/>
                </p:oleObj>
              </mc:Choice>
              <mc:Fallback>
                <p:oleObj name="Формула" r:id="rId21" imgW="698400" imgH="228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714752"/>
                        <a:ext cx="3025775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8072462" y="3929066"/>
          <a:ext cx="5492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Формула" r:id="rId23" imgW="126720" imgH="164880" progId="Equation.3">
                  <p:embed/>
                </p:oleObj>
              </mc:Choice>
              <mc:Fallback>
                <p:oleObj name="Формула" r:id="rId23" imgW="126720" imgH="1648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3929066"/>
                        <a:ext cx="549275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214282" y="5214950"/>
          <a:ext cx="3511575" cy="136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Формула" r:id="rId25" imgW="1041120" imgH="406080" progId="Equation.3">
                  <p:embed/>
                </p:oleObj>
              </mc:Choice>
              <mc:Fallback>
                <p:oleObj name="Формула" r:id="rId25" imgW="1041120" imgH="4060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214950"/>
                        <a:ext cx="3511575" cy="1360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5857852" y="5643578"/>
          <a:ext cx="162242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6" name="Формула" r:id="rId27" imgW="520560" imgH="228600" progId="Equation.3">
                  <p:embed/>
                </p:oleObj>
              </mc:Choice>
              <mc:Fallback>
                <p:oleObj name="Формула" r:id="rId27" imgW="520560" imgH="2286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52" y="5643578"/>
                        <a:ext cx="1622425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/>
        </p:nvGraphicFramePr>
        <p:xfrm>
          <a:off x="7429488" y="5786454"/>
          <a:ext cx="39528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Формула" r:id="rId29" imgW="126720" imgH="164880" progId="Equation.3">
                  <p:embed/>
                </p:oleObj>
              </mc:Choice>
              <mc:Fallback>
                <p:oleObj name="Формула" r:id="rId29" imgW="126720" imgH="1648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488" y="5786454"/>
                        <a:ext cx="395287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230188" y="1116013"/>
          <a:ext cx="25320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7" name="Формула" r:id="rId3" imgW="583920" imgH="228600" progId="Equation.3">
                  <p:embed/>
                </p:oleObj>
              </mc:Choice>
              <mc:Fallback>
                <p:oleObj name="Формула" r:id="rId3" imgW="58392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1116013"/>
                        <a:ext cx="2532062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2725738" y="1116013"/>
          <a:ext cx="225583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8" name="Формула" r:id="rId5" imgW="520560" imgH="228600" progId="Equation.3">
                  <p:embed/>
                </p:oleObj>
              </mc:Choice>
              <mc:Fallback>
                <p:oleObj name="Формула" r:id="rId5" imgW="52056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1116013"/>
                        <a:ext cx="2255837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5000628" y="642918"/>
          <a:ext cx="2695575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9" name="Формула" r:id="rId7" imgW="622080" imgH="406080" progId="Equation.3">
                  <p:embed/>
                </p:oleObj>
              </mc:Choice>
              <mc:Fallback>
                <p:oleObj name="Формула" r:id="rId7" imgW="622080" imgH="4060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642918"/>
                        <a:ext cx="2695575" cy="174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3"/>
          <p:cNvGraphicFramePr>
            <a:graphicFrameLocks noChangeAspect="1"/>
          </p:cNvGraphicFramePr>
          <p:nvPr/>
        </p:nvGraphicFramePr>
        <p:xfrm>
          <a:off x="4429124" y="2428868"/>
          <a:ext cx="31369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0" name="Формула" r:id="rId9" imgW="723600" imgH="228600" progId="Equation.3">
                  <p:embed/>
                </p:oleObj>
              </mc:Choice>
              <mc:Fallback>
                <p:oleObj name="Формула" r:id="rId9" imgW="72360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428868"/>
                        <a:ext cx="3136900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3"/>
          <p:cNvGraphicFramePr>
            <a:graphicFrameLocks noChangeAspect="1"/>
          </p:cNvGraphicFramePr>
          <p:nvPr/>
        </p:nvGraphicFramePr>
        <p:xfrm>
          <a:off x="7572396" y="2571744"/>
          <a:ext cx="5492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1" name="Формула" r:id="rId11" imgW="126720" imgH="164880" progId="Equation.3">
                  <p:embed/>
                </p:oleObj>
              </mc:Choice>
              <mc:Fallback>
                <p:oleObj name="Формула" r:id="rId11" imgW="126720" imgH="1648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2571744"/>
                        <a:ext cx="549275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1" y="3670300"/>
          <a:ext cx="2143108" cy="786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2" name="Формула" r:id="rId13" imgW="583920" imgH="215640" progId="Equation.3">
                  <p:embed/>
                </p:oleObj>
              </mc:Choice>
              <mc:Fallback>
                <p:oleObj name="Формула" r:id="rId13" imgW="58392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3670300"/>
                        <a:ext cx="2143108" cy="786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2000232" y="3286124"/>
          <a:ext cx="2421632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3" name="Формула" r:id="rId15" imgW="622080" imgH="406080" progId="Equation.3">
                  <p:embed/>
                </p:oleObj>
              </mc:Choice>
              <mc:Fallback>
                <p:oleObj name="Формула" r:id="rId15" imgW="622080" imgH="4060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3286124"/>
                        <a:ext cx="2421632" cy="157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/>
        </p:nvGraphicFramePr>
        <p:xfrm>
          <a:off x="4643438" y="3214686"/>
          <a:ext cx="3951287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4" name="Формула" r:id="rId17" imgW="1015920" imgH="444240" progId="Equation.3">
                  <p:embed/>
                </p:oleObj>
              </mc:Choice>
              <mc:Fallback>
                <p:oleObj name="Формула" r:id="rId17" imgW="1015920" imgH="4442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214686"/>
                        <a:ext cx="3951287" cy="171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/>
        </p:nvGraphicFramePr>
        <p:xfrm>
          <a:off x="0" y="5138738"/>
          <a:ext cx="3929058" cy="160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5" name="Формула" r:id="rId19" imgW="1079280" imgH="444240" progId="Equation.3">
                  <p:embed/>
                </p:oleObj>
              </mc:Choice>
              <mc:Fallback>
                <p:oleObj name="Формула" r:id="rId19" imgW="1079280" imgH="4442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38738"/>
                        <a:ext cx="3929058" cy="1609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3857620" y="5572140"/>
          <a:ext cx="23209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6" name="Формула" r:id="rId21" imgW="596880" imgH="215640" progId="Equation.3">
                  <p:embed/>
                </p:oleObj>
              </mc:Choice>
              <mc:Fallback>
                <p:oleObj name="Формула" r:id="rId21" imgW="59688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5572140"/>
                        <a:ext cx="2320925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3"/>
          <p:cNvGraphicFramePr>
            <a:graphicFrameLocks noChangeAspect="1"/>
          </p:cNvGraphicFramePr>
          <p:nvPr/>
        </p:nvGraphicFramePr>
        <p:xfrm>
          <a:off x="6000760" y="5572140"/>
          <a:ext cx="232092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7" name="Формула" r:id="rId23" imgW="596880" imgH="228600" progId="Equation.3">
                  <p:embed/>
                </p:oleObj>
              </mc:Choice>
              <mc:Fallback>
                <p:oleObj name="Формула" r:id="rId23" imgW="59688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5572140"/>
                        <a:ext cx="2320925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3"/>
          <p:cNvGraphicFramePr>
            <a:graphicFrameLocks noChangeAspect="1"/>
          </p:cNvGraphicFramePr>
          <p:nvPr/>
        </p:nvGraphicFramePr>
        <p:xfrm>
          <a:off x="8358214" y="5643578"/>
          <a:ext cx="4953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8" name="Формула" r:id="rId25" imgW="126720" imgH="164880" progId="Equation.3">
                  <p:embed/>
                </p:oleObj>
              </mc:Choice>
              <mc:Fallback>
                <p:oleObj name="Формула" r:id="rId25" imgW="126720" imgH="1648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214" y="5643578"/>
                        <a:ext cx="4953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0" y="1142984"/>
          <a:ext cx="491648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7" name="Формула" r:id="rId3" imgW="1218960" imgH="342720" progId="Equation.3">
                  <p:embed/>
                </p:oleObj>
              </mc:Choice>
              <mc:Fallback>
                <p:oleObj name="Формула" r:id="rId3" imgW="1218960" imgH="342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2984"/>
                        <a:ext cx="4916487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5000628" y="1071546"/>
          <a:ext cx="2693988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8" name="Формула" r:id="rId5" imgW="622080" imgH="342720" progId="Equation.3">
                  <p:embed/>
                </p:oleObj>
              </mc:Choice>
              <mc:Fallback>
                <p:oleObj name="Формула" r:id="rId5" imgW="622080" imgH="3427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071546"/>
                        <a:ext cx="2693988" cy="147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3"/>
          <p:cNvGraphicFramePr>
            <a:graphicFrameLocks noChangeAspect="1"/>
          </p:cNvGraphicFramePr>
          <p:nvPr/>
        </p:nvGraphicFramePr>
        <p:xfrm>
          <a:off x="0" y="3714752"/>
          <a:ext cx="438626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9" name="Формула" r:id="rId7" imgW="1180800" imgH="406080" progId="Equation.3">
                  <p:embed/>
                </p:oleObj>
              </mc:Choice>
              <mc:Fallback>
                <p:oleObj name="Формула" r:id="rId7" imgW="1180800" imgH="4060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14752"/>
                        <a:ext cx="4386263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3879850" y="2401888"/>
          <a:ext cx="3078163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0" name="Формула" r:id="rId9" imgW="711000" imgH="355320" progId="Equation.3">
                  <p:embed/>
                </p:oleObj>
              </mc:Choice>
              <mc:Fallback>
                <p:oleObj name="Формула" r:id="rId9" imgW="71100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2401888"/>
                        <a:ext cx="3078163" cy="152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786578" y="2571744"/>
          <a:ext cx="9906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1" name="Формула" r:id="rId11" imgW="228600" imgH="177480" progId="Equation.3">
                  <p:embed/>
                </p:oleObj>
              </mc:Choice>
              <mc:Fallback>
                <p:oleObj name="Формула" r:id="rId11" imgW="22860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2571744"/>
                        <a:ext cx="99060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4711700" y="3644900"/>
          <a:ext cx="38195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2" name="Формула" r:id="rId13" imgW="1028520" imgH="444240" progId="Equation.3">
                  <p:embed/>
                </p:oleObj>
              </mc:Choice>
              <mc:Fallback>
                <p:oleObj name="Формула" r:id="rId13" imgW="102852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3644900"/>
                        <a:ext cx="3819525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0" y="5573691"/>
          <a:ext cx="3173510" cy="1284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3" name="Формула" r:id="rId15" imgW="1091880" imgH="444240" progId="Equation.3">
                  <p:embed/>
                </p:oleObj>
              </mc:Choice>
              <mc:Fallback>
                <p:oleObj name="Формула" r:id="rId15" imgW="1091880" imgH="4442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73691"/>
                        <a:ext cx="3173510" cy="12843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3143240" y="5512420"/>
          <a:ext cx="2940061" cy="134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4" name="Формула" r:id="rId17" imgW="965160" imgH="444240" progId="Equation.3">
                  <p:embed/>
                </p:oleObj>
              </mc:Choice>
              <mc:Fallback>
                <p:oleObj name="Формула" r:id="rId17" imgW="96516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512420"/>
                        <a:ext cx="2940061" cy="13455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5929322" y="5357812"/>
          <a:ext cx="2263776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5" name="Формула" r:id="rId19" imgW="609480" imgH="406080" progId="Equation.3">
                  <p:embed/>
                </p:oleObj>
              </mc:Choice>
              <mc:Fallback>
                <p:oleObj name="Формула" r:id="rId19" imgW="609480" imgH="4060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5357812"/>
                        <a:ext cx="2263776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8072462" y="5786454"/>
          <a:ext cx="8493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6" name="Формула" r:id="rId21" imgW="228600" imgH="177480" progId="Equation.3">
                  <p:embed/>
                </p:oleObj>
              </mc:Choice>
              <mc:Fallback>
                <p:oleObj name="Формула" r:id="rId21" imgW="22860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5786454"/>
                        <a:ext cx="8493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0" y="1000108"/>
          <a:ext cx="245903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Формула" r:id="rId3" imgW="609480" imgH="444240" progId="Equation.3">
                  <p:embed/>
                </p:oleObj>
              </mc:Choice>
              <mc:Fallback>
                <p:oleObj name="Формула" r:id="rId3" imgW="60948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0108"/>
                        <a:ext cx="245903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2428860" y="1000108"/>
          <a:ext cx="245903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5" name="Формула" r:id="rId5" imgW="609480" imgH="444240" progId="Equation.3">
                  <p:embed/>
                </p:oleObj>
              </mc:Choice>
              <mc:Fallback>
                <p:oleObj name="Формула" r:id="rId5" imgW="60948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000108"/>
                        <a:ext cx="245903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2571736" y="1857364"/>
          <a:ext cx="15843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6" name="Формула" r:id="rId7" imgW="393480" imgH="228600" progId="Equation.3">
                  <p:embed/>
                </p:oleObj>
              </mc:Choice>
              <mc:Fallback>
                <p:oleObj name="Формула" r:id="rId7" imgW="3934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1857364"/>
                        <a:ext cx="1584325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4806950" y="1025525"/>
          <a:ext cx="2560638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" name="Формула" r:id="rId9" imgW="634680" imgH="431640" progId="Equation.3">
                  <p:embed/>
                </p:oleObj>
              </mc:Choice>
              <mc:Fallback>
                <p:oleObj name="Формула" r:id="rId9" imgW="63468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1025525"/>
                        <a:ext cx="2560638" cy="172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4929190" y="1857364"/>
          <a:ext cx="17383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" name="Формула" r:id="rId11" imgW="431640" imgH="203040" progId="Equation.3">
                  <p:embed/>
                </p:oleObj>
              </mc:Choice>
              <mc:Fallback>
                <p:oleObj name="Формула" r:id="rId11" imgW="43164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1857364"/>
                        <a:ext cx="1738312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7358082" y="1142984"/>
          <a:ext cx="614363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9" name="Формула" r:id="rId13" imgW="152280" imgH="406080" progId="Equation.3">
                  <p:embed/>
                </p:oleObj>
              </mc:Choice>
              <mc:Fallback>
                <p:oleObj name="Формула" r:id="rId13" imgW="152280" imgH="4060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1142984"/>
                        <a:ext cx="614363" cy="162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5286380" y="1428736"/>
            <a:ext cx="1357322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357818" y="2143116"/>
            <a:ext cx="1285884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1"/>
          <p:cNvGraphicFramePr>
            <a:graphicFrameLocks noChangeAspect="1"/>
          </p:cNvGraphicFramePr>
          <p:nvPr/>
        </p:nvGraphicFramePr>
        <p:xfrm>
          <a:off x="5652378" y="0"/>
          <a:ext cx="3491622" cy="71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0" name="Формула" r:id="rId15" imgW="1168200" imgH="241200" progId="Equation.3">
                  <p:embed/>
                </p:oleObj>
              </mc:Choice>
              <mc:Fallback>
                <p:oleObj name="Формула" r:id="rId15" imgW="116820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378" y="0"/>
                        <a:ext cx="3491622" cy="71435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-50800" y="3071813"/>
          <a:ext cx="2562225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1" name="Формула" r:id="rId17" imgW="634680" imgH="444240" progId="Equation.3">
                  <p:embed/>
                </p:oleObj>
              </mc:Choice>
              <mc:Fallback>
                <p:oleObj name="Формула" r:id="rId17" imgW="634680" imgH="4442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3071813"/>
                        <a:ext cx="2562225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1"/>
          <p:cNvGraphicFramePr>
            <a:graphicFrameLocks noChangeAspect="1"/>
          </p:cNvGraphicFramePr>
          <p:nvPr/>
        </p:nvGraphicFramePr>
        <p:xfrm>
          <a:off x="2428860" y="3071810"/>
          <a:ext cx="245903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2" name="Формула" r:id="rId19" imgW="609480" imgH="444240" progId="Equation.3">
                  <p:embed/>
                </p:oleObj>
              </mc:Choice>
              <mc:Fallback>
                <p:oleObj name="Формула" r:id="rId19" imgW="609480" imgH="4442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071810"/>
                        <a:ext cx="245903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1"/>
          <p:cNvGraphicFramePr>
            <a:graphicFrameLocks noChangeAspect="1"/>
          </p:cNvGraphicFramePr>
          <p:nvPr/>
        </p:nvGraphicFramePr>
        <p:xfrm>
          <a:off x="2597150" y="3929063"/>
          <a:ext cx="15335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3" name="Формула" r:id="rId21" imgW="380880" imgH="228600" progId="Equation.3">
                  <p:embed/>
                </p:oleObj>
              </mc:Choice>
              <mc:Fallback>
                <p:oleObj name="Формула" r:id="rId21" imgW="38088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3929063"/>
                        <a:ext cx="1533525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1"/>
          <p:cNvGraphicFramePr>
            <a:graphicFrameLocks noChangeAspect="1"/>
          </p:cNvGraphicFramePr>
          <p:nvPr/>
        </p:nvGraphicFramePr>
        <p:xfrm>
          <a:off x="4832350" y="3097213"/>
          <a:ext cx="2509838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4" name="Формула" r:id="rId23" imgW="622080" imgH="431640" progId="Equation.3">
                  <p:embed/>
                </p:oleObj>
              </mc:Choice>
              <mc:Fallback>
                <p:oleObj name="Формула" r:id="rId23" imgW="622080" imgH="431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3097213"/>
                        <a:ext cx="2509838" cy="172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1"/>
          <p:cNvGraphicFramePr>
            <a:graphicFrameLocks noChangeAspect="1"/>
          </p:cNvGraphicFramePr>
          <p:nvPr/>
        </p:nvGraphicFramePr>
        <p:xfrm>
          <a:off x="4929190" y="3929066"/>
          <a:ext cx="17383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5" name="Формула" r:id="rId25" imgW="431640" imgH="203040" progId="Equation.3">
                  <p:embed/>
                </p:oleObj>
              </mc:Choice>
              <mc:Fallback>
                <p:oleObj name="Формула" r:id="rId25" imgW="43164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3929066"/>
                        <a:ext cx="1738312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1"/>
          <p:cNvGraphicFramePr>
            <a:graphicFrameLocks noChangeAspect="1"/>
          </p:cNvGraphicFramePr>
          <p:nvPr/>
        </p:nvGraphicFramePr>
        <p:xfrm>
          <a:off x="7358082" y="3214686"/>
          <a:ext cx="614363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6" name="Формула" r:id="rId27" imgW="152280" imgH="406080" progId="Equation.3">
                  <p:embed/>
                </p:oleObj>
              </mc:Choice>
              <mc:Fallback>
                <p:oleObj name="Формула" r:id="rId27" imgW="152280" imgH="4060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3214686"/>
                        <a:ext cx="614363" cy="162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Прямая соединительная линия 38"/>
          <p:cNvCxnSpPr/>
          <p:nvPr/>
        </p:nvCxnSpPr>
        <p:spPr>
          <a:xfrm>
            <a:off x="5286380" y="3500438"/>
            <a:ext cx="1357322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357818" y="4214818"/>
            <a:ext cx="1285884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0" y="1357298"/>
          <a:ext cx="4286248" cy="159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5" name="Формула" r:id="rId3" imgW="1180800" imgH="444240" progId="Equation.3">
                  <p:embed/>
                </p:oleObj>
              </mc:Choice>
              <mc:Fallback>
                <p:oleObj name="Формула" r:id="rId3" imgW="118080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57298"/>
                        <a:ext cx="4286248" cy="15968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715008" y="4572008"/>
            <a:ext cx="1500198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00760" y="5500702"/>
            <a:ext cx="1428760" cy="1428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1"/>
          <p:cNvGraphicFramePr>
            <a:graphicFrameLocks noChangeAspect="1"/>
          </p:cNvGraphicFramePr>
          <p:nvPr/>
        </p:nvGraphicFramePr>
        <p:xfrm>
          <a:off x="5652378" y="0"/>
          <a:ext cx="3491622" cy="71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6" name="Формула" r:id="rId5" imgW="1168200" imgH="241200" progId="Equation.3">
                  <p:embed/>
                </p:oleObj>
              </mc:Choice>
              <mc:Fallback>
                <p:oleObj name="Формула" r:id="rId5" imgW="116820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378" y="0"/>
                        <a:ext cx="3491622" cy="71435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4214810" y="1000108"/>
          <a:ext cx="2301114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7" name="Формула" r:id="rId7" imgW="647640" imgH="609480" progId="Equation.3">
                  <p:embed/>
                </p:oleObj>
              </mc:Choice>
              <mc:Fallback>
                <p:oleObj name="Формула" r:id="rId7" imgW="647640" imgH="609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1000108"/>
                        <a:ext cx="2301114" cy="214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6572264" y="1357298"/>
          <a:ext cx="220345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8" name="Формула" r:id="rId9" imgW="545760" imgH="444240" progId="Equation.3">
                  <p:embed/>
                </p:oleObj>
              </mc:Choice>
              <mc:Fallback>
                <p:oleObj name="Формула" r:id="rId9" imgW="545760" imgH="4442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1357298"/>
                        <a:ext cx="2203450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1"/>
          <p:cNvGraphicFramePr>
            <a:graphicFrameLocks noChangeAspect="1"/>
          </p:cNvGraphicFramePr>
          <p:nvPr/>
        </p:nvGraphicFramePr>
        <p:xfrm>
          <a:off x="2500298" y="4214818"/>
          <a:ext cx="29718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9" name="Формула" r:id="rId11" imgW="736560" imgH="444240" progId="Equation.3">
                  <p:embed/>
                </p:oleObj>
              </mc:Choice>
              <mc:Fallback>
                <p:oleObj name="Формула" r:id="rId11" imgW="736560" imgH="4442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4214818"/>
                        <a:ext cx="2971800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5500694" y="4214818"/>
          <a:ext cx="256063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0" name="Формула" r:id="rId13" imgW="634680" imgH="444240" progId="Equation.3">
                  <p:embed/>
                </p:oleObj>
              </mc:Choice>
              <mc:Fallback>
                <p:oleObj name="Формула" r:id="rId13" imgW="634680" imgH="4442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4214818"/>
                        <a:ext cx="256063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1"/>
          <p:cNvGraphicFramePr>
            <a:graphicFrameLocks noChangeAspect="1"/>
          </p:cNvGraphicFramePr>
          <p:nvPr/>
        </p:nvGraphicFramePr>
        <p:xfrm>
          <a:off x="8072462" y="4357694"/>
          <a:ext cx="614363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1" name="Формула" r:id="rId15" imgW="152280" imgH="406080" progId="Equation.3">
                  <p:embed/>
                </p:oleObj>
              </mc:Choice>
              <mc:Fallback>
                <p:oleObj name="Формула" r:id="rId15" imgW="152280" imgH="4060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4357694"/>
                        <a:ext cx="614363" cy="162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072198" cy="11430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3600" dirty="0" smtClean="0">
                <a:solidFill>
                  <a:srgbClr val="C00000"/>
                </a:solidFill>
              </a:rPr>
              <a:t>Переход от одного основания логарифма к другому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6000760" y="0"/>
          <a:ext cx="3143240" cy="139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6" name="Формула" r:id="rId3" imgW="990360" imgH="444240" progId="Equation.3">
                  <p:embed/>
                </p:oleObj>
              </mc:Choice>
              <mc:Fallback>
                <p:oleObj name="Формула" r:id="rId3" imgW="99036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0"/>
                        <a:ext cx="3143240" cy="139560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121400" y="1643050"/>
          <a:ext cx="3022600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7" name="Формула" r:id="rId5" imgW="952200" imgH="444240" progId="Equation.3">
                  <p:embed/>
                </p:oleObj>
              </mc:Choice>
              <mc:Fallback>
                <p:oleObj name="Формула" r:id="rId5" imgW="95220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1643050"/>
                        <a:ext cx="3022600" cy="1395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928802"/>
            <a:ext cx="6143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Выразить данный логарифм через логарифм с основанием 7: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78852" name="Object 11"/>
          <p:cNvGraphicFramePr>
            <a:graphicFrameLocks noChangeAspect="1"/>
          </p:cNvGraphicFramePr>
          <p:nvPr/>
        </p:nvGraphicFramePr>
        <p:xfrm>
          <a:off x="0" y="3786190"/>
          <a:ext cx="188912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8" name="Формула" r:id="rId7" imgW="520560" imgH="228600" progId="Equation.3">
                  <p:embed/>
                </p:oleObj>
              </mc:Choice>
              <mc:Fallback>
                <p:oleObj name="Формула" r:id="rId7" imgW="5205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6190"/>
                        <a:ext cx="188912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1785918" y="3286124"/>
          <a:ext cx="1520825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9" name="Формула" r:id="rId9" imgW="419040" imgH="431640" progId="Equation.3">
                  <p:embed/>
                </p:oleObj>
              </mc:Choice>
              <mc:Fallback>
                <p:oleObj name="Формула" r:id="rId9" imgW="4190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3286124"/>
                        <a:ext cx="1520825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1785918" y="4071942"/>
          <a:ext cx="14732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0" name="Формула" r:id="rId11" imgW="406080" imgH="228600" progId="Equation.3">
                  <p:embed/>
                </p:oleObj>
              </mc:Choice>
              <mc:Fallback>
                <p:oleObj name="Формула" r:id="rId11" imgW="4060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071942"/>
                        <a:ext cx="14732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4954588" y="3759200"/>
          <a:ext cx="13827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1" name="Формула" r:id="rId13" imgW="380880" imgH="203040" progId="Equation.3">
                  <p:embed/>
                </p:oleObj>
              </mc:Choice>
              <mc:Fallback>
                <p:oleObj name="Формула" r:id="rId13" imgW="3808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3759200"/>
                        <a:ext cx="138271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835775" y="3286125"/>
          <a:ext cx="1566863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2" name="Формула" r:id="rId15" imgW="431640" imgH="431640" progId="Equation.3">
                  <p:embed/>
                </p:oleObj>
              </mc:Choice>
              <mc:Fallback>
                <p:oleObj name="Формула" r:id="rId15" imgW="4316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3286125"/>
                        <a:ext cx="1566863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6858016" y="4071942"/>
          <a:ext cx="170338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3" name="Формула" r:id="rId17" imgW="469800" imgH="228600" progId="Equation.3">
                  <p:embed/>
                </p:oleObj>
              </mc:Choice>
              <mc:Fallback>
                <p:oleObj name="Формула" r:id="rId17" imgW="469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4071942"/>
                        <a:ext cx="1703388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-22225" y="5773738"/>
          <a:ext cx="19351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4" name="Формула" r:id="rId19" imgW="533160" imgH="215640" progId="Equation.3">
                  <p:embed/>
                </p:oleObj>
              </mc:Choice>
              <mc:Fallback>
                <p:oleObj name="Формула" r:id="rId19" imgW="53316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225" y="5773738"/>
                        <a:ext cx="19351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2087563" y="5307013"/>
          <a:ext cx="1566862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5" name="Формула" r:id="rId21" imgW="431640" imgH="431640" progId="Equation.3">
                  <p:embed/>
                </p:oleObj>
              </mc:Choice>
              <mc:Fallback>
                <p:oleObj name="Формула" r:id="rId21" imgW="43164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5307013"/>
                        <a:ext cx="1566862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2071670" y="6037262"/>
          <a:ext cx="14732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6" name="Формула" r:id="rId23" imgW="406080" imgH="228600" progId="Equation.3">
                  <p:embed/>
                </p:oleObj>
              </mc:Choice>
              <mc:Fallback>
                <p:oleObj name="Формула" r:id="rId23" imgW="4060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6037262"/>
                        <a:ext cx="14732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441</Words>
  <Application>Microsoft Office PowerPoint</Application>
  <PresentationFormat>Экран (4:3)</PresentationFormat>
  <Paragraphs>70</Paragraphs>
  <Slides>13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Действия с логарифмами </vt:lpstr>
      <vt:lpstr>Действия с логарифмами </vt:lpstr>
      <vt:lpstr>Вычислите</vt:lpstr>
      <vt:lpstr>Вычислите</vt:lpstr>
      <vt:lpstr>Вычислите</vt:lpstr>
      <vt:lpstr>Вычислите</vt:lpstr>
      <vt:lpstr>Вычислите</vt:lpstr>
      <vt:lpstr>Вычислите</vt:lpstr>
      <vt:lpstr>Переход от одного основания логарифма к другому</vt:lpstr>
      <vt:lpstr>Вычислите</vt:lpstr>
      <vt:lpstr>Решение  тренировочных упражнений</vt:lpstr>
      <vt:lpstr>Найдите число х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Кудрявцева</dc:creator>
  <cp:lastModifiedBy>Кудрявцева Елена Юрьевна</cp:lastModifiedBy>
  <cp:revision>84</cp:revision>
  <dcterms:created xsi:type="dcterms:W3CDTF">2011-05-03T13:21:03Z</dcterms:created>
  <dcterms:modified xsi:type="dcterms:W3CDTF">2014-11-17T11:54:19Z</dcterms:modified>
</cp:coreProperties>
</file>