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302" r:id="rId4"/>
    <p:sldId id="258" r:id="rId5"/>
    <p:sldId id="259" r:id="rId6"/>
    <p:sldId id="314" r:id="rId7"/>
    <p:sldId id="261" r:id="rId8"/>
    <p:sldId id="262" r:id="rId9"/>
    <p:sldId id="263" r:id="rId10"/>
    <p:sldId id="304" r:id="rId11"/>
    <p:sldId id="264" r:id="rId12"/>
    <p:sldId id="305" r:id="rId13"/>
    <p:sldId id="309" r:id="rId14"/>
    <p:sldId id="265" r:id="rId15"/>
    <p:sldId id="310" r:id="rId16"/>
    <p:sldId id="267" r:id="rId17"/>
    <p:sldId id="269" r:id="rId18"/>
    <p:sldId id="266" r:id="rId19"/>
    <p:sldId id="289" r:id="rId20"/>
    <p:sldId id="311" r:id="rId21"/>
    <p:sldId id="268" r:id="rId22"/>
    <p:sldId id="270" r:id="rId23"/>
    <p:sldId id="271" r:id="rId24"/>
    <p:sldId id="308" r:id="rId25"/>
    <p:sldId id="278" r:id="rId26"/>
    <p:sldId id="272" r:id="rId27"/>
    <p:sldId id="298" r:id="rId28"/>
    <p:sldId id="281" r:id="rId29"/>
    <p:sldId id="296" r:id="rId30"/>
    <p:sldId id="282" r:id="rId31"/>
    <p:sldId id="284" r:id="rId32"/>
    <p:sldId id="285" r:id="rId33"/>
    <p:sldId id="287" r:id="rId34"/>
    <p:sldId id="286" r:id="rId35"/>
    <p:sldId id="288" r:id="rId36"/>
    <p:sldId id="279" r:id="rId37"/>
    <p:sldId id="312" r:id="rId38"/>
    <p:sldId id="280" r:id="rId39"/>
    <p:sldId id="293" r:id="rId40"/>
    <p:sldId id="313" r:id="rId41"/>
    <p:sldId id="295" r:id="rId42"/>
    <p:sldId id="299" r:id="rId43"/>
    <p:sldId id="300" r:id="rId4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0066"/>
    <a:srgbClr val="FFCC00"/>
    <a:srgbClr val="00E66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02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Nout\Desktop\&#1057;&#1091;&#1087;&#1077;&#1088;%20&#1092;&#1080;&#1079;&#1082;&#1091;&#1083;&#1100;&#1090;&#1084;&#1080;&#1085;&#1091;&#1090;&#1082;&#1072;%20&#1076;&#1083;&#1103;%20&#1091;&#1088;&#1086;&#1082;&#1072;.mp4" TargetMode="Externa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13" Type="http://schemas.openxmlformats.org/officeDocument/2006/relationships/slide" Target="slide39.xml"/><Relationship Id="rId3" Type="http://schemas.openxmlformats.org/officeDocument/2006/relationships/slide" Target="slide27.xml"/><Relationship Id="rId7" Type="http://schemas.openxmlformats.org/officeDocument/2006/relationships/slide" Target="slide32.xml"/><Relationship Id="rId12" Type="http://schemas.openxmlformats.org/officeDocument/2006/relationships/slide" Target="slide38.xml"/><Relationship Id="rId2" Type="http://schemas.openxmlformats.org/officeDocument/2006/relationships/slide" Target="slide26.xml"/><Relationship Id="rId16" Type="http://schemas.openxmlformats.org/officeDocument/2006/relationships/slide" Target="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1.xml"/><Relationship Id="rId11" Type="http://schemas.openxmlformats.org/officeDocument/2006/relationships/slide" Target="slide37.xml"/><Relationship Id="rId5" Type="http://schemas.openxmlformats.org/officeDocument/2006/relationships/slide" Target="slide29.xml"/><Relationship Id="rId15" Type="http://schemas.openxmlformats.org/officeDocument/2006/relationships/slide" Target="slide41.xml"/><Relationship Id="rId10" Type="http://schemas.openxmlformats.org/officeDocument/2006/relationships/slide" Target="slide36.xml"/><Relationship Id="rId4" Type="http://schemas.openxmlformats.org/officeDocument/2006/relationships/slide" Target="slide28.xml"/><Relationship Id="rId9" Type="http://schemas.openxmlformats.org/officeDocument/2006/relationships/slide" Target="slide34.xml"/><Relationship Id="rId14" Type="http://schemas.openxmlformats.org/officeDocument/2006/relationships/slide" Target="slide4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&#1057;&#1091;&#1087;&#1077;&#1088;%20&#1092;&#1080;&#1079;&#1082;&#1091;&#1083;&#1100;&#1090;&#1084;&#1080;&#1085;&#1091;&#1090;&#1082;&#1072;%20&#1076;&#1083;&#1103;%20&#1091;&#1088;&#1086;&#1082;&#1072;.mp4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://gimn1567.ru/dost/markova/2.html" TargetMode="External"/><Relationship Id="rId13" Type="http://schemas.openxmlformats.org/officeDocument/2006/relationships/hyperlink" Target="http://ru.wikipedia.org/wiki/%D0%9B%D0%BE%D0%BF%D1%83%D1%85_%D0%B1%D0%BE%D0%BB%D1%8C%D1%88%D0%BE%D0%B9" TargetMode="External"/><Relationship Id="rId18" Type="http://schemas.openxmlformats.org/officeDocument/2006/relationships/hyperlink" Target="http://900igr.net/kartinki/biologija/Pitanie-i-dykhanie-rastenij/016-Pitanie-i-dykhanie-rastenij.html" TargetMode="External"/><Relationship Id="rId3" Type="http://schemas.openxmlformats.org/officeDocument/2006/relationships/hyperlink" Target="http://de.123rf.com/photo_7572958_abbildung-ein-cartoon-wise-owl-mit-globus.html" TargetMode="External"/><Relationship Id="rId21" Type="http://schemas.openxmlformats.org/officeDocument/2006/relationships/hyperlink" Target="http://www.liveinternet.ru/users/4551025/post230927583/" TargetMode="External"/><Relationship Id="rId7" Type="http://schemas.openxmlformats.org/officeDocument/2006/relationships/hyperlink" Target="http://artemu238.livejournal.com/4435.html" TargetMode="External"/><Relationship Id="rId12" Type="http://schemas.openxmlformats.org/officeDocument/2006/relationships/hyperlink" Target="http://www.lenagold.ru/fon/clipart/l/list/zel13.html" TargetMode="External"/><Relationship Id="rId17" Type="http://schemas.openxmlformats.org/officeDocument/2006/relationships/hyperlink" Target="http://www.pokupkalux.ru/article/zavisimost_kachestv_meha_ot_areala_obitaniya.html" TargetMode="External"/><Relationship Id="rId2" Type="http://schemas.openxmlformats.org/officeDocument/2006/relationships/hyperlink" Target="http://img1.liveinternet.ru/images/attach/c/2/73/715/73715531_4062230_kot_v_meshke.jpg" TargetMode="External"/><Relationship Id="rId16" Type="http://schemas.openxmlformats.org/officeDocument/2006/relationships/hyperlink" Target="http://old.spas-extreme.ru/el.php?SID=3" TargetMode="External"/><Relationship Id="rId20" Type="http://schemas.openxmlformats.org/officeDocument/2006/relationships/hyperlink" Target="http://www.liveinternet.ru/tags/%EA%F0%EE%F2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otka2009.narod.ru/carevna_lyaguschka.html" TargetMode="External"/><Relationship Id="rId11" Type="http://schemas.openxmlformats.org/officeDocument/2006/relationships/hyperlink" Target="http://tatiana7326.ru/kartinki-prirodyi/trava-klever" TargetMode="External"/><Relationship Id="rId24" Type="http://schemas.openxmlformats.org/officeDocument/2006/relationships/hyperlink" Target="http://media.ls.urfu.ru/chemistry/razdel1/easy_mix/" TargetMode="External"/><Relationship Id="rId5" Type="http://schemas.openxmlformats.org/officeDocument/2006/relationships/hyperlink" Target="http://oboi.kards.qip.ru/list/download/42591/1280x800/ognedyshasshij_drakon.htm" TargetMode="External"/><Relationship Id="rId15" Type="http://schemas.openxmlformats.org/officeDocument/2006/relationships/hyperlink" Target="http://zoologia.poznajvse.com/mnogokletochnye-zhivotnye/klass-rakoobraznye/rechnoy-rak" TargetMode="External"/><Relationship Id="rId23" Type="http://schemas.openxmlformats.org/officeDocument/2006/relationships/hyperlink" Target="http://www.domostroynn.ru/?id=20942" TargetMode="External"/><Relationship Id="rId10" Type="http://schemas.openxmlformats.org/officeDocument/2006/relationships/hyperlink" Target="http://samaralifephoto.wordpress.com/category/%D0%B3%D0%B5%D1%80%D0%B1%D0%B0%D1%80%D0%B8%D0%B9-herbarium/" TargetMode="External"/><Relationship Id="rId19" Type="http://schemas.openxmlformats.org/officeDocument/2006/relationships/hyperlink" Target="http://vet.apteka.uz/novosti/jivotnye_pochvy" TargetMode="External"/><Relationship Id="rId4" Type="http://schemas.openxmlformats.org/officeDocument/2006/relationships/hyperlink" Target="http://fotoramochki.com/clipart.html" TargetMode="External"/><Relationship Id="rId9" Type="http://schemas.openxmlformats.org/officeDocument/2006/relationships/hyperlink" Target="http://estnauki.ru/biology/2-biology/1475-stroenie-zhivoj-kletki.html" TargetMode="External"/><Relationship Id="rId14" Type="http://schemas.openxmlformats.org/officeDocument/2006/relationships/hyperlink" Target="https://www.google.ru/search?q=%D1%81%D0%BB%D0%B8%D0%B2%D0%B0+%D1%80%D0%B8%D1%81%D1%83%D0%BD%D0%BE%D0%BA&amp;hl=ru&amp;newwindow=1&amp;tbm=isch&amp;tbo=u&amp;source=univ&amp;sa=X&amp;ei=hZhWUfPOH-fl4QS6uoGACQ&amp;sqi=2&amp;ved=0CCwQsAQ&amp;biw=1280&amp;bih=632" TargetMode="External"/><Relationship Id="rId22" Type="http://schemas.openxmlformats.org/officeDocument/2006/relationships/hyperlink" Target="http://www.aqua55.ru/catalog2/id/16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7.xml"/><Relationship Id="rId18" Type="http://schemas.openxmlformats.org/officeDocument/2006/relationships/slide" Target="slide24.xml"/><Relationship Id="rId3" Type="http://schemas.openxmlformats.org/officeDocument/2006/relationships/slide" Target="slide7.xml"/><Relationship Id="rId7" Type="http://schemas.openxmlformats.org/officeDocument/2006/relationships/slide" Target="slide10.xml"/><Relationship Id="rId12" Type="http://schemas.openxmlformats.org/officeDocument/2006/relationships/slide" Target="slide16.xml"/><Relationship Id="rId17" Type="http://schemas.openxmlformats.org/officeDocument/2006/relationships/slide" Target="slide23.xml"/><Relationship Id="rId2" Type="http://schemas.openxmlformats.org/officeDocument/2006/relationships/slide" Target="slide6.xml"/><Relationship Id="rId16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5" Type="http://schemas.openxmlformats.org/officeDocument/2006/relationships/slide" Target="slide19.xml"/><Relationship Id="rId10" Type="http://schemas.openxmlformats.org/officeDocument/2006/relationships/slide" Target="slide14.xml"/><Relationship Id="rId4" Type="http://schemas.openxmlformats.org/officeDocument/2006/relationships/slide" Target="slide8.xml"/><Relationship Id="rId9" Type="http://schemas.openxmlformats.org/officeDocument/2006/relationships/slide" Target="slide13.xml"/><Relationship Id="rId14" Type="http://schemas.openxmlformats.org/officeDocument/2006/relationships/slide" Target="slide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600" b="1" dirty="0" smtClean="0"/>
              <a:t> </a:t>
            </a:r>
            <a:r>
              <a:rPr lang="ru-RU" sz="6700" b="1" dirty="0" smtClean="0">
                <a:solidFill>
                  <a:srgbClr val="FF0000"/>
                </a:solidFill>
              </a:rPr>
              <a:t>Своя игра </a:t>
            </a:r>
            <a:r>
              <a:rPr lang="ru-RU" sz="5300" b="1" dirty="0" smtClean="0">
                <a:solidFill>
                  <a:srgbClr val="FF0000"/>
                </a:solidFill>
              </a:rPr>
              <a:t/>
            </a:r>
            <a:br>
              <a:rPr lang="ru-RU" sz="5300" b="1" dirty="0" smtClean="0">
                <a:solidFill>
                  <a:srgbClr val="FF0000"/>
                </a:solidFill>
              </a:rPr>
            </a:br>
            <a:r>
              <a:rPr lang="ru-RU" sz="5300" b="1" dirty="0" smtClean="0">
                <a:solidFill>
                  <a:srgbClr val="FF0000"/>
                </a:solidFill>
              </a:rPr>
              <a:t>«Тайны организма»</a:t>
            </a:r>
            <a:r>
              <a:rPr lang="ru-RU" sz="6600" b="1" dirty="0" smtClean="0">
                <a:solidFill>
                  <a:srgbClr val="008000"/>
                </a:solidFill>
              </a:rPr>
              <a:t/>
            </a:r>
            <a:br>
              <a:rPr lang="ru-RU" sz="6600" b="1" dirty="0" smtClean="0">
                <a:solidFill>
                  <a:srgbClr val="008000"/>
                </a:solidFill>
              </a:rPr>
            </a:br>
            <a:r>
              <a:rPr lang="ru-RU" sz="4000" dirty="0" smtClean="0">
                <a:solidFill>
                  <a:srgbClr val="008000"/>
                </a:solidFill>
              </a:rPr>
              <a:t>познавательная биологическая игра </a:t>
            </a:r>
            <a:br>
              <a:rPr lang="ru-RU" sz="4000" dirty="0" smtClean="0">
                <a:solidFill>
                  <a:srgbClr val="008000"/>
                </a:solidFill>
              </a:rPr>
            </a:br>
            <a:r>
              <a:rPr lang="ru-RU" sz="4000" dirty="0" smtClean="0">
                <a:solidFill>
                  <a:srgbClr val="008000"/>
                </a:solidFill>
              </a:rPr>
              <a:t>(6 класс) </a:t>
            </a:r>
            <a:r>
              <a:rPr lang="ru-RU" dirty="0" smtClean="0">
                <a:solidFill>
                  <a:srgbClr val="008000"/>
                </a:solidFill>
              </a:rPr>
              <a:t/>
            </a:r>
            <a:br>
              <a:rPr lang="ru-RU" dirty="0" smtClean="0">
                <a:solidFill>
                  <a:srgbClr val="008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648200"/>
            <a:ext cx="6400800" cy="17526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8000"/>
                </a:solidFill>
              </a:rPr>
              <a:t>Автор: Кузнецова Альфреда </a:t>
            </a:r>
            <a:r>
              <a:rPr lang="ru-RU" sz="2800" dirty="0" err="1" smtClean="0">
                <a:solidFill>
                  <a:srgbClr val="008000"/>
                </a:solidFill>
              </a:rPr>
              <a:t>Накипова</a:t>
            </a:r>
            <a:r>
              <a:rPr lang="ru-RU" sz="2800" dirty="0" smtClean="0">
                <a:solidFill>
                  <a:srgbClr val="008000"/>
                </a:solidFill>
              </a:rPr>
              <a:t/>
            </a:r>
            <a:br>
              <a:rPr lang="ru-RU" sz="2800" dirty="0" smtClean="0">
                <a:solidFill>
                  <a:srgbClr val="008000"/>
                </a:solidFill>
              </a:rPr>
            </a:br>
            <a:r>
              <a:rPr lang="ru-RU" sz="2800" dirty="0" smtClean="0">
                <a:solidFill>
                  <a:srgbClr val="008000"/>
                </a:solidFill>
              </a:rPr>
              <a:t>             учитель химии и биологии</a:t>
            </a:r>
            <a:br>
              <a:rPr lang="ru-RU" sz="2800" dirty="0" smtClean="0">
                <a:solidFill>
                  <a:srgbClr val="008000"/>
                </a:solidFill>
              </a:rPr>
            </a:br>
            <a:r>
              <a:rPr lang="ru-RU" sz="2800" dirty="0" smtClean="0">
                <a:solidFill>
                  <a:srgbClr val="008000"/>
                </a:solidFill>
              </a:rPr>
              <a:t>МБОУ «</a:t>
            </a:r>
            <a:r>
              <a:rPr lang="ru-RU" sz="2800" dirty="0" err="1" smtClean="0">
                <a:solidFill>
                  <a:srgbClr val="008000"/>
                </a:solidFill>
              </a:rPr>
              <a:t>Новоаганская</a:t>
            </a:r>
            <a:r>
              <a:rPr lang="ru-RU" sz="2800" dirty="0" smtClean="0">
                <a:solidFill>
                  <a:srgbClr val="008000"/>
                </a:solidFill>
              </a:rPr>
              <a:t> ОСШ №2»  </a:t>
            </a:r>
            <a:br>
              <a:rPr lang="ru-RU" sz="2800" dirty="0" smtClean="0">
                <a:solidFill>
                  <a:srgbClr val="008000"/>
                </a:solidFill>
              </a:rPr>
            </a:br>
            <a:r>
              <a:rPr lang="ru-RU" sz="2800" dirty="0" smtClean="0">
                <a:solidFill>
                  <a:srgbClr val="008000"/>
                </a:solidFill>
              </a:rPr>
              <a:t>ХМАО, </a:t>
            </a:r>
            <a:r>
              <a:rPr lang="ru-RU" sz="2800" dirty="0" err="1" smtClean="0">
                <a:solidFill>
                  <a:srgbClr val="008000"/>
                </a:solidFill>
              </a:rPr>
              <a:t>гп</a:t>
            </a:r>
            <a:r>
              <a:rPr lang="ru-RU" sz="2800" dirty="0" smtClean="0">
                <a:solidFill>
                  <a:srgbClr val="008000"/>
                </a:solidFill>
              </a:rPr>
              <a:t>. </a:t>
            </a:r>
            <a:r>
              <a:rPr lang="ru-RU" sz="2800" dirty="0" err="1" smtClean="0">
                <a:solidFill>
                  <a:srgbClr val="008000"/>
                </a:solidFill>
              </a:rPr>
              <a:t>Новоаганск</a:t>
            </a:r>
            <a:endParaRPr lang="ru-RU" sz="28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ru-RU" sz="6600" b="1" dirty="0" smtClean="0">
                <a:solidFill>
                  <a:srgbClr val="FF3300"/>
                </a:solidFill>
              </a:rPr>
              <a:t>50 баллов.</a:t>
            </a:r>
            <a:endParaRPr lang="ru-RU" sz="6600" dirty="0"/>
          </a:p>
        </p:txBody>
      </p:sp>
      <p:pic>
        <p:nvPicPr>
          <p:cNvPr id="4" name="Содержимое 3" descr="73715531_4062230_kot_v_meshk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304800"/>
            <a:ext cx="4114800" cy="302180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57400" y="3429000"/>
            <a:ext cx="61722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 dirty="0" smtClean="0">
                <a:solidFill>
                  <a:srgbClr val="FF0000"/>
                </a:solidFill>
              </a:rPr>
              <a:t>«</a:t>
            </a:r>
            <a:r>
              <a:rPr lang="ru-RU" sz="6600" b="1" i="1" dirty="0" smtClean="0">
                <a:solidFill>
                  <a:srgbClr val="FF0000"/>
                </a:solidFill>
              </a:rPr>
              <a:t>Кот в мешке</a:t>
            </a:r>
            <a:r>
              <a:rPr lang="ru-RU" sz="6600" b="1" dirty="0" smtClean="0">
                <a:solidFill>
                  <a:srgbClr val="FF0000"/>
                </a:solidFill>
              </a:rPr>
              <a:t>».</a:t>
            </a:r>
          </a:p>
          <a:p>
            <a:pPr algn="ctr">
              <a:spcBef>
                <a:spcPct val="50000"/>
              </a:spcBef>
            </a:pPr>
            <a:r>
              <a:rPr lang="ru-RU" sz="6600" b="1" dirty="0" smtClean="0">
                <a:solidFill>
                  <a:srgbClr val="00B050"/>
                </a:solidFill>
              </a:rPr>
              <a:t>+20 баллов.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6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792162" cy="720725"/>
          </a:xfrm>
          <a:prstGeom prst="actionButtonHelp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0" indent="0">
              <a:buNone/>
            </a:pPr>
            <a:r>
              <a:rPr lang="ru-RU" sz="4400" b="1" i="1" dirty="0" smtClean="0"/>
              <a:t>Может ли ученик 6 класса определить, молодую или старую клетку лука он видит с помощью микроскопа? Как?</a:t>
            </a:r>
            <a:endParaRPr lang="ru-RU" sz="4400" b="1" dirty="0" smtClean="0"/>
          </a:p>
          <a:p>
            <a:pPr marL="0" indent="0">
              <a:buNone/>
            </a:pP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04800" y="6096000"/>
            <a:ext cx="3810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t1.gstatic.com/images?q=tbn:ANd9GcR4X_Dsb1JaG833baUj9qlEXJDWsdfx_qh0xt0R1aj21_6Vo1iE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200400"/>
            <a:ext cx="2953141" cy="2057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733800" y="3429000"/>
            <a:ext cx="1387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вакуоль</a:t>
            </a:r>
            <a:endParaRPr lang="ru-RU" sz="2800" dirty="0"/>
          </a:p>
        </p:txBody>
      </p:sp>
      <p:pic>
        <p:nvPicPr>
          <p:cNvPr id="12" name="Picture 4" descr="http://t1.gstatic.com/images?q=tbn:ANd9GcR0RWUm2XeTkRNOFWbPj2nOhlGNdMw6UGMR_fxcv-21f0aSXOo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124200"/>
            <a:ext cx="2895600" cy="2068322"/>
          </a:xfrm>
          <a:prstGeom prst="rect">
            <a:avLst/>
          </a:prstGeom>
          <a:noFill/>
        </p:spPr>
      </p:pic>
      <p:cxnSp>
        <p:nvCxnSpPr>
          <p:cNvPr id="9" name="Прямая со стрелкой 8"/>
          <p:cNvCxnSpPr/>
          <p:nvPr/>
        </p:nvCxnSpPr>
        <p:spPr>
          <a:xfrm>
            <a:off x="5029200" y="3733800"/>
            <a:ext cx="2667000" cy="457200"/>
          </a:xfrm>
          <a:prstGeom prst="straightConnector1">
            <a:avLst/>
          </a:prstGeom>
          <a:ln w="571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2743200" y="4267200"/>
            <a:ext cx="4953000" cy="2133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2800" b="1" i="1" dirty="0" smtClean="0">
                <a:solidFill>
                  <a:srgbClr val="FF0000"/>
                </a:solidFill>
              </a:rPr>
              <a:t>Может. В молодой клетке обычно несколько мелких вакуолей, а в старой одна крупная.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Счастливый случай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smtClean="0">
                <a:solidFill>
                  <a:srgbClr val="00B050"/>
                </a:solidFill>
              </a:rPr>
              <a:t>+10 баллов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228600" y="6096000"/>
            <a:ext cx="3810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4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2743200"/>
            <a:ext cx="2411760" cy="3215680"/>
          </a:xfrm>
          <a:prstGeom prst="rect">
            <a:avLst/>
          </a:prstGeom>
          <a:ln>
            <a:solidFill>
              <a:srgbClr val="008000"/>
            </a:solidFill>
          </a:ln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20 баллов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ru-RU" sz="4000" b="1" i="1" dirty="0" smtClean="0"/>
              <a:t>Убери лишнее и объясни свой выбор:</a:t>
            </a:r>
          </a:p>
          <a:p>
            <a:pPr>
              <a:spcBef>
                <a:spcPct val="50000"/>
              </a:spcBef>
              <a:buNone/>
            </a:pPr>
            <a:r>
              <a:rPr lang="ru-RU" b="1" i="1" dirty="0" smtClean="0"/>
              <a:t>          А                               Б                         В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загруженно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3276600"/>
            <a:ext cx="2609850" cy="1896616"/>
          </a:xfrm>
          <a:prstGeom prst="rect">
            <a:avLst/>
          </a:prstGeom>
        </p:spPr>
      </p:pic>
      <p:pic>
        <p:nvPicPr>
          <p:cNvPr id="5" name="Picture 17" descr="http://t0.gstatic.com/images?q=tbn:ANd9GcReJ0WFCP7SSxymXbE40f96UGqz7g5xRTJz3fJEmx43eCheuUz2d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276600"/>
            <a:ext cx="2016224" cy="1944216"/>
          </a:xfrm>
          <a:prstGeom prst="rect">
            <a:avLst/>
          </a:prstGeom>
          <a:noFill/>
        </p:spPr>
      </p:pic>
      <p:pic>
        <p:nvPicPr>
          <p:cNvPr id="6" name="Picture 33" descr="http://t3.gstatic.com/images?q=tbn:ANd9GcQUj2KaVo5OvAScC9qigH5RAg9rJyHCuAW4bC7xAJYXJ6imPU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276600"/>
            <a:ext cx="1999109" cy="1999109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4648200" y="5334000"/>
            <a:ext cx="4038600" cy="1143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ru-RU" sz="4400" b="1" i="1" dirty="0" smtClean="0">
                <a:solidFill>
                  <a:srgbClr val="FF0000"/>
                </a:solidFill>
              </a:rPr>
              <a:t>В - простой лист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9" name="Стрелка влево 8">
            <a:hlinkClick r:id="rId5" action="ppaction://hlinksldjump"/>
          </p:cNvPr>
          <p:cNvSpPr/>
          <p:nvPr/>
        </p:nvSpPr>
        <p:spPr>
          <a:xfrm>
            <a:off x="228600" y="6096000"/>
            <a:ext cx="3810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3300"/>
                </a:solidFill>
              </a:rPr>
              <a:t>30 баллов</a:t>
            </a: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None/>
            </a:pPr>
            <a:r>
              <a:rPr lang="ru-RU" sz="4400" b="1" i="1" dirty="0" smtClean="0"/>
              <a:t>Из  этой почки вырастут листочки для коровы Машки или цветочки для Наташки?</a:t>
            </a:r>
          </a:p>
          <a:p>
            <a:pPr marL="0" indent="0">
              <a:buNone/>
            </a:pPr>
            <a:endParaRPr lang="ru-RU" sz="3600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5867400"/>
            <a:ext cx="4572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38800" y="4800600"/>
            <a:ext cx="2971800" cy="1219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Bef>
                <a:spcPct val="50000"/>
              </a:spcBef>
            </a:pPr>
            <a:r>
              <a:rPr lang="ru-RU" sz="4000" b="1" i="1" dirty="0" smtClean="0">
                <a:solidFill>
                  <a:srgbClr val="FF0000"/>
                </a:solidFill>
              </a:rPr>
              <a:t>Цветочки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3" descr="Picture 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3547546"/>
            <a:ext cx="3124200" cy="3310454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http://t3.gstatic.com/images?q=tbn:ANd9GcREP-MGa3DgyRgv2pic_mNVEhdPIWJHqtiNrh_o4YQiDkEn64T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724400"/>
            <a:ext cx="2409825" cy="18954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4582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3300"/>
                </a:solidFill>
              </a:rPr>
              <a:t>40 баллов:</a:t>
            </a:r>
            <a:br>
              <a:rPr lang="ru-RU" sz="6600" b="1" dirty="0" smtClean="0">
                <a:solidFill>
                  <a:srgbClr val="FF3300"/>
                </a:solidFill>
              </a:rPr>
            </a:br>
            <a:r>
              <a:rPr lang="ru-RU" sz="6600" b="1" i="1" dirty="0" smtClean="0">
                <a:solidFill>
                  <a:srgbClr val="FF0000"/>
                </a:solidFill>
              </a:rPr>
              <a:t>«Своя игра»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ct val="50000"/>
              </a:spcBef>
              <a:buNone/>
            </a:pPr>
            <a:r>
              <a:rPr lang="ru-RU" sz="4800" dirty="0" smtClean="0"/>
              <a:t>С помощью какого приспособления данное растение может «осуществить свои сны»?</a:t>
            </a:r>
          </a:p>
          <a:p>
            <a:pPr marL="357188" lvl="2">
              <a:spcBef>
                <a:spcPct val="50000"/>
              </a:spcBef>
              <a:buNone/>
            </a:pPr>
            <a:r>
              <a:rPr lang="ru-RU" sz="3600" dirty="0" smtClean="0"/>
              <a:t>  Под забором у края степей</a:t>
            </a:r>
            <a:br>
              <a:rPr lang="ru-RU" sz="3600" dirty="0" smtClean="0"/>
            </a:br>
            <a:r>
              <a:rPr lang="ru-RU" sz="3600" dirty="0" smtClean="0"/>
              <a:t>Сладко спал одинокий репей;</a:t>
            </a:r>
            <a:br>
              <a:rPr lang="ru-RU" sz="3600" dirty="0" smtClean="0"/>
            </a:br>
            <a:r>
              <a:rPr lang="ru-RU" sz="3600" dirty="0" smtClean="0"/>
              <a:t>Спал и видел прекрасные сны,</a:t>
            </a:r>
            <a:br>
              <a:rPr lang="ru-RU" sz="3600" dirty="0" smtClean="0"/>
            </a:br>
            <a:r>
              <a:rPr lang="ru-RU" sz="3600" dirty="0" smtClean="0"/>
              <a:t>Как он вцепиться в чьи-то штаны,</a:t>
            </a:r>
            <a:br>
              <a:rPr lang="ru-RU" sz="3600" dirty="0" smtClean="0"/>
            </a:br>
            <a:r>
              <a:rPr lang="ru-RU" sz="3600" dirty="0" smtClean="0"/>
              <a:t>В волчий хвост или в заячью грудь</a:t>
            </a:r>
            <a:br>
              <a:rPr lang="ru-RU" sz="3600" dirty="0" smtClean="0"/>
            </a:br>
            <a:r>
              <a:rPr lang="ru-RU" sz="3600" dirty="0" smtClean="0"/>
              <a:t>И в далекий отправится путь</a:t>
            </a:r>
            <a:r>
              <a:rPr lang="ru-RU" sz="3600" b="1" i="1" dirty="0" smtClean="0"/>
              <a:t>.</a:t>
            </a:r>
            <a:r>
              <a:rPr lang="ru-RU" sz="3600" b="1" dirty="0" smtClean="0"/>
              <a:t> </a:t>
            </a:r>
          </a:p>
          <a:p>
            <a:endParaRPr lang="ru-RU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6695728" y="2819400"/>
            <a:ext cx="244827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4000" b="1" dirty="0">
                <a:solidFill>
                  <a:srgbClr val="FF0000"/>
                </a:solidFill>
              </a:rPr>
              <a:t>С</a:t>
            </a:r>
            <a:r>
              <a:rPr lang="ru-RU" sz="4000" b="1" dirty="0" smtClean="0">
                <a:solidFill>
                  <a:srgbClr val="FF0000"/>
                </a:solidFill>
              </a:rPr>
              <a:t>емена имеют шипы</a:t>
            </a:r>
            <a:r>
              <a:rPr lang="ru-RU" sz="4000" b="1" dirty="0" smtClean="0">
                <a:solidFill>
                  <a:srgbClr val="FFFF00"/>
                </a:solidFill>
              </a:rPr>
              <a:t> </a:t>
            </a:r>
          </a:p>
          <a:p>
            <a:pPr algn="l">
              <a:spcBef>
                <a:spcPct val="50000"/>
              </a:spcBef>
            </a:pPr>
            <a:endParaRPr lang="ru-RU" sz="2800" b="1" dirty="0">
              <a:solidFill>
                <a:srgbClr val="FFFF00"/>
              </a:solidFill>
            </a:endParaRPr>
          </a:p>
          <a:p>
            <a:pPr algn="l">
              <a:spcBef>
                <a:spcPct val="50000"/>
              </a:spcBef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 algn="l">
              <a:spcBef>
                <a:spcPct val="50000"/>
              </a:spcBef>
            </a:pPr>
            <a:endParaRPr lang="ru-RU" sz="2800" b="1" dirty="0">
              <a:solidFill>
                <a:srgbClr val="FFFF00"/>
              </a:solidFill>
            </a:endParaRPr>
          </a:p>
          <a:p>
            <a:pPr algn="l">
              <a:spcBef>
                <a:spcPct val="50000"/>
              </a:spcBef>
            </a:pP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228600" y="5867400"/>
            <a:ext cx="4572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8229600" cy="1143000"/>
          </a:xfrm>
        </p:spPr>
        <p:txBody>
          <a:bodyPr>
            <a:normAutofit fontScale="90000"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7300" b="1" dirty="0" smtClean="0">
                <a:solidFill>
                  <a:srgbClr val="FF0000"/>
                </a:solidFill>
              </a:rPr>
              <a:t>50 баллов</a:t>
            </a:r>
            <a:r>
              <a:rPr lang="ru-RU" sz="9600" b="1" dirty="0" smtClean="0">
                <a:solidFill>
                  <a:srgbClr val="FF3300"/>
                </a:solidFill>
              </a:rPr>
              <a:t/>
            </a:r>
            <a:br>
              <a:rPr lang="ru-RU" sz="9600" b="1" dirty="0" smtClean="0">
                <a:solidFill>
                  <a:srgbClr val="FF3300"/>
                </a:solidFill>
              </a:rPr>
            </a:br>
            <a:r>
              <a:rPr lang="ru-RU" b="1" dirty="0" smtClean="0"/>
              <a:t>Определите тип каждого плода:</a:t>
            </a:r>
            <a:br>
              <a:rPr lang="ru-RU" b="1" dirty="0" smtClean="0"/>
            </a:br>
            <a:r>
              <a:rPr lang="ru-RU" b="1" dirty="0" smtClean="0"/>
              <a:t>                                                    </a:t>
            </a:r>
            <a:br>
              <a:rPr lang="ru-RU" b="1" dirty="0" smtClean="0"/>
            </a:b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6096000"/>
            <a:ext cx="3810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62000" y="2057400"/>
            <a:ext cx="685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38400" y="2057400"/>
            <a:ext cx="685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90600" y="4648200"/>
            <a:ext cx="7543800" cy="19812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</a:rPr>
              <a:t>1-костянка   2- семянка   3- боб  </a:t>
            </a:r>
          </a:p>
          <a:p>
            <a:pPr>
              <a:spcBef>
                <a:spcPct val="50000"/>
              </a:spcBef>
            </a:pPr>
            <a:r>
              <a:rPr lang="ru-RU" sz="4000" dirty="0" smtClean="0">
                <a:solidFill>
                  <a:srgbClr val="FF0000"/>
                </a:solidFill>
              </a:rPr>
              <a:t> 4- тыквина      5- померанец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18" name="Picture 8" descr="Слива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bright="-14000" contrast="28000"/>
          </a:blip>
          <a:srcRect/>
          <a:stretch>
            <a:fillRect/>
          </a:stretch>
        </p:blipFill>
        <p:spPr bwMode="auto">
          <a:xfrm>
            <a:off x="381000" y="2590800"/>
            <a:ext cx="1455867" cy="1828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  <p:sp>
        <p:nvSpPr>
          <p:cNvPr id="19" name="Скругленный прямоугольник 18"/>
          <p:cNvSpPr/>
          <p:nvPr/>
        </p:nvSpPr>
        <p:spPr>
          <a:xfrm>
            <a:off x="4191000" y="2057400"/>
            <a:ext cx="685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867400" y="2057400"/>
            <a:ext cx="6096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467600" y="2057400"/>
            <a:ext cx="685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pic>
        <p:nvPicPr>
          <p:cNvPr id="22" name="Picture 3" descr="Scan0054"/>
          <p:cNvPicPr>
            <a:picLocks noChangeAspect="1" noChangeArrowheads="1"/>
          </p:cNvPicPr>
          <p:nvPr/>
        </p:nvPicPr>
        <p:blipFill>
          <a:blip r:embed="rId4" cstate="print">
            <a:lum bright="-12000" contrast="22000"/>
          </a:blip>
          <a:srcRect/>
          <a:stretch>
            <a:fillRect/>
          </a:stretch>
        </p:blipFill>
        <p:spPr bwMode="auto">
          <a:xfrm>
            <a:off x="2057400" y="2590800"/>
            <a:ext cx="1555537" cy="1828800"/>
          </a:xfrm>
          <a:prstGeom prst="rect">
            <a:avLst/>
          </a:prstGeom>
          <a:noFill/>
        </p:spPr>
      </p:pic>
      <p:pic>
        <p:nvPicPr>
          <p:cNvPr id="23" name="Picture 2" descr="Scan0134"/>
          <p:cNvPicPr>
            <a:picLocks noChangeAspect="1" noChangeArrowheads="1"/>
          </p:cNvPicPr>
          <p:nvPr/>
        </p:nvPicPr>
        <p:blipFill>
          <a:blip r:embed="rId5" cstate="print">
            <a:lum bright="-4000" contrast="10000"/>
          </a:blip>
          <a:srcRect/>
          <a:stretch>
            <a:fillRect/>
          </a:stretch>
        </p:blipFill>
        <p:spPr bwMode="auto">
          <a:xfrm>
            <a:off x="3886200" y="2590800"/>
            <a:ext cx="1371600" cy="1828800"/>
          </a:xfrm>
          <a:prstGeom prst="rect">
            <a:avLst/>
          </a:prstGeom>
          <a:noFill/>
        </p:spPr>
      </p:pic>
      <p:pic>
        <p:nvPicPr>
          <p:cNvPr id="24" name="Picture 14" descr="Огурец"/>
          <p:cNvPicPr>
            <a:picLocks noChangeAspect="1" noChangeArrowheads="1"/>
          </p:cNvPicPr>
          <p:nvPr/>
        </p:nvPicPr>
        <p:blipFill>
          <a:blip r:embed="rId6" cstate="print">
            <a:lum bright="-14000" contrast="30000"/>
          </a:blip>
          <a:srcRect/>
          <a:stretch>
            <a:fillRect/>
          </a:stretch>
        </p:blipFill>
        <p:spPr bwMode="auto">
          <a:xfrm>
            <a:off x="5486400" y="2590800"/>
            <a:ext cx="1345799" cy="18288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pic>
        <p:nvPicPr>
          <p:cNvPr id="25" name="Picture 7" descr="l_035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2590800"/>
            <a:ext cx="1424543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7300" b="1" dirty="0" smtClean="0">
                <a:solidFill>
                  <a:srgbClr val="FF0000"/>
                </a:solidFill>
              </a:rPr>
              <a:t>10 баллов.</a:t>
            </a:r>
            <a:br>
              <a:rPr lang="ru-RU" sz="7300" b="1" dirty="0" smtClean="0">
                <a:solidFill>
                  <a:srgbClr val="FF0000"/>
                </a:solidFill>
              </a:rPr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>
                <a:solidFill>
                  <a:srgbClr val="660066"/>
                </a:solidFill>
              </a:rPr>
              <a:t/>
            </a:r>
            <a:br>
              <a:rPr lang="ru-RU" sz="1200" b="1" dirty="0" smtClean="0">
                <a:solidFill>
                  <a:srgbClr val="660066"/>
                </a:solidFill>
              </a:rPr>
            </a:b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5211763"/>
          </a:xfrm>
        </p:spPr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rgbClr val="008000"/>
              </a:solidFill>
            </a:endParaRPr>
          </a:p>
          <a:p>
            <a:pPr marL="0" lvl="0" indent="0">
              <a:buNone/>
            </a:pPr>
            <a:r>
              <a:rPr lang="ru-RU" sz="4400" dirty="0" smtClean="0">
                <a:solidFill>
                  <a:srgbClr val="222222"/>
                </a:solidFill>
                <a:latin typeface="Arial" pitchFamily="34" charset="0"/>
                <a:cs typeface="Arial" pitchFamily="34" charset="0"/>
              </a:rPr>
              <a:t>Именно это гордое </a:t>
            </a:r>
            <a:r>
              <a:rPr lang="ru-RU" sz="4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животное</a:t>
            </a:r>
            <a:r>
              <a:rPr lang="ru-RU" sz="4400" dirty="0" smtClean="0">
                <a:solidFill>
                  <a:srgbClr val="222222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marL="0" lvl="0" indent="0">
              <a:buNone/>
            </a:pPr>
            <a:r>
              <a:rPr lang="ru-RU" sz="4400" dirty="0" smtClean="0">
                <a:solidFill>
                  <a:srgbClr val="222222"/>
                </a:solidFill>
                <a:latin typeface="Arial" pitchFamily="34" charset="0"/>
                <a:cs typeface="Arial" pitchFamily="34" charset="0"/>
              </a:rPr>
              <a:t>выбрано талисманом хоккейной команды «</a:t>
            </a:r>
            <a:r>
              <a:rPr lang="ru-RU" sz="44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Югра</a:t>
            </a:r>
            <a:r>
              <a:rPr lang="ru-RU" sz="4400" dirty="0" smtClean="0">
                <a:solidFill>
                  <a:srgbClr val="222222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ru-RU" sz="4400" dirty="0" smtClean="0">
                <a:latin typeface="Arial" pitchFamily="34" charset="0"/>
              </a:rPr>
              <a:t> </a:t>
            </a:r>
          </a:p>
          <a:p>
            <a:pPr marL="0" indent="0" algn="ctr">
              <a:buNone/>
            </a:pP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5943600"/>
            <a:ext cx="3810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43200" y="4343400"/>
            <a:ext cx="3124200" cy="1066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ru-RU" sz="4400" b="1" i="1" dirty="0" smtClean="0">
                <a:solidFill>
                  <a:srgbClr val="FF0000"/>
                </a:solidFill>
              </a:rPr>
              <a:t>Мамонт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7300" b="1" dirty="0" smtClean="0">
                <a:solidFill>
                  <a:srgbClr val="FF0000"/>
                </a:solidFill>
              </a:rPr>
              <a:t>20 баллов</a:t>
            </a:r>
            <a:br>
              <a:rPr lang="ru-RU" sz="7300" b="1" dirty="0" smtClean="0">
                <a:solidFill>
                  <a:srgbClr val="FF000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59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Какая система органов представлена на рисунках?</a:t>
            </a:r>
            <a:endParaRPr lang="ru-RU" sz="4400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6096000"/>
            <a:ext cx="3810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7" descr="http://t0.gstatic.com/images?q=tbn:ANd9GcSVPRZ1gbDQVh9M3Vrl4jukPn8rS_iw8xm3LraoN9JgAYlFTja7ww"/>
          <p:cNvPicPr>
            <a:picLocks noChangeAspect="1" noChangeArrowheads="1"/>
          </p:cNvPicPr>
          <p:nvPr/>
        </p:nvPicPr>
        <p:blipFill>
          <a:blip r:embed="rId3" cstate="print"/>
          <a:srcRect t="10204"/>
          <a:stretch>
            <a:fillRect/>
          </a:stretch>
        </p:blipFill>
        <p:spPr bwMode="auto">
          <a:xfrm>
            <a:off x="1447800" y="2895600"/>
            <a:ext cx="6380685" cy="3168352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524000" y="5715000"/>
            <a:ext cx="624840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ru-RU" sz="4400" dirty="0" smtClean="0">
                <a:solidFill>
                  <a:srgbClr val="FF0000"/>
                </a:solidFill>
              </a:rPr>
              <a:t>Дыхательная</a:t>
            </a:r>
            <a:r>
              <a:rPr lang="ru-RU" sz="4400" dirty="0" smtClean="0">
                <a:solidFill>
                  <a:srgbClr val="7030A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система</a:t>
            </a:r>
            <a:r>
              <a:rPr lang="ru-RU" sz="4400" dirty="0" smtClean="0">
                <a:solidFill>
                  <a:srgbClr val="7030A0"/>
                </a:solidFill>
              </a:rPr>
              <a:t>  </a:t>
            </a:r>
            <a:endParaRPr lang="ru-RU" sz="4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Музыкальная физкультминутка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7" name="Супер физкультминутка для уро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676400" y="2057400"/>
            <a:ext cx="6096000" cy="4572000"/>
          </a:xfrm>
          <a:prstGeom prst="rect">
            <a:avLst/>
          </a:prstGeom>
        </p:spPr>
      </p:pic>
      <p:pic>
        <p:nvPicPr>
          <p:cNvPr id="5" name="Рисунок 4" descr="clipart-10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87624" y="1988840"/>
            <a:ext cx="7092280" cy="3531871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2800" b="1" dirty="0">
                <a:solidFill>
                  <a:srgbClr val="008000"/>
                </a:solidFill>
              </a:rPr>
              <a:t>Соблюдая правила, </a:t>
            </a:r>
            <a:r>
              <a:rPr lang="ru-RU" sz="2800" b="1" dirty="0" smtClean="0">
                <a:solidFill>
                  <a:srgbClr val="008000"/>
                </a:solidFill>
              </a:rPr>
              <a:t>вы </a:t>
            </a:r>
            <a:r>
              <a:rPr lang="ru-RU" sz="2800" b="1" dirty="0">
                <a:solidFill>
                  <a:srgbClr val="008000"/>
                </a:solidFill>
              </a:rPr>
              <a:t>можете заставить их работать на себя</a:t>
            </a:r>
            <a:r>
              <a:rPr lang="ru-RU" sz="2800" dirty="0">
                <a:solidFill>
                  <a:srgbClr val="008000"/>
                </a:solidFill>
              </a:rPr>
              <a:t>. </a:t>
            </a:r>
            <a:r>
              <a:rPr lang="ru-RU" sz="2800" dirty="0" smtClean="0">
                <a:solidFill>
                  <a:srgbClr val="008000"/>
                </a:solidFill>
              </a:rPr>
              <a:t>                    </a:t>
            </a:r>
            <a:br>
              <a:rPr lang="ru-RU" sz="2800" dirty="0" smtClean="0">
                <a:solidFill>
                  <a:srgbClr val="008000"/>
                </a:solidFill>
              </a:rPr>
            </a:br>
            <a:r>
              <a:rPr lang="ru-RU" sz="2800" b="1" dirty="0" smtClean="0">
                <a:solidFill>
                  <a:srgbClr val="008000"/>
                </a:solidFill>
              </a:rPr>
              <a:t>Неизвестный </a:t>
            </a:r>
            <a:r>
              <a:rPr lang="ru-RU" sz="2800" b="1" dirty="0">
                <a:solidFill>
                  <a:srgbClr val="008000"/>
                </a:solidFill>
              </a:rPr>
              <a:t>автор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В игре принимает участие  две команды.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Побеждает команда, набравшая наибольшее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     количество очков. 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Игра состоит из двух раундов, в каждом члены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    команды по очереди выбирают тему, затем вопросы (максимально 5 вопросов). 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За каждый ответ команда может получить от 10 до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   50 баллов, в зависимости от сложности выбранного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     вопроса. 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На обдумывание ответа у вас 1 минута.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Если ответ неправильный, команда штрафуется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    соответственно номиналу вопросу.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30 баллов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 smtClean="0"/>
              <a:t>Все системы органов Саши работают согласованно, как единое целое. </a:t>
            </a:r>
            <a:br>
              <a:rPr lang="ru-RU" sz="4400" b="1" dirty="0" smtClean="0"/>
            </a:br>
            <a:r>
              <a:rPr lang="ru-RU" sz="4400" b="1" dirty="0" smtClean="0"/>
              <a:t>Благодаря чему достигается такая согласованность?</a:t>
            </a:r>
            <a:endParaRPr lang="ru-RU" sz="4400" b="1" dirty="0" smtClean="0">
              <a:solidFill>
                <a:srgbClr val="008000"/>
              </a:solidFill>
            </a:endParaRP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28800" y="4648200"/>
            <a:ext cx="6781800" cy="1752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solidFill>
                  <a:srgbClr val="C00000"/>
                </a:solidFill>
              </a:rPr>
              <a:t>…</a:t>
            </a:r>
            <a:r>
              <a:rPr lang="ru-RU" sz="4400" b="1" i="1" dirty="0" smtClean="0">
                <a:solidFill>
                  <a:srgbClr val="FF0000"/>
                </a:solidFill>
              </a:rPr>
              <a:t>деятельности нервной и эндокринной систем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304800" y="5943600"/>
            <a:ext cx="5334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38400" y="4343400"/>
            <a:ext cx="5486400" cy="566738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Кот в мешке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73715531_4062230_kot_v_meshke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042" r="1042"/>
          <a:stretch>
            <a:fillRect/>
          </a:stretch>
        </p:blipFill>
        <p:spPr>
          <a:xfrm>
            <a:off x="304800" y="304800"/>
            <a:ext cx="4673600" cy="3505200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590800" y="5105400"/>
            <a:ext cx="5410200" cy="80486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</a:rPr>
              <a:t>+ 20 баллов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8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04800" y="5638800"/>
            <a:ext cx="792162" cy="720725"/>
          </a:xfrm>
          <a:prstGeom prst="actionButtonHelp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724400" y="1295400"/>
            <a:ext cx="4191000" cy="14478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40 баллов</a:t>
            </a:r>
            <a:br>
              <a:rPr kumimoji="0" lang="ru-RU" sz="7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143000"/>
          </a:xfrm>
        </p:spPr>
        <p:txBody>
          <a:bodyPr>
            <a:normAutofit fontScale="90000"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8000"/>
                </a:solidFill>
              </a:rPr>
              <a:t>Неправильная посадка школьников  за  партой приводит к сдавливанию грудной клетки и её деформации. Приведите ещё 3 примера отрицательного влияния данного фактора.</a:t>
            </a:r>
            <a:endParaRPr lang="ru-RU" sz="3600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6096000"/>
            <a:ext cx="3810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90600" y="3581400"/>
            <a:ext cx="7772400" cy="304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4000" b="1" i="1" dirty="0" smtClean="0">
                <a:solidFill>
                  <a:srgbClr val="C00000"/>
                </a:solidFill>
              </a:rPr>
              <a:t>Затрудняет работу сердца, легких,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желудочо-кишечного</a:t>
            </a:r>
            <a:r>
              <a:rPr lang="ru-RU" sz="4000" b="1" i="1" dirty="0" smtClean="0">
                <a:solidFill>
                  <a:srgbClr val="C00000"/>
                </a:solidFill>
              </a:rPr>
              <a:t> тракта, уменьшает жизненную емкость легких, снижает обмен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50 баллов</a:t>
            </a:r>
            <a:b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251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Изучая амебу, Денис сомневается в том, какова главная функция сократительной вакуоли. Рассейте его сомнения.  </a:t>
            </a:r>
          </a:p>
          <a:p>
            <a:pPr marL="0" indent="0">
              <a:buNone/>
            </a:pPr>
            <a:endParaRPr lang="ru-RU" b="1" dirty="0">
              <a:solidFill>
                <a:srgbClr val="008000"/>
              </a:solidFill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3886200" y="304800"/>
            <a:ext cx="5257800" cy="1600200"/>
            <a:chOff x="1835696" y="1124744"/>
            <a:chExt cx="5832648" cy="1944216"/>
          </a:xfrm>
        </p:grpSpPr>
        <p:sp>
          <p:nvSpPr>
            <p:cNvPr id="9" name="Лента лицом вниз 8"/>
            <p:cNvSpPr/>
            <p:nvPr/>
          </p:nvSpPr>
          <p:spPr>
            <a:xfrm>
              <a:off x="1835696" y="1124744"/>
              <a:ext cx="5832648" cy="1944216"/>
            </a:xfrm>
            <a:prstGeom prst="ribb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275856" y="1628800"/>
              <a:ext cx="2808312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4800" b="1" cap="none" spc="50" dirty="0" smtClean="0">
                  <a:ln w="11430"/>
                  <a:solidFill>
                    <a:srgbClr val="FF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j-lt"/>
                </a:rPr>
                <a:t>Аукцион</a:t>
              </a:r>
              <a:endParaRPr lang="ru-RU" sz="4800" b="1" cap="none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endParaRPr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2819400" y="4876800"/>
            <a:ext cx="5791200" cy="1752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solidFill>
                  <a:srgbClr val="C00000"/>
                </a:solidFill>
              </a:rPr>
              <a:t>…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удаляет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избыток воды из клетки</a:t>
            </a:r>
          </a:p>
        </p:txBody>
      </p:sp>
      <p:sp>
        <p:nvSpPr>
          <p:cNvPr id="12" name="Стрелка влево 11">
            <a:hlinkClick r:id="rId2" action="ppaction://hlinksldjump"/>
          </p:cNvPr>
          <p:cNvSpPr/>
          <p:nvPr/>
        </p:nvSpPr>
        <p:spPr>
          <a:xfrm>
            <a:off x="228600" y="6096000"/>
            <a:ext cx="3810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24400" y="2743200"/>
            <a:ext cx="3505200" cy="566738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CC0066"/>
                </a:solidFill>
              </a:rPr>
              <a:t>РАУНД</a:t>
            </a:r>
            <a:endParaRPr lang="ru-RU" sz="6600" dirty="0">
              <a:solidFill>
                <a:srgbClr val="CC0066"/>
              </a:solidFill>
            </a:endParaRPr>
          </a:p>
        </p:txBody>
      </p:sp>
      <p:sp>
        <p:nvSpPr>
          <p:cNvPr id="4" name="Лента лицом вниз 3"/>
          <p:cNvSpPr/>
          <p:nvPr/>
        </p:nvSpPr>
        <p:spPr>
          <a:xfrm>
            <a:off x="990600" y="3505200"/>
            <a:ext cx="7391400" cy="3124200"/>
          </a:xfrm>
          <a:prstGeom prst="ribbon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43200" y="3886200"/>
            <a:ext cx="3842910" cy="2585323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wrap="non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Своя игра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«Тайны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организма»</a:t>
            </a:r>
            <a:endParaRPr lang="ru-RU" sz="5400" b="1" spc="50" dirty="0">
              <a:ln w="11430"/>
              <a:solidFill>
                <a:srgbClr val="CC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7" name="Picture 1" descr="C:\Users\Nout\Desktop\1782376a318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04800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/>
          </p:cNvGraphicFramePr>
          <p:nvPr/>
        </p:nvGraphicFramePr>
        <p:xfrm>
          <a:off x="457200" y="990600"/>
          <a:ext cx="8229600" cy="48524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19600"/>
                <a:gridCol w="762000"/>
                <a:gridCol w="762000"/>
                <a:gridCol w="838200"/>
                <a:gridCol w="685800"/>
                <a:gridCol w="762000"/>
              </a:tblGrid>
              <a:tr h="1600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Жизнедеятельность</a:t>
                      </a:r>
                    </a:p>
                    <a:p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4" action="ppaction://hlinksldjump"/>
                        </a:rPr>
                        <a:t>30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5" action="ppaction://hlinksldjump"/>
                        </a:rPr>
                        <a:t>40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6" action="ppaction://hlinksldjump"/>
                        </a:rPr>
                        <a:t>50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1600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Организм и среда</a:t>
                      </a:r>
                    </a:p>
                    <a:p>
                      <a:endParaRPr lang="ru-RU" sz="32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7" action="ppaction://hlinksldjump"/>
                        </a:rPr>
                        <a:t>10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8" action="ppaction://hlinksldjump"/>
                        </a:rPr>
                        <a:t>20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9" action="ppaction://hlinksldjump"/>
                        </a:rPr>
                        <a:t>30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5" action="ppaction://hlinksldjump"/>
                        </a:rPr>
                        <a:t>40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0" action="ppaction://hlinksldjump"/>
                        </a:rPr>
                        <a:t>50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160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Переведите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 термины</a:t>
                      </a:r>
                    </a:p>
                    <a:p>
                      <a:endParaRPr lang="ru-RU" sz="32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1" action="ppaction://hlinksldjump"/>
                        </a:rPr>
                        <a:t>10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2" action="ppaction://hlinksldjump"/>
                        </a:rPr>
                        <a:t>20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3" action="ppaction://hlinksldjump"/>
                        </a:rPr>
                        <a:t>30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4" action="ppaction://hlinksldjump"/>
                        </a:rPr>
                        <a:t>40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5" action="ppaction://hlinksldjump"/>
                        </a:rPr>
                        <a:t>50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трелка вправо 5">
            <a:hlinkClick r:id="rId16" action="ppaction://hlinksldjump"/>
          </p:cNvPr>
          <p:cNvSpPr/>
          <p:nvPr/>
        </p:nvSpPr>
        <p:spPr>
          <a:xfrm>
            <a:off x="8686800" y="62484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ru-RU" sz="6600" b="1" dirty="0" smtClean="0">
                <a:solidFill>
                  <a:srgbClr val="FF0000"/>
                </a:solidFill>
              </a:rPr>
              <a:t>10 баллов.</a:t>
            </a:r>
            <a:r>
              <a:rPr lang="ru-RU" sz="6600" dirty="0" smtClean="0"/>
              <a:t/>
            </a:r>
            <a:br>
              <a:rPr lang="ru-RU" sz="6600" dirty="0" smtClean="0"/>
            </a:b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8000"/>
                </a:solidFill>
              </a:rPr>
              <a:t> </a:t>
            </a:r>
            <a:r>
              <a:rPr lang="ru-RU" sz="4400" b="1" dirty="0" smtClean="0"/>
              <a:t>Зелёная железа - это орган животного или растения?</a:t>
            </a:r>
            <a:r>
              <a:rPr lang="ru-RU" sz="4400" dirty="0" smtClean="0"/>
              <a:t> </a:t>
            </a:r>
            <a:endParaRPr lang="ru-RU" sz="4400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457200" y="5562600"/>
            <a:ext cx="3810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91000" y="3733800"/>
            <a:ext cx="4800600" cy="2057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ru-RU" sz="4400" b="1" dirty="0" smtClean="0">
                <a:solidFill>
                  <a:srgbClr val="FF0000"/>
                </a:solidFill>
              </a:rPr>
              <a:t>Орган выделения животного (рака)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7" name="Picture 2" descr="http://www.klubochek.info/images/stories/zhivot/bezpozv/rak/%D0%A0%D0%B5%D1%87%D0%BD%D0%BE%D0%B9%20%D1%80%D0%B0%D0%B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667000"/>
            <a:ext cx="3581400" cy="268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3962400"/>
            <a:ext cx="8229600" cy="1752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6600" b="1" i="1" dirty="0" smtClean="0">
                <a:solidFill>
                  <a:srgbClr val="FF3300"/>
                </a:solidFill>
              </a:rPr>
              <a:t>«Несчастный случай»</a:t>
            </a:r>
          </a:p>
          <a:p>
            <a:pPr marL="0" indent="0">
              <a:buNone/>
            </a:pP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7" name="Стрелка влево 6">
            <a:hlinkClick r:id="rId3" action="ppaction://hlinksldjump"/>
          </p:cNvPr>
          <p:cNvSpPr/>
          <p:nvPr/>
        </p:nvSpPr>
        <p:spPr>
          <a:xfrm>
            <a:off x="228600" y="6019800"/>
            <a:ext cx="3810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42591_1280_800.jpg"/>
          <p:cNvPicPr>
            <a:picLocks noChangeAspect="1"/>
          </p:cNvPicPr>
          <p:nvPr/>
        </p:nvPicPr>
        <p:blipFill>
          <a:blip r:embed="rId4" cstate="print"/>
          <a:srcRect l="13758" t="5822" r="11104" b="11209"/>
          <a:stretch>
            <a:fillRect/>
          </a:stretch>
        </p:blipFill>
        <p:spPr>
          <a:xfrm>
            <a:off x="2057400" y="304800"/>
            <a:ext cx="5334000" cy="36812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5105400"/>
            <a:ext cx="44958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8000"/>
                </a:solidFill>
              </a:rPr>
              <a:t> -20 баллов</a:t>
            </a:r>
            <a:endParaRPr lang="ru-RU" sz="66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ru-RU" sz="6600" b="1" dirty="0" smtClean="0">
                <a:solidFill>
                  <a:srgbClr val="FF0000"/>
                </a:solidFill>
              </a:rPr>
              <a:t>30 баллов</a:t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У Вовы в сосудах течёт кровь, а у пчелы которая его ужалила…</a:t>
            </a:r>
            <a:endParaRPr lang="ru-RU" sz="4400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6172200"/>
            <a:ext cx="3810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43400" y="4343400"/>
            <a:ext cx="320040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err="1" smtClean="0">
                <a:solidFill>
                  <a:srgbClr val="FF0000"/>
                </a:solidFill>
              </a:rPr>
              <a:t>Гемолимфа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6" name="Picture 2" descr="http://t2.gstatic.com/images?q=tbn:ANd9GcQPkCcxklFrwhZ3QZht-8lvkW6oAl4pMTtFidv_hEqpCFs30-jMP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895600"/>
            <a:ext cx="2514600" cy="3520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286000" y="4800600"/>
            <a:ext cx="5486400" cy="566738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40 баллов </a:t>
            </a: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Кот в мешке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73715531_4062230_kot_v_meshke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1042" r="1042"/>
          <a:stretch>
            <a:fillRect/>
          </a:stretch>
        </p:blipFill>
        <p:spPr>
          <a:xfrm>
            <a:off x="457200" y="304800"/>
            <a:ext cx="4114800" cy="3086100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590800" y="5562600"/>
            <a:ext cx="5486400" cy="80486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8000"/>
                </a:solidFill>
              </a:rPr>
              <a:t>+ 20 баллов</a:t>
            </a:r>
            <a:endParaRPr lang="ru-RU" sz="4800" b="1" dirty="0">
              <a:solidFill>
                <a:srgbClr val="008000"/>
              </a:solidFill>
            </a:endParaRPr>
          </a:p>
        </p:txBody>
      </p:sp>
      <p:sp>
        <p:nvSpPr>
          <p:cNvPr id="8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04800" y="5715000"/>
            <a:ext cx="792162" cy="720725"/>
          </a:xfrm>
          <a:prstGeom prst="actionButtonHelp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i="1" dirty="0" smtClean="0">
                <a:solidFill>
                  <a:srgbClr val="FF0000"/>
                </a:solidFill>
              </a:rPr>
              <a:t>Счастливый случай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008000"/>
                </a:solidFill>
              </a:rPr>
              <a:t>- команда получает число баллов, указанных в данном вопросе.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i="1" dirty="0" smtClean="0">
                <a:solidFill>
                  <a:srgbClr val="FF0000"/>
                </a:solidFill>
              </a:rPr>
              <a:t>Несчастный случай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008000"/>
                </a:solidFill>
              </a:rPr>
              <a:t>- команда штрафуется на указанное  количество баллов.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i="1" dirty="0" smtClean="0">
                <a:solidFill>
                  <a:srgbClr val="FF0000"/>
                </a:solidFill>
              </a:rPr>
              <a:t>Кот в мешке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008000"/>
                </a:solidFill>
              </a:rPr>
              <a:t>- вопрос можно отдать команде – сопернику.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i="1" dirty="0" smtClean="0">
                <a:solidFill>
                  <a:srgbClr val="FF0000"/>
                </a:solidFill>
              </a:rPr>
              <a:t>Вопрос-аукцион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008000"/>
                </a:solidFill>
              </a:rPr>
              <a:t>- одна команда может перекупить у другой вопрос, назначив более высокую цену.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i="1" dirty="0" smtClean="0">
                <a:solidFill>
                  <a:srgbClr val="FF0000"/>
                </a:solidFill>
              </a:rPr>
              <a:t>Своя игра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008000"/>
                </a:solidFill>
              </a:rPr>
              <a:t>- команда имеет право уменьшить или увеличить число баллов за вопрос.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i="1" dirty="0" smtClean="0">
                <a:solidFill>
                  <a:srgbClr val="FF0000"/>
                </a:solidFill>
              </a:rPr>
              <a:t>Музыкальная пауза</a:t>
            </a:r>
            <a:r>
              <a:rPr lang="ru-RU" b="1" dirty="0" smtClean="0">
                <a:solidFill>
                  <a:srgbClr val="FF0000"/>
                </a:solidFill>
              </a:rPr>
              <a:t>»-</a:t>
            </a:r>
            <a:r>
              <a:rPr lang="ru-RU" b="1" dirty="0" smtClean="0">
                <a:solidFill>
                  <a:srgbClr val="008000"/>
                </a:solidFill>
              </a:rPr>
              <a:t>физкультминутка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Autofit/>
          </a:bodyPr>
          <a:lstStyle/>
          <a:p>
            <a:pPr algn="l">
              <a:spcBef>
                <a:spcPct val="50000"/>
              </a:spcBef>
            </a:pPr>
            <a:r>
              <a:rPr lang="ru-RU" sz="6000" b="1" dirty="0" smtClean="0">
                <a:solidFill>
                  <a:srgbClr val="FF0000"/>
                </a:solidFill>
              </a:rPr>
              <a:t>40 баллов  + 20 баллов.</a:t>
            </a:r>
            <a:r>
              <a:rPr lang="ru-RU" sz="6000" b="1" dirty="0" smtClean="0">
                <a:solidFill>
                  <a:srgbClr val="0000FF"/>
                </a:solidFill>
              </a:rPr>
              <a:t/>
            </a:r>
            <a:br>
              <a:rPr lang="ru-RU" sz="6000" b="1" dirty="0" smtClean="0">
                <a:solidFill>
                  <a:srgbClr val="0000FF"/>
                </a:solidFill>
              </a:rPr>
            </a:br>
            <a:endParaRPr lang="ru-RU" sz="6000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983163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/>
              <a:t>Какие особенности  кровеносной  системы соболя определяют его </a:t>
            </a:r>
            <a:r>
              <a:rPr lang="ru-RU" sz="4400" dirty="0" err="1" smtClean="0"/>
              <a:t>теплокровность</a:t>
            </a:r>
            <a:r>
              <a:rPr lang="ru-RU" sz="4400" dirty="0" smtClean="0"/>
              <a:t>?</a:t>
            </a:r>
          </a:p>
          <a:p>
            <a:pPr marL="0" indent="0">
              <a:buNone/>
            </a:pP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6019800"/>
            <a:ext cx="3810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00600" y="3581400"/>
            <a:ext cx="4038600" cy="32766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ru-RU" sz="3600" dirty="0" smtClean="0">
                <a:solidFill>
                  <a:srgbClr val="FF0000"/>
                </a:solidFill>
              </a:rPr>
              <a:t>4-камерное сердце, 2 круга кровообращения, кровь насыщенная кислородом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" name="Picture 2" descr="http://animals-wild.ru/uploads/1299756687_e405dd35fcc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543300"/>
            <a:ext cx="4114800" cy="3086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762000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ru-RU" sz="6600" b="1" dirty="0" smtClean="0">
                <a:solidFill>
                  <a:srgbClr val="FF0000"/>
                </a:solidFill>
              </a:rPr>
              <a:t>50 баллов.</a:t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219200"/>
            <a:ext cx="81534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/>
              <a:t>Какой факт доказывает данный опыт? </a:t>
            </a:r>
            <a:endParaRPr lang="ru-RU" sz="4400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5867400"/>
            <a:ext cx="3810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20091016_1340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667000"/>
            <a:ext cx="5690592" cy="2996593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1371600" y="5105400"/>
            <a:ext cx="6019800" cy="1447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FF0000"/>
                </a:solidFill>
              </a:rPr>
              <a:t>Растения выделяют кислород на свету в процессе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фотосинтеза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267200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«Несчастный случай»</a:t>
            </a:r>
            <a:r>
              <a:rPr lang="ru-RU" sz="6000" b="1" dirty="0" smtClean="0">
                <a:solidFill>
                  <a:srgbClr val="FF0000"/>
                </a:solidFill>
              </a:rPr>
              <a:t/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008000"/>
                </a:solidFill>
              </a:rPr>
              <a:t>- 10 баллов</a:t>
            </a:r>
            <a:endParaRPr lang="ru-RU" sz="6000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152400" y="5867400"/>
            <a:ext cx="4572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Содержимое 5" descr="42591_1280_800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 l="13758" t="5822" r="11104" b="11209"/>
          <a:stretch>
            <a:fillRect/>
          </a:stretch>
        </p:blipFill>
        <p:spPr>
          <a:xfrm>
            <a:off x="1981200" y="228601"/>
            <a:ext cx="5334000" cy="3681198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ru-RU" sz="6600" b="1" dirty="0" smtClean="0">
                <a:solidFill>
                  <a:srgbClr val="FF0000"/>
                </a:solidFill>
              </a:rPr>
              <a:t>20 баллов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Один ученик считает, что  вольвокс питается </a:t>
            </a:r>
            <a:r>
              <a:rPr lang="ru-RU" sz="4400" dirty="0" err="1" smtClean="0"/>
              <a:t>автотрофно</a:t>
            </a:r>
            <a:r>
              <a:rPr lang="ru-RU" sz="4400" dirty="0" smtClean="0"/>
              <a:t>, а другой утверждает – </a:t>
            </a:r>
            <a:r>
              <a:rPr lang="ru-RU" sz="4400" dirty="0" err="1" smtClean="0"/>
              <a:t>гетеротрофно</a:t>
            </a:r>
            <a:r>
              <a:rPr lang="ru-RU" sz="4400" dirty="0" smtClean="0"/>
              <a:t>. Как вы разрешите этот спор?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152400" y="6096000"/>
            <a:ext cx="3810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62000" y="4876800"/>
            <a:ext cx="7772400" cy="1676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Оба правы, такой тип питания называется  </a:t>
            </a:r>
            <a:r>
              <a:rPr lang="ru-RU" sz="4400" b="1" dirty="0" err="1" smtClean="0">
                <a:solidFill>
                  <a:srgbClr val="002060"/>
                </a:solidFill>
              </a:rPr>
              <a:t>миксотрофный</a:t>
            </a:r>
            <a:r>
              <a:rPr lang="ru-RU" sz="4400" b="1" dirty="0" smtClean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30 баллов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983163"/>
          </a:xfrm>
        </p:spPr>
        <p:txBody>
          <a:bodyPr/>
          <a:lstStyle/>
          <a:p>
            <a:pPr>
              <a:spcBef>
                <a:spcPct val="50000"/>
              </a:spcBef>
              <a:buNone/>
            </a:pPr>
            <a:r>
              <a:rPr lang="ru-RU" dirty="0" smtClean="0"/>
              <a:t>Обитателем какой среды является животное, если у него маленькое компактное тело, покрытое густой короткой шерстью, короткие конечности, с хорошо развитыми когтями, органы зрения развиты слабо, но хороший слух и  нюх.</a:t>
            </a:r>
          </a:p>
          <a:p>
            <a:pPr marL="0" indent="0" algn="ctr">
              <a:buNone/>
            </a:pP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6096000"/>
            <a:ext cx="3810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t3.gstatic.com/images?q=tbn:ANd9GcSL2BWdHBIQ4mgOVAjqjY48ENzeZtJGGOMTgT23Rukdk7fsR2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4267200"/>
            <a:ext cx="2209800" cy="2286000"/>
          </a:xfrm>
          <a:prstGeom prst="rect">
            <a:avLst/>
          </a:prstGeom>
          <a:noFill/>
        </p:spPr>
      </p:pic>
      <p:pic>
        <p:nvPicPr>
          <p:cNvPr id="7" name="Picture 4" descr="http://img-fotki.yandex.ru/get/4/ecerr.10/0_1323d_990c51e0_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4343400"/>
            <a:ext cx="3119204" cy="220216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6019800" y="4800600"/>
            <a:ext cx="2971800" cy="14478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ru-RU" sz="4400" dirty="0" smtClean="0">
                <a:solidFill>
                  <a:srgbClr val="FF0000"/>
                </a:solidFill>
              </a:rPr>
              <a:t>Почвенной среды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40 баллов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638801"/>
          </a:xfrm>
        </p:spPr>
        <p:txBody>
          <a:bodyPr>
            <a:norm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ru-RU" sz="3600" b="1" dirty="0" smtClean="0"/>
              <a:t>Убери лишнее сообщество и объясни свой выбор.</a:t>
            </a:r>
          </a:p>
          <a:p>
            <a:pPr marL="0" indent="0" algn="ctr">
              <a:buNone/>
            </a:pPr>
            <a:endParaRPr lang="ru-RU" sz="3600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04800" y="5867400"/>
            <a:ext cx="3810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Луг – природное сообщество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362200"/>
            <a:ext cx="2590800" cy="1905000"/>
          </a:xfrm>
          <a:prstGeom prst="rect">
            <a:avLst/>
          </a:prstGeom>
          <a:noFill/>
        </p:spPr>
      </p:pic>
      <p:pic>
        <p:nvPicPr>
          <p:cNvPr id="7" name="Picture 12" descr="http://t0.gstatic.com/images?q=tbn:ANd9GcQDLqy00YVJNYFe1Pnb2l2Mk1tuWdP6c2dMjt9MOVXz9BWK1vw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2286000"/>
            <a:ext cx="2514600" cy="1920750"/>
          </a:xfrm>
          <a:prstGeom prst="rect">
            <a:avLst/>
          </a:prstGeom>
          <a:noFill/>
        </p:spPr>
      </p:pic>
      <p:pic>
        <p:nvPicPr>
          <p:cNvPr id="8" name="Picture 14" descr="http://t1.gstatic.com/images?q=tbn:ANd9GcTRUFWoK24ao0mUWXbp0Wwzplc5HQSeUkp_CdgDlzqF57zDi3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4605894"/>
            <a:ext cx="2514600" cy="1882913"/>
          </a:xfrm>
          <a:prstGeom prst="rect">
            <a:avLst/>
          </a:prstGeom>
          <a:noFill/>
        </p:spPr>
      </p:pic>
      <p:pic>
        <p:nvPicPr>
          <p:cNvPr id="10" name="Picture 6" descr="http://t3.gstatic.com/images?q=tbn:ANd9GcTN3tsUhyQ6SC2SSVaVuMnKyYoiRNClb5zGNW95a7GW3OEC79u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4572000"/>
            <a:ext cx="2658210" cy="1929670"/>
          </a:xfrm>
          <a:prstGeom prst="rect">
            <a:avLst/>
          </a:prstGeom>
          <a:noFill/>
        </p:spPr>
      </p:pic>
      <p:sp>
        <p:nvSpPr>
          <p:cNvPr id="11" name="Скругленный прямоугольник 10"/>
          <p:cNvSpPr/>
          <p:nvPr/>
        </p:nvSpPr>
        <p:spPr>
          <a:xfrm>
            <a:off x="838200" y="3886200"/>
            <a:ext cx="6096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733800" y="3810000"/>
            <a:ext cx="6096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38200" y="6096000"/>
            <a:ext cx="6096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33800" y="6096000"/>
            <a:ext cx="6096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10000" y="3352800"/>
            <a:ext cx="5334000" cy="1143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ru-RU" sz="4400" b="1" dirty="0" smtClean="0">
                <a:solidFill>
                  <a:srgbClr val="FF0000"/>
                </a:solidFill>
              </a:rPr>
              <a:t>4- искусственное сообщество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5867400" cy="1325562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ru-RU" sz="6600" b="1" dirty="0" smtClean="0">
                <a:solidFill>
                  <a:srgbClr val="FF0000"/>
                </a:solidFill>
              </a:rPr>
              <a:t>50 баллов</a:t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>«Своя игра»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133600"/>
            <a:ext cx="8229600" cy="3763963"/>
          </a:xfrm>
        </p:spPr>
        <p:txBody>
          <a:bodyPr/>
          <a:lstStyle/>
          <a:p>
            <a:endParaRPr lang="ru-RU" b="1" dirty="0" smtClean="0">
              <a:solidFill>
                <a:srgbClr val="008000"/>
              </a:solidFill>
            </a:endParaRPr>
          </a:p>
          <a:p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76600" y="5638800"/>
            <a:ext cx="6096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172200" y="5638800"/>
            <a:ext cx="6096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600200" y="5105400"/>
            <a:ext cx="6324600" cy="1524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600" b="1" i="1" dirty="0" smtClean="0">
                <a:solidFill>
                  <a:srgbClr val="FF0000"/>
                </a:solidFill>
              </a:rPr>
              <a:t>Чаще всего икру рыб переносят на лапах водоплавающие птицы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19" name="Стрелка влево 18">
            <a:hlinkClick r:id="rId2" action="ppaction://hlinksldjump"/>
          </p:cNvPr>
          <p:cNvSpPr/>
          <p:nvPr/>
        </p:nvSpPr>
        <p:spPr>
          <a:xfrm>
            <a:off x="228600" y="6096000"/>
            <a:ext cx="3810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9" descr="C:\Users\Nout\AppData\Local\Microsoft\Windows\Temporary Internet Files\Content.IE5\J2PYPEXA\MP90040503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28600"/>
            <a:ext cx="2754745" cy="2272665"/>
          </a:xfrm>
          <a:prstGeom prst="rect">
            <a:avLst/>
          </a:prstGeom>
          <a:noFill/>
        </p:spPr>
      </p:pic>
      <p:pic>
        <p:nvPicPr>
          <p:cNvPr id="21" name="Picture 5" descr="C:\Users\Nout\AppData\Local\Microsoft\Windows\Temporary Internet Files\Content.IE5\J2PYPEXA\MP90040649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8600"/>
            <a:ext cx="1676400" cy="2513422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381000" y="2133600"/>
            <a:ext cx="8763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            В степи  в озере, которое образовалось из талой воды, через некоторое время появились рыбы. Предположите, как это могло произойти?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ru-RU" sz="7300" b="1" dirty="0" smtClean="0">
                <a:solidFill>
                  <a:srgbClr val="FF0000"/>
                </a:solidFill>
              </a:rPr>
              <a:t>10 баллов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1600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/>
              <a:t>«Процесс получения организмами веществ и энергии»</a:t>
            </a:r>
            <a:endParaRPr lang="ru-RU" sz="4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71800" y="4953000"/>
            <a:ext cx="2743200" cy="1143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Питание</a:t>
            </a:r>
          </a:p>
          <a:p>
            <a:pPr algn="ctr"/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6" name="Picture 6" descr="rab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362200"/>
            <a:ext cx="2514600" cy="397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лево 6">
            <a:hlinkClick r:id="rId3" action="ppaction://hlinksldjump"/>
          </p:cNvPr>
          <p:cNvSpPr/>
          <p:nvPr/>
        </p:nvSpPr>
        <p:spPr>
          <a:xfrm>
            <a:off x="228600" y="6096000"/>
            <a:ext cx="3810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Счастливый случай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solidFill>
                  <a:srgbClr val="008000"/>
                </a:solidFill>
              </a:rPr>
              <a:t> +20 баллов</a:t>
            </a: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228600" y="6096000"/>
            <a:ext cx="3810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4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2743200"/>
            <a:ext cx="2411760" cy="3215680"/>
          </a:xfrm>
          <a:prstGeom prst="rect">
            <a:avLst/>
          </a:prstGeom>
          <a:ln>
            <a:solidFill>
              <a:srgbClr val="008000"/>
            </a:solidFill>
          </a:ln>
        </p:spPr>
      </p:pic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30 баллов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6019800"/>
            <a:ext cx="3048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8194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None/>
            </a:pPr>
            <a:r>
              <a:rPr lang="ru-RU" sz="4400" b="1" i="1" dirty="0" smtClean="0"/>
              <a:t>«Процесс образования органических веществ из неорганических в хлоропластах на свету»</a:t>
            </a:r>
            <a:endParaRPr lang="ru-RU" sz="4400" dirty="0">
              <a:solidFill>
                <a:srgbClr val="008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48000" y="4800600"/>
            <a:ext cx="4114800" cy="1295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Фотосинтез</a:t>
            </a:r>
          </a:p>
          <a:p>
            <a:pPr algn="ctr"/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out\Desktop\0692abb624_7011035_68685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04800"/>
            <a:ext cx="2971800" cy="29718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24400" y="2743200"/>
            <a:ext cx="3505200" cy="566738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CC0066"/>
                </a:solidFill>
              </a:rPr>
              <a:t>РАУНД</a:t>
            </a:r>
            <a:endParaRPr lang="ru-RU" sz="6600" dirty="0">
              <a:solidFill>
                <a:srgbClr val="CC0066"/>
              </a:solidFill>
            </a:endParaRPr>
          </a:p>
        </p:txBody>
      </p:sp>
      <p:sp>
        <p:nvSpPr>
          <p:cNvPr id="4" name="Лента лицом вниз 3"/>
          <p:cNvSpPr/>
          <p:nvPr/>
        </p:nvSpPr>
        <p:spPr>
          <a:xfrm>
            <a:off x="990600" y="3505200"/>
            <a:ext cx="7391400" cy="3124200"/>
          </a:xfrm>
          <a:prstGeom prst="ribbon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43200" y="3886200"/>
            <a:ext cx="3842910" cy="2585323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wrap="none" lIns="91440" tIns="45720" rIns="91440" bIns="4572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Своя игра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«Тайны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организма»</a:t>
            </a:r>
            <a:endParaRPr lang="ru-RU" sz="5400" b="1" spc="50" dirty="0">
              <a:ln w="11430"/>
              <a:solidFill>
                <a:srgbClr val="CC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40 баллов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«Животные ведущие совместное сосуществование».</a:t>
            </a:r>
            <a:endParaRPr lang="ru-RU" sz="4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0" y="4343400"/>
            <a:ext cx="3657600" cy="1295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Симбионты</a:t>
            </a:r>
            <a:r>
              <a:rPr lang="ru-RU" sz="4400" dirty="0" smtClean="0">
                <a:solidFill>
                  <a:srgbClr val="0000FF"/>
                </a:solidFill>
              </a:rPr>
              <a:t> </a:t>
            </a:r>
          </a:p>
          <a:p>
            <a:pPr algn="ctr"/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228600" y="6019800"/>
            <a:ext cx="3048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ru-RU" sz="7300" b="1" dirty="0" smtClean="0">
                <a:solidFill>
                  <a:srgbClr val="FF0000"/>
                </a:solidFill>
              </a:rPr>
              <a:t>50 баллов</a:t>
            </a:r>
            <a:br>
              <a:rPr lang="ru-RU" sz="73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6019800"/>
            <a:ext cx="3048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48200" y="3886200"/>
            <a:ext cx="3429000" cy="15541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хлорофилл </a:t>
            </a:r>
          </a:p>
          <a:p>
            <a:pPr marL="0" indent="0">
              <a:buNone/>
            </a:pPr>
            <a:endParaRPr 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1676400"/>
            <a:ext cx="8153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prstClr val="black"/>
                </a:solidFill>
                <a:ea typeface="+mj-ea"/>
                <a:cs typeface="+mj-cs"/>
              </a:rPr>
              <a:t>«Зеленый пигмент растений »</a:t>
            </a:r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ru-RU" sz="4400" b="1" i="1" dirty="0" smtClean="0">
                <a:solidFill>
                  <a:srgbClr val="DBF5F9"/>
                </a:solidFill>
                <a:ea typeface="+mj-ea"/>
                <a:cs typeface="+mj-cs"/>
              </a:rPr>
              <a:t/>
            </a:r>
            <a:br>
              <a:rPr lang="ru-RU" sz="4400" b="1" i="1" dirty="0" smtClean="0">
                <a:solidFill>
                  <a:srgbClr val="DBF5F9"/>
                </a:solidFill>
                <a:ea typeface="+mj-ea"/>
                <a:cs typeface="+mj-cs"/>
              </a:rPr>
            </a:br>
            <a:endParaRPr lang="ru-RU" sz="4400" dirty="0"/>
          </a:p>
        </p:txBody>
      </p:sp>
      <p:pic>
        <p:nvPicPr>
          <p:cNvPr id="9" name="Picture 2" descr="http://cet.ustu.ru/uploaded/chemistry/images/list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590800"/>
            <a:ext cx="3036912" cy="32070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8000"/>
                </a:solidFill>
              </a:rPr>
              <a:t>Подведение итогов</a:t>
            </a:r>
            <a:endParaRPr lang="ru-RU" sz="5400" b="1" dirty="0">
              <a:solidFill>
                <a:srgbClr val="008000"/>
              </a:solidFill>
            </a:endParaRPr>
          </a:p>
        </p:txBody>
      </p:sp>
      <p:pic>
        <p:nvPicPr>
          <p:cNvPr id="1026" name="Picture 2" descr="C:\Users\Nout\Desktop\allfons.ru-14303.jpg">
            <a:hlinkClick r:id="rId2" action="ppaction://hlinkfile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1" y="1504948"/>
            <a:ext cx="6629400" cy="4972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Интернет ресурсы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>
            <a:noAutofit/>
          </a:bodyPr>
          <a:lstStyle/>
          <a:p>
            <a:pPr algn="just"/>
            <a:r>
              <a:rPr lang="ru-RU" sz="1050" dirty="0" smtClean="0">
                <a:ea typeface="Times New Roman" pitchFamily="18" charset="0"/>
                <a:cs typeface="Arial" pitchFamily="34" charset="0"/>
              </a:rPr>
              <a:t>1.Сонин Н.И. Биология. Живой организм. 6 класс. Учебник – М.: Дрофа, 2007. – 176 с</a:t>
            </a:r>
            <a:endParaRPr lang="ru-RU" sz="1050" dirty="0" smtClean="0"/>
          </a:p>
          <a:p>
            <a:pPr algn="just"/>
            <a:r>
              <a:rPr lang="ru-RU" sz="1050" dirty="0" smtClean="0"/>
              <a:t> 2. Материалы сайтов:</a:t>
            </a:r>
          </a:p>
          <a:p>
            <a:r>
              <a:rPr lang="ru-RU" sz="1050" dirty="0" smtClean="0"/>
              <a:t>Изображение кота в мешке: </a:t>
            </a:r>
            <a:r>
              <a:rPr lang="en-US" sz="1050" dirty="0" smtClean="0">
                <a:hlinkClick r:id="rId2"/>
              </a:rPr>
              <a:t>http://img1.liveinternet.ru/images/attach/c/2/73/715/73715531_4062230_kot_v_meshke.jpg</a:t>
            </a:r>
            <a:endParaRPr lang="ru-RU" sz="1050" dirty="0" smtClean="0"/>
          </a:p>
          <a:p>
            <a:r>
              <a:rPr lang="ru-RU" sz="1050" dirty="0" smtClean="0"/>
              <a:t>Изображение  совы с глобусом : </a:t>
            </a:r>
            <a:r>
              <a:rPr lang="en-US" sz="1050" dirty="0" smtClean="0">
                <a:hlinkClick r:id="rId3"/>
              </a:rPr>
              <a:t>http://de.123rf.com/photo_7572958_abbildung-ein-cartoon-wise-owl-mit-globus.html</a:t>
            </a:r>
            <a:endParaRPr lang="ru-RU" sz="1050" dirty="0" smtClean="0"/>
          </a:p>
          <a:p>
            <a:r>
              <a:rPr lang="ru-RU" sz="1050" dirty="0" smtClean="0"/>
              <a:t>Изображения тигра, муравья </a:t>
            </a:r>
            <a:r>
              <a:rPr lang="en-US" sz="1050" dirty="0" smtClean="0">
                <a:hlinkClick r:id="rId4"/>
              </a:rPr>
              <a:t>http://fotoramochki.com/clipart.html</a:t>
            </a:r>
            <a:endParaRPr lang="ru-RU" sz="1050" dirty="0" smtClean="0"/>
          </a:p>
          <a:p>
            <a:r>
              <a:rPr lang="ru-RU" sz="1050" dirty="0" smtClean="0"/>
              <a:t>Изображение огнедышащего дракона</a:t>
            </a:r>
            <a:r>
              <a:rPr lang="ru-RU" sz="1050" dirty="0" smtClean="0">
                <a:hlinkClick r:id="rId5"/>
              </a:rPr>
              <a:t>: </a:t>
            </a:r>
            <a:r>
              <a:rPr lang="en-US" sz="1050" dirty="0" smtClean="0">
                <a:hlinkClick r:id="rId5"/>
              </a:rPr>
              <a:t>http://oboi.kards.qip.ru/list/download/42591/1280x800/ognedyshasshij_drakon.htm</a:t>
            </a:r>
            <a:endParaRPr lang="ru-RU" sz="1050" dirty="0" smtClean="0"/>
          </a:p>
          <a:p>
            <a:r>
              <a:rPr lang="ru-RU" sz="1050" dirty="0" smtClean="0"/>
              <a:t>Изображение лягушки: </a:t>
            </a:r>
            <a:r>
              <a:rPr lang="en-US" sz="1050" dirty="0" smtClean="0">
                <a:hlinkClick r:id="rId6"/>
              </a:rPr>
              <a:t>http://www.fotka2009.narod.ru/carevna_lyaguschka.html</a:t>
            </a:r>
            <a:endParaRPr lang="ru-RU" sz="1050" dirty="0" smtClean="0"/>
          </a:p>
          <a:p>
            <a:r>
              <a:rPr lang="ru-RU" sz="1050" dirty="0" smtClean="0"/>
              <a:t>Изображение опыта дыхание растений: </a:t>
            </a:r>
            <a:r>
              <a:rPr lang="en-US" sz="1050" dirty="0" smtClean="0">
                <a:hlinkClick r:id="rId7"/>
              </a:rPr>
              <a:t>http://artemu238.livejournal.com/4435.html</a:t>
            </a:r>
            <a:endParaRPr lang="ru-RU" sz="1050" dirty="0" smtClean="0"/>
          </a:p>
          <a:p>
            <a:r>
              <a:rPr lang="ru-RU" sz="1050" dirty="0" smtClean="0"/>
              <a:t>Изображение растительной клетки: </a:t>
            </a:r>
            <a:r>
              <a:rPr lang="en-US" sz="1050" dirty="0" smtClean="0">
                <a:hlinkClick r:id="rId8"/>
              </a:rPr>
              <a:t>http://gimn1567.ru/dost/markova/2.html</a:t>
            </a:r>
            <a:endParaRPr lang="ru-RU" sz="1050" dirty="0" smtClean="0"/>
          </a:p>
          <a:p>
            <a:r>
              <a:rPr lang="ru-RU" sz="1050" dirty="0" smtClean="0"/>
              <a:t>Изображение животной клетки</a:t>
            </a:r>
            <a:r>
              <a:rPr lang="ru-RU" sz="1050" dirty="0" smtClean="0">
                <a:hlinkClick r:id="rId9"/>
              </a:rPr>
              <a:t>: </a:t>
            </a:r>
            <a:r>
              <a:rPr lang="en-US" sz="1050" dirty="0" smtClean="0">
                <a:hlinkClick r:id="rId9"/>
              </a:rPr>
              <a:t>http://estnauki.ru/biology/2-biology/1475-stroenie-zhivoj-kletki.html</a:t>
            </a:r>
            <a:endParaRPr lang="ru-RU" sz="1050" dirty="0" smtClean="0"/>
          </a:p>
          <a:p>
            <a:r>
              <a:rPr lang="ru-RU" sz="1050" dirty="0" smtClean="0"/>
              <a:t>Изображение зеленого листа: </a:t>
            </a:r>
            <a:r>
              <a:rPr lang="en-US" sz="1050" dirty="0" smtClean="0">
                <a:hlinkClick r:id="rId10"/>
              </a:rPr>
              <a:t>http://samaralifephoto.wordpress.com/category/%D0%B3%D0%B5%D1%80%D0%B1%D0%B0%D1%80%D0%B8%D0%B9-herbarium/</a:t>
            </a:r>
            <a:endParaRPr lang="ru-RU" sz="1050" dirty="0" smtClean="0"/>
          </a:p>
          <a:p>
            <a:r>
              <a:rPr lang="ru-RU" sz="1050" dirty="0" smtClean="0"/>
              <a:t>Изображение клевера</a:t>
            </a:r>
            <a:r>
              <a:rPr lang="ru-RU" sz="1050" dirty="0" smtClean="0">
                <a:hlinkClick r:id="rId11"/>
              </a:rPr>
              <a:t>: </a:t>
            </a:r>
            <a:r>
              <a:rPr lang="en-US" sz="1050" dirty="0" smtClean="0">
                <a:hlinkClick r:id="rId11"/>
              </a:rPr>
              <a:t>http://tatiana7326.ru/kartinki-prirodyi/trava-klever</a:t>
            </a:r>
            <a:endParaRPr lang="ru-RU" sz="1050" dirty="0" smtClean="0"/>
          </a:p>
          <a:p>
            <a:r>
              <a:rPr lang="ru-RU" sz="1050" dirty="0" smtClean="0"/>
              <a:t>Изображение зеленого листа</a:t>
            </a:r>
            <a:r>
              <a:rPr lang="ru-RU" sz="1050" dirty="0" smtClean="0">
                <a:hlinkClick r:id="rId12"/>
              </a:rPr>
              <a:t>: </a:t>
            </a:r>
            <a:r>
              <a:rPr lang="en-US" sz="1050" dirty="0" smtClean="0">
                <a:hlinkClick r:id="rId12"/>
              </a:rPr>
              <a:t>http://www.lenagold.ru/fon/clipart/l/list/zel13.html</a:t>
            </a:r>
            <a:endParaRPr lang="ru-RU" sz="1050" dirty="0" smtClean="0"/>
          </a:p>
          <a:p>
            <a:r>
              <a:rPr lang="ru-RU" sz="1050" dirty="0" smtClean="0"/>
              <a:t>Изображение генеративной почки: </a:t>
            </a:r>
            <a:r>
              <a:rPr lang="en-US" sz="1050" dirty="0" smtClean="0"/>
              <a:t>http://festival.1september.ru/articles/417187/img5.jpg</a:t>
            </a:r>
            <a:endParaRPr lang="ru-RU" sz="1050" dirty="0" smtClean="0"/>
          </a:p>
          <a:p>
            <a:r>
              <a:rPr lang="ru-RU" sz="1050" dirty="0" smtClean="0"/>
              <a:t>Изображение лопуха: </a:t>
            </a:r>
            <a:r>
              <a:rPr lang="en-US" sz="1050" dirty="0" smtClean="0">
                <a:hlinkClick r:id="rId13"/>
              </a:rPr>
              <a:t>http://ru.wikipedia.org/wiki/%D0%9B%D0%BE%D0%BF%D1%83%D1%85_%D0%B1%D0%BE%D0%BB%D1%8C%D1%88%D0%BE%D0%B9</a:t>
            </a:r>
            <a:endParaRPr lang="ru-RU" sz="1050" dirty="0" smtClean="0"/>
          </a:p>
          <a:p>
            <a:r>
              <a:rPr lang="ru-RU" sz="1050" dirty="0" smtClean="0">
                <a:hlinkClick r:id="rId14"/>
              </a:rPr>
              <a:t>Изображение сливы: </a:t>
            </a:r>
            <a:r>
              <a:rPr lang="en-US" sz="1050" dirty="0" smtClean="0">
                <a:hlinkClick r:id="rId14"/>
              </a:rPr>
              <a:t>https://www.google.ru/search?q=%D1%81%D0%BB%D0%B8%D0%B2%D0%B0+%D1%80%D0%B8%D1%81%D1%83%D0%BD%D0%BE%D0%BA&amp;hl=ru&amp;newwindow=1&amp;tbm=isch&amp;tbo=u&amp;source=univ&amp;sa=X&amp;ei=hZhWUfPOH-fl4QS6uoGACQ&amp;sqi=2&amp;ved=0CCwQsAQ&amp;biw=1280&amp;bih=632</a:t>
            </a:r>
            <a:endParaRPr lang="ru-RU" sz="1050" dirty="0" smtClean="0"/>
          </a:p>
          <a:p>
            <a:r>
              <a:rPr lang="ru-RU" sz="1050" dirty="0" smtClean="0"/>
              <a:t>Изображение рака</a:t>
            </a:r>
            <a:r>
              <a:rPr lang="ru-RU" sz="1050" dirty="0" smtClean="0">
                <a:hlinkClick r:id="rId15"/>
              </a:rPr>
              <a:t>: </a:t>
            </a:r>
            <a:r>
              <a:rPr lang="en-US" sz="1050" dirty="0" smtClean="0">
                <a:hlinkClick r:id="rId15"/>
              </a:rPr>
              <a:t>http://zoologia.poznajvse.com/mnogokletochnye-zhivotnye/klass-rakoobraznye/rechnoy-rak</a:t>
            </a:r>
            <a:endParaRPr lang="ru-RU" sz="1050" dirty="0" smtClean="0"/>
          </a:p>
          <a:p>
            <a:r>
              <a:rPr lang="ru-RU" sz="1050" dirty="0" smtClean="0"/>
              <a:t>Изображение пчелы</a:t>
            </a:r>
            <a:r>
              <a:rPr lang="ru-RU" sz="1050" dirty="0" smtClean="0">
                <a:hlinkClick r:id="rId16"/>
              </a:rPr>
              <a:t>: </a:t>
            </a:r>
            <a:r>
              <a:rPr lang="en-US" sz="1050" dirty="0" smtClean="0">
                <a:hlinkClick r:id="rId16"/>
              </a:rPr>
              <a:t>http://old.spas-extreme.ru/el.php?SID=3</a:t>
            </a:r>
            <a:endParaRPr lang="ru-RU" sz="1050" dirty="0" smtClean="0"/>
          </a:p>
          <a:p>
            <a:pPr>
              <a:buFont typeface="+mj-lt"/>
              <a:buAutoNum type="arabicPeriod"/>
            </a:pPr>
            <a:r>
              <a:rPr lang="ru-RU" sz="1050" dirty="0" smtClean="0"/>
              <a:t>Изображение соболя</a:t>
            </a:r>
            <a:r>
              <a:rPr lang="ru-RU" sz="1050" dirty="0" smtClean="0">
                <a:hlinkClick r:id="rId17"/>
              </a:rPr>
              <a:t>: </a:t>
            </a:r>
            <a:r>
              <a:rPr lang="en-US" sz="1050" dirty="0" smtClean="0">
                <a:hlinkClick r:id="rId17"/>
              </a:rPr>
              <a:t>http://www.pokupkalux.ru/article/zavisimost_kachestv_meha_ot_areala_obitaniya.html</a:t>
            </a:r>
            <a:endParaRPr lang="ru-RU" sz="1050" dirty="0" smtClean="0"/>
          </a:p>
          <a:p>
            <a:r>
              <a:rPr lang="ru-RU" sz="1050" dirty="0" smtClean="0"/>
              <a:t>Изображение питания и дыхания растений</a:t>
            </a:r>
            <a:r>
              <a:rPr lang="ru-RU" sz="1050" dirty="0" smtClean="0">
                <a:hlinkClick r:id="rId18"/>
              </a:rPr>
              <a:t>: </a:t>
            </a:r>
            <a:r>
              <a:rPr lang="en-US" sz="1050" dirty="0" smtClean="0">
                <a:hlinkClick r:id="rId18"/>
              </a:rPr>
              <a:t>http://900igr.net/kartinki/biologija/Pitanie-i-dykhanie-rastenij/016-Pitanie-i-dykhanie-rastenij.html</a:t>
            </a:r>
            <a:endParaRPr lang="ru-RU" sz="1050" dirty="0" smtClean="0"/>
          </a:p>
          <a:p>
            <a:r>
              <a:rPr lang="ru-RU" sz="1050" dirty="0" smtClean="0"/>
              <a:t>Изображение крота</a:t>
            </a:r>
            <a:r>
              <a:rPr lang="ru-RU" sz="1050" dirty="0" smtClean="0">
                <a:hlinkClick r:id="rId19"/>
              </a:rPr>
              <a:t>: </a:t>
            </a:r>
            <a:r>
              <a:rPr lang="en-US" sz="1050" dirty="0" smtClean="0">
                <a:hlinkClick r:id="rId19"/>
              </a:rPr>
              <a:t>http://vet.apteka.uz/novosti/jivotnye_pochvy</a:t>
            </a:r>
            <a:endParaRPr lang="ru-RU" sz="1050" dirty="0" smtClean="0"/>
          </a:p>
          <a:p>
            <a:r>
              <a:rPr lang="ru-RU" sz="1050" dirty="0" smtClean="0"/>
              <a:t>Изображение крота</a:t>
            </a:r>
            <a:r>
              <a:rPr lang="ru-RU" sz="1050" dirty="0" smtClean="0">
                <a:hlinkClick r:id="rId20"/>
              </a:rPr>
              <a:t>: </a:t>
            </a:r>
            <a:r>
              <a:rPr lang="en-US" sz="1050" dirty="0" smtClean="0">
                <a:hlinkClick r:id="rId20"/>
              </a:rPr>
              <a:t>http://www.liveinternet.ru/tags/%EA%F0%EE%F2/</a:t>
            </a:r>
            <a:endParaRPr lang="ru-RU" sz="1050" dirty="0" smtClean="0"/>
          </a:p>
          <a:p>
            <a:r>
              <a:rPr lang="ru-RU" sz="1050" dirty="0" smtClean="0"/>
              <a:t>Изображение природных сообществ:  </a:t>
            </a:r>
            <a:r>
              <a:rPr lang="en-US" sz="1050" dirty="0" smtClean="0">
                <a:hlinkClick r:id="rId21"/>
              </a:rPr>
              <a:t>http://www.liveinternet.ru/users/4551025/post230927583/</a:t>
            </a:r>
            <a:endParaRPr lang="ru-RU" sz="1050" dirty="0" smtClean="0"/>
          </a:p>
          <a:p>
            <a:r>
              <a:rPr lang="ru-RU" sz="1050" dirty="0" smtClean="0"/>
              <a:t>Изображение рыбы: </a:t>
            </a:r>
            <a:r>
              <a:rPr lang="en-US" sz="1050" dirty="0" smtClean="0">
                <a:hlinkClick r:id="rId22"/>
              </a:rPr>
              <a:t>http://www.aqua55.ru/catalog2/id/16</a:t>
            </a:r>
            <a:endParaRPr lang="ru-RU" sz="1050" dirty="0" smtClean="0"/>
          </a:p>
          <a:p>
            <a:r>
              <a:rPr lang="ru-RU" sz="1050" dirty="0" smtClean="0"/>
              <a:t>Изображение птицы</a:t>
            </a:r>
            <a:r>
              <a:rPr lang="ru-RU" sz="1050" dirty="0" smtClean="0">
                <a:hlinkClick r:id="rId23"/>
              </a:rPr>
              <a:t>: </a:t>
            </a:r>
            <a:r>
              <a:rPr lang="en-US" sz="1050" dirty="0" smtClean="0">
                <a:hlinkClick r:id="rId23"/>
              </a:rPr>
              <a:t>http://www.domostroynn.ru/?id=20942</a:t>
            </a:r>
            <a:endParaRPr lang="ru-RU" sz="1050" dirty="0" smtClean="0"/>
          </a:p>
          <a:p>
            <a:r>
              <a:rPr lang="ru-RU" sz="1050" dirty="0" smtClean="0"/>
              <a:t>Изображение листа</a:t>
            </a:r>
            <a:r>
              <a:rPr lang="ru-RU" sz="1050" dirty="0" smtClean="0">
                <a:hlinkClick r:id="rId24"/>
              </a:rPr>
              <a:t>: </a:t>
            </a:r>
            <a:r>
              <a:rPr lang="en-US" sz="1050" dirty="0" smtClean="0">
                <a:hlinkClick r:id="rId24"/>
              </a:rPr>
              <a:t>http://media.ls.urfu.ru/chemistry/razdel1/easy_mix/</a:t>
            </a:r>
          </a:p>
          <a:p>
            <a:pPr>
              <a:buNone/>
            </a:pPr>
            <a:endParaRPr lang="ru-RU" sz="105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457200"/>
          <a:ext cx="8229600" cy="600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1143000"/>
                <a:gridCol w="1143000"/>
                <a:gridCol w="1066800"/>
                <a:gridCol w="1066800"/>
                <a:gridCol w="1066800"/>
              </a:tblGrid>
              <a:tr h="228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Клетка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химический состав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 smtClean="0">
                        <a:solidFill>
                          <a:srgbClr val="008000"/>
                        </a:solidFill>
                        <a:hlinkClick r:id="rId2" action="ppaction://hlinksldjump"/>
                      </a:endParaRPr>
                    </a:p>
                    <a:p>
                      <a:pPr algn="ctr"/>
                      <a:endParaRPr lang="ru-RU" sz="3600" b="1" dirty="0" smtClean="0">
                        <a:solidFill>
                          <a:srgbClr val="008000"/>
                        </a:solidFill>
                        <a:hlinkClick r:id="rId2" action="ppaction://hlinksldjump"/>
                      </a:endParaRPr>
                    </a:p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2" action="ppaction://hlinksldjump"/>
                        </a:rPr>
                        <a:t>10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 smtClean="0">
                        <a:solidFill>
                          <a:srgbClr val="008000"/>
                        </a:solidFill>
                        <a:hlinkClick r:id="rId3" action="ppaction://hlinksldjump"/>
                      </a:endParaRPr>
                    </a:p>
                    <a:p>
                      <a:pPr algn="ctr"/>
                      <a:endParaRPr lang="ru-RU" sz="3600" b="1" dirty="0" smtClean="0">
                        <a:solidFill>
                          <a:srgbClr val="008000"/>
                        </a:solidFill>
                        <a:hlinkClick r:id="rId3" action="ppaction://hlinksldjump"/>
                      </a:endParaRPr>
                    </a:p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3" action="ppaction://hlinksldjump"/>
                        </a:rPr>
                        <a:t>20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 smtClean="0">
                        <a:solidFill>
                          <a:srgbClr val="008000"/>
                        </a:solidFill>
                        <a:hlinkClick r:id="rId4" action="ppaction://hlinksldjump"/>
                      </a:endParaRPr>
                    </a:p>
                    <a:p>
                      <a:pPr algn="ctr"/>
                      <a:endParaRPr lang="ru-RU" sz="3600" b="1" dirty="0" smtClean="0">
                        <a:solidFill>
                          <a:srgbClr val="008000"/>
                        </a:solidFill>
                        <a:hlinkClick r:id="rId4" action="ppaction://hlinksldjump"/>
                      </a:endParaRPr>
                    </a:p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4" action="ppaction://hlinksldjump"/>
                        </a:rPr>
                        <a:t>30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 smtClean="0">
                        <a:solidFill>
                          <a:srgbClr val="008000"/>
                        </a:solidFill>
                        <a:hlinkClick r:id="rId5" action="ppaction://hlinksldjump"/>
                      </a:endParaRPr>
                    </a:p>
                    <a:p>
                      <a:pPr algn="ctr"/>
                      <a:endParaRPr lang="ru-RU" sz="3600" b="1" dirty="0" smtClean="0">
                        <a:solidFill>
                          <a:srgbClr val="008000"/>
                        </a:solidFill>
                        <a:hlinkClick r:id="rId5" action="ppaction://hlinksldjump"/>
                      </a:endParaRPr>
                    </a:p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5" action="ppaction://hlinksldjump"/>
                        </a:rPr>
                        <a:t>40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 smtClean="0">
                        <a:solidFill>
                          <a:srgbClr val="008000"/>
                        </a:solidFill>
                        <a:hlinkClick r:id="rId6" action="ppaction://hlinksldjump"/>
                      </a:endParaRPr>
                    </a:p>
                    <a:p>
                      <a:pPr algn="ctr"/>
                      <a:endParaRPr lang="ru-RU" sz="3600" b="1" dirty="0" smtClean="0">
                        <a:solidFill>
                          <a:srgbClr val="008000"/>
                        </a:solidFill>
                        <a:hlinkClick r:id="rId6" action="ppaction://hlinksldjump"/>
                      </a:endParaRPr>
                    </a:p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7" action="ppaction://hlinksldjump"/>
                        </a:rPr>
                        <a:t>50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Органы растений</a:t>
                      </a:r>
                    </a:p>
                    <a:p>
                      <a:endParaRPr lang="ru-RU" sz="40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8" action="ppaction://hlinksldjump"/>
                        </a:rPr>
                        <a:t>10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9" action="ppaction://hlinksldjump"/>
                        </a:rPr>
                        <a:t>20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0" action="ppaction://hlinksldjump"/>
                        </a:rPr>
                        <a:t>30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1" action="ppaction://hlinksldjump"/>
                        </a:rPr>
                        <a:t>40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2" action="ppaction://hlinksldjump"/>
                        </a:rPr>
                        <a:t>50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16002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Органы и системы органов животных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3" action="ppaction://hlinksldjump"/>
                        </a:rPr>
                        <a:t>10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4" action="ppaction://hlinksldjump"/>
                        </a:rPr>
                        <a:t>20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5" action="ppaction://hlinksldjump"/>
                        </a:rPr>
                        <a:t>30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6" action="ppaction://hlinksldjump"/>
                        </a:rPr>
                        <a:t>40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rgbClr val="008000"/>
                          </a:solidFill>
                          <a:hlinkClick r:id="rId17" action="ppaction://hlinksldjump"/>
                        </a:rPr>
                        <a:t>50</a:t>
                      </a:r>
                      <a:endParaRPr lang="ru-RU" sz="3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Стрелка вправо 3">
            <a:hlinkClick r:id="rId18" action="ppaction://hlinksldjump"/>
          </p:cNvPr>
          <p:cNvSpPr/>
          <p:nvPr/>
        </p:nvSpPr>
        <p:spPr>
          <a:xfrm>
            <a:off x="8153400" y="6019800"/>
            <a:ext cx="533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3300"/>
                </a:solidFill>
              </a:rPr>
              <a:t>10 баллов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i="1" dirty="0" smtClean="0"/>
              <a:t>Мельчайшая часть организма, выполняющая все жизненно необходимые функции…</a:t>
            </a:r>
            <a:endParaRPr lang="ru-RU" sz="4000" b="1" dirty="0"/>
          </a:p>
        </p:txBody>
      </p:sp>
      <p:sp>
        <p:nvSpPr>
          <p:cNvPr id="5" name="Блок-схема: дисплей 4"/>
          <p:cNvSpPr/>
          <p:nvPr/>
        </p:nvSpPr>
        <p:spPr>
          <a:xfrm>
            <a:off x="4038600" y="3733800"/>
            <a:ext cx="3886200" cy="1905000"/>
          </a:xfrm>
          <a:prstGeom prst="flowChartDisplay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4000" b="1" i="1" dirty="0" smtClean="0">
                <a:solidFill>
                  <a:srgbClr val="FF0000"/>
                </a:solidFill>
              </a:rPr>
              <a:t>Клетка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sz="6600" b="1" dirty="0" smtClean="0">
                <a:solidFill>
                  <a:srgbClr val="FF0000"/>
                </a:solidFill>
              </a:rPr>
              <a:t>20 </a:t>
            </a:r>
            <a:r>
              <a:rPr lang="ru-RU" sz="6600" b="1" dirty="0" smtClean="0">
                <a:solidFill>
                  <a:srgbClr val="FF0000"/>
                </a:solidFill>
              </a:rPr>
              <a:t>баллов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524000"/>
            <a:ext cx="7848600" cy="25907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 smtClean="0"/>
              <a:t>Самое распространенное неорганическое вещество в теле Миши…</a:t>
            </a:r>
            <a:endParaRPr lang="ru-RU" sz="4400" dirty="0" smtClean="0"/>
          </a:p>
          <a:p>
            <a:pPr>
              <a:buNone/>
            </a:pPr>
            <a:endParaRPr lang="ru-RU" sz="4000" dirty="0" smtClean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5943600"/>
            <a:ext cx="3810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4495800" y="4114800"/>
            <a:ext cx="3505200" cy="1524000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solidFill>
                  <a:srgbClr val="FF0000"/>
                </a:solidFill>
              </a:rPr>
              <a:t>          </a:t>
            </a:r>
            <a:r>
              <a:rPr lang="ru-RU" sz="4400" b="1" i="1" dirty="0" smtClean="0">
                <a:solidFill>
                  <a:srgbClr val="FF0000"/>
                </a:solidFill>
              </a:rPr>
              <a:t>Вода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30 баллов</a:t>
            </a:r>
            <a:r>
              <a:rPr lang="ru-RU" sz="6600" dirty="0" smtClean="0">
                <a:solidFill>
                  <a:srgbClr val="FF0000"/>
                </a:solidFill>
              </a:rPr>
              <a:t>.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3505200"/>
          </a:xfrm>
        </p:spPr>
        <p:txBody>
          <a:bodyPr>
            <a:noAutofit/>
          </a:bodyPr>
          <a:lstStyle/>
          <a:p>
            <a:pPr marL="0" indent="0">
              <a:spcBef>
                <a:spcPct val="50000"/>
              </a:spcBef>
              <a:buNone/>
            </a:pPr>
            <a:r>
              <a:rPr lang="ru-RU" sz="3600" b="1" dirty="0" smtClean="0">
                <a:solidFill>
                  <a:srgbClr val="008000"/>
                </a:solidFill>
              </a:rPr>
              <a:t>     </a:t>
            </a:r>
            <a:r>
              <a:rPr lang="ru-RU" sz="4000" b="1" dirty="0" smtClean="0"/>
              <a:t>Некоторые организмы активно накапливают элементы, например моллюски- медь, ряска- радий. 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ru-RU" sz="4000" b="1" dirty="0" smtClean="0"/>
              <a:t>Какой элемент накапливают бурые водоросли?</a:t>
            </a:r>
            <a:r>
              <a:rPr lang="ru-RU" sz="6600" b="1" dirty="0" smtClean="0"/>
              <a:t> </a:t>
            </a:r>
          </a:p>
          <a:p>
            <a:pPr>
              <a:buNone/>
            </a:pP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5791200"/>
            <a:ext cx="3810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24400" y="4343400"/>
            <a:ext cx="2590800" cy="91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ru-RU" sz="4400" b="1" i="1" dirty="0" smtClean="0">
                <a:solidFill>
                  <a:srgbClr val="FF0000"/>
                </a:solidFill>
              </a:rPr>
              <a:t>Йод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ru-RU" sz="6600" b="1" dirty="0" smtClean="0">
                <a:solidFill>
                  <a:srgbClr val="FF3300"/>
                </a:solidFill>
              </a:rPr>
              <a:t>40 баллов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36115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 smtClean="0"/>
              <a:t>Какие 3 органоида имеются в  клетках любого растения, но не найти ни у одного из нас?</a:t>
            </a:r>
            <a:endParaRPr lang="ru-RU" sz="4400" b="1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228600" y="6019800"/>
            <a:ext cx="3048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pics.livejournal.com/artemu238/pic/0004a9r6/s640x480"/>
          <p:cNvPicPr>
            <a:picLocks noChangeAspect="1" noChangeArrowheads="1"/>
          </p:cNvPicPr>
          <p:nvPr/>
        </p:nvPicPr>
        <p:blipFill>
          <a:blip r:embed="rId3" cstate="print"/>
          <a:srcRect b="11637"/>
          <a:stretch>
            <a:fillRect/>
          </a:stretch>
        </p:blipFill>
        <p:spPr bwMode="auto">
          <a:xfrm>
            <a:off x="1524000" y="3581400"/>
            <a:ext cx="5878285" cy="27432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2286000" y="4572000"/>
            <a:ext cx="6553200" cy="1905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sz="4400" b="1" i="1" dirty="0" smtClean="0">
                <a:solidFill>
                  <a:srgbClr val="FF0000"/>
                </a:solidFill>
              </a:rPr>
              <a:t>Хлоропласты, вакуоль, клеточная стенка 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FFF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1722</TotalTime>
  <Words>1037</Words>
  <Application>Microsoft Office PowerPoint</Application>
  <PresentationFormat>Экран (4:3)</PresentationFormat>
  <Paragraphs>218</Paragraphs>
  <Slides>43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   Своя игра  «Тайны организма» познавательная биологическая игра  (6 класс)    </vt:lpstr>
      <vt:lpstr>Соблюдая правила, вы можете заставить их работать на себя.                      Неизвестный автор</vt:lpstr>
      <vt:lpstr>Слайд 3</vt:lpstr>
      <vt:lpstr>РАУНД</vt:lpstr>
      <vt:lpstr>Слайд 5</vt:lpstr>
      <vt:lpstr>10 баллов</vt:lpstr>
      <vt:lpstr>20 баллов</vt:lpstr>
      <vt:lpstr>30 баллов.</vt:lpstr>
      <vt:lpstr>40 баллов</vt:lpstr>
      <vt:lpstr>50 баллов.</vt:lpstr>
      <vt:lpstr>Слайд 11</vt:lpstr>
      <vt:lpstr>Счастливый случай</vt:lpstr>
      <vt:lpstr>20 баллов</vt:lpstr>
      <vt:lpstr>30 баллов</vt:lpstr>
      <vt:lpstr>40 баллов: «Своя игра»</vt:lpstr>
      <vt:lpstr>50 баллов Определите тип каждого плода:                                                      </vt:lpstr>
      <vt:lpstr>10 баллов.   </vt:lpstr>
      <vt:lpstr>20 баллов  </vt:lpstr>
      <vt:lpstr>Музыкальная физкультминутка</vt:lpstr>
      <vt:lpstr>30 баллов</vt:lpstr>
      <vt:lpstr>Кот в мешке</vt:lpstr>
      <vt:lpstr> </vt:lpstr>
      <vt:lpstr>50 баллов </vt:lpstr>
      <vt:lpstr>РАУНД</vt:lpstr>
      <vt:lpstr>Слайд 25</vt:lpstr>
      <vt:lpstr>10 баллов. </vt:lpstr>
      <vt:lpstr> -20 баллов</vt:lpstr>
      <vt:lpstr>30 баллов  </vt:lpstr>
      <vt:lpstr>40 баллов  Кот в мешке</vt:lpstr>
      <vt:lpstr>40 баллов  + 20 баллов. </vt:lpstr>
      <vt:lpstr>50 баллов.  </vt:lpstr>
      <vt:lpstr>«Несчастный случай» - 10 баллов</vt:lpstr>
      <vt:lpstr>20 баллов</vt:lpstr>
      <vt:lpstr>30 баллов</vt:lpstr>
      <vt:lpstr>40 баллов</vt:lpstr>
      <vt:lpstr>50 баллов «Своя игра»</vt:lpstr>
      <vt:lpstr>10 баллов </vt:lpstr>
      <vt:lpstr>Счастливый случай</vt:lpstr>
      <vt:lpstr>30 баллов</vt:lpstr>
      <vt:lpstr>40 баллов</vt:lpstr>
      <vt:lpstr>50 баллов  </vt:lpstr>
      <vt:lpstr>Подведение итогов</vt:lpstr>
      <vt:lpstr>Интернет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Своя игра «Живая планета» познавательная биологическая игра  7 класс    </dc:title>
  <dc:creator>Кузнецова А</dc:creator>
  <cp:lastModifiedBy>Nout</cp:lastModifiedBy>
  <cp:revision>176</cp:revision>
  <dcterms:created xsi:type="dcterms:W3CDTF">2013-11-23T16:22:05Z</dcterms:created>
  <dcterms:modified xsi:type="dcterms:W3CDTF">2014-01-20T16:17:10Z</dcterms:modified>
</cp:coreProperties>
</file>