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56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6" autoAdjust="0"/>
    <p:restoredTop sz="94748" autoAdjust="0"/>
  </p:normalViewPr>
  <p:slideViewPr>
    <p:cSldViewPr>
      <p:cViewPr varScale="1">
        <p:scale>
          <a:sx n="58" d="100"/>
          <a:sy n="58" d="100"/>
        </p:scale>
        <p:origin x="-9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49BA48-1AF1-4A70-A12E-D69B81D1453F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B8198C-F319-4A9D-B87C-DAE0BEA8AF7D}">
      <dgm:prSet phldrT="[Текст]"/>
      <dgm:spPr/>
      <dgm:t>
        <a:bodyPr/>
        <a:lstStyle/>
        <a:p>
          <a:r>
            <a:rPr lang="ru-RU" dirty="0" smtClean="0"/>
            <a:t>Медиана соединяет вершину треугольника с серединой противоположной стороны</a:t>
          </a:r>
          <a:endParaRPr lang="ru-RU" dirty="0"/>
        </a:p>
      </dgm:t>
    </dgm:pt>
    <dgm:pt modelId="{18B349C3-9911-4D5E-A028-41EDB88D684C}" type="parTrans" cxnId="{676A711C-9F21-45DC-8A80-A826BCF3E21D}">
      <dgm:prSet/>
      <dgm:spPr/>
      <dgm:t>
        <a:bodyPr/>
        <a:lstStyle/>
        <a:p>
          <a:endParaRPr lang="ru-RU"/>
        </a:p>
      </dgm:t>
    </dgm:pt>
    <dgm:pt modelId="{6D63E771-0F5C-48EC-B507-33863D57E9CA}" type="sibTrans" cxnId="{676A711C-9F21-45DC-8A80-A826BCF3E21D}">
      <dgm:prSet/>
      <dgm:spPr/>
      <dgm:t>
        <a:bodyPr/>
        <a:lstStyle/>
        <a:p>
          <a:endParaRPr lang="ru-RU"/>
        </a:p>
      </dgm:t>
    </dgm:pt>
    <dgm:pt modelId="{A8CF6460-A758-40BB-B21F-27B6AD0EA985}">
      <dgm:prSet phldrT="[Текст]"/>
      <dgm:spPr/>
      <dgm:t>
        <a:bodyPr/>
        <a:lstStyle/>
        <a:p>
          <a:r>
            <a:rPr lang="ru-RU" dirty="0" smtClean="0"/>
            <a:t>Медиана, проведенная к основанию равнобедренного треугольника , является биссектрисой и высотой.</a:t>
          </a:r>
          <a:endParaRPr lang="ru-RU" dirty="0"/>
        </a:p>
      </dgm:t>
    </dgm:pt>
    <dgm:pt modelId="{AB995841-953D-4CEE-B468-924FC9C4D2A6}" type="parTrans" cxnId="{D07C3FC4-B85D-4CE3-885D-8D3320C2FBF1}">
      <dgm:prSet/>
      <dgm:spPr/>
      <dgm:t>
        <a:bodyPr/>
        <a:lstStyle/>
        <a:p>
          <a:endParaRPr lang="ru-RU"/>
        </a:p>
      </dgm:t>
    </dgm:pt>
    <dgm:pt modelId="{BE6D9113-74FD-4A0D-9F42-429D981B034E}" type="sibTrans" cxnId="{D07C3FC4-B85D-4CE3-885D-8D3320C2FBF1}">
      <dgm:prSet/>
      <dgm:spPr/>
      <dgm:t>
        <a:bodyPr/>
        <a:lstStyle/>
        <a:p>
          <a:endParaRPr lang="ru-RU"/>
        </a:p>
      </dgm:t>
    </dgm:pt>
    <dgm:pt modelId="{A6B06ABA-24B2-4BBD-BF3B-1F15AA95CD1F}">
      <dgm:prSet phldrT="[Текст]"/>
      <dgm:spPr/>
      <dgm:t>
        <a:bodyPr/>
        <a:lstStyle/>
        <a:p>
          <a:r>
            <a:rPr lang="ru-RU" dirty="0" smtClean="0"/>
            <a:t>Медианы, проведенные из вершин при основании равнобедренного треугольника, равны.</a:t>
          </a:r>
          <a:endParaRPr lang="ru-RU" dirty="0"/>
        </a:p>
      </dgm:t>
    </dgm:pt>
    <dgm:pt modelId="{2EBBC914-8E52-406A-8D50-CC78A3413B54}" type="parTrans" cxnId="{5236E629-FC7D-4227-9319-B27A36F9D072}">
      <dgm:prSet/>
      <dgm:spPr/>
      <dgm:t>
        <a:bodyPr/>
        <a:lstStyle/>
        <a:p>
          <a:endParaRPr lang="ru-RU"/>
        </a:p>
      </dgm:t>
    </dgm:pt>
    <dgm:pt modelId="{D5BD49BB-BA5C-4C3F-AB51-E75074ACE6F5}" type="sibTrans" cxnId="{5236E629-FC7D-4227-9319-B27A36F9D072}">
      <dgm:prSet/>
      <dgm:spPr/>
      <dgm:t>
        <a:bodyPr/>
        <a:lstStyle/>
        <a:p>
          <a:endParaRPr lang="ru-RU"/>
        </a:p>
      </dgm:t>
    </dgm:pt>
    <dgm:pt modelId="{E69B0C72-3035-4B44-956D-F5639F8450DD}">
      <dgm:prSet phldrT="[Текст]"/>
      <dgm:spPr/>
      <dgm:t>
        <a:bodyPr/>
        <a:lstStyle/>
        <a:p>
          <a:r>
            <a:rPr lang="ru-RU" dirty="0" smtClean="0"/>
            <a:t>Медианы треугольника пересекаются в одной точке, которая делит каждую из них в отношении 2:1, считая от вершины.</a:t>
          </a:r>
          <a:endParaRPr lang="ru-RU" dirty="0"/>
        </a:p>
      </dgm:t>
    </dgm:pt>
    <dgm:pt modelId="{EDF25D40-768D-422E-9BA5-7D9994CBC4F2}" type="parTrans" cxnId="{1CDAEE01-0ABB-47EF-B66B-FA7757D6C608}">
      <dgm:prSet/>
      <dgm:spPr/>
      <dgm:t>
        <a:bodyPr/>
        <a:lstStyle/>
        <a:p>
          <a:endParaRPr lang="ru-RU"/>
        </a:p>
      </dgm:t>
    </dgm:pt>
    <dgm:pt modelId="{7D86D58C-B3FA-4743-8362-803FD29E2063}" type="sibTrans" cxnId="{1CDAEE01-0ABB-47EF-B66B-FA7757D6C608}">
      <dgm:prSet/>
      <dgm:spPr/>
      <dgm:t>
        <a:bodyPr/>
        <a:lstStyle/>
        <a:p>
          <a:endParaRPr lang="ru-RU"/>
        </a:p>
      </dgm:t>
    </dgm:pt>
    <dgm:pt modelId="{F8A589E1-A75F-48DF-93CC-50ED135BAECB}">
      <dgm:prSet phldrT="[Текст]"/>
      <dgm:spPr/>
      <dgm:t>
        <a:bodyPr/>
        <a:lstStyle/>
        <a:p>
          <a:r>
            <a:rPr lang="ru-RU" dirty="0" smtClean="0"/>
            <a:t>Медиана треугольника делит его на два равновеликих.</a:t>
          </a:r>
          <a:endParaRPr lang="ru-RU" dirty="0"/>
        </a:p>
      </dgm:t>
    </dgm:pt>
    <dgm:pt modelId="{649F1E1D-781C-4B5A-BC88-45F7D1A7FA01}" type="parTrans" cxnId="{524FD977-107E-49BC-959A-49CE64F8289F}">
      <dgm:prSet/>
      <dgm:spPr/>
      <dgm:t>
        <a:bodyPr/>
        <a:lstStyle/>
        <a:p>
          <a:endParaRPr lang="ru-RU"/>
        </a:p>
      </dgm:t>
    </dgm:pt>
    <dgm:pt modelId="{58A5E8D3-EC6C-473A-8139-C6901BCAFA39}" type="sibTrans" cxnId="{524FD977-107E-49BC-959A-49CE64F8289F}">
      <dgm:prSet/>
      <dgm:spPr/>
      <dgm:t>
        <a:bodyPr/>
        <a:lstStyle/>
        <a:p>
          <a:endParaRPr lang="ru-RU"/>
        </a:p>
      </dgm:t>
    </dgm:pt>
    <dgm:pt modelId="{B1EB0A85-5503-4904-B2FD-85F2F33A7548}">
      <dgm:prSet phldrT="[Текст]"/>
      <dgm:spPr/>
      <dgm:t>
        <a:bodyPr/>
        <a:lstStyle/>
        <a:p>
          <a:r>
            <a:rPr lang="ru-RU" dirty="0" smtClean="0"/>
            <a:t>Треугольник разделяется своими медианами на шесть равновеликих треугольника.</a:t>
          </a:r>
          <a:endParaRPr lang="ru-RU" dirty="0"/>
        </a:p>
      </dgm:t>
    </dgm:pt>
    <dgm:pt modelId="{BD015A97-31E7-4C12-A727-2F596A4F7C66}" type="parTrans" cxnId="{3A195942-D1FB-4C71-A8E6-451680D8E321}">
      <dgm:prSet/>
      <dgm:spPr/>
      <dgm:t>
        <a:bodyPr/>
        <a:lstStyle/>
        <a:p>
          <a:endParaRPr lang="ru-RU"/>
        </a:p>
      </dgm:t>
    </dgm:pt>
    <dgm:pt modelId="{5474814D-5598-4687-9B6F-8EE72D4A05EA}" type="sibTrans" cxnId="{3A195942-D1FB-4C71-A8E6-451680D8E321}">
      <dgm:prSet/>
      <dgm:spPr/>
      <dgm:t>
        <a:bodyPr/>
        <a:lstStyle/>
        <a:p>
          <a:endParaRPr lang="ru-RU"/>
        </a:p>
      </dgm:t>
    </dgm:pt>
    <dgm:pt modelId="{B8C5A791-47CF-40CF-873F-96BA27537C49}">
      <dgm:prSet phldrT="[Текст]"/>
      <dgm:spPr/>
      <dgm:t>
        <a:bodyPr/>
        <a:lstStyle/>
        <a:p>
          <a:r>
            <a:rPr lang="ru-RU" dirty="0" smtClean="0"/>
            <a:t>Большей стороне треугольника соответствует меньшая  медиана.</a:t>
          </a:r>
          <a:endParaRPr lang="ru-RU" dirty="0"/>
        </a:p>
      </dgm:t>
    </dgm:pt>
    <dgm:pt modelId="{C186CD7E-8A47-4F66-ABF1-CB4028EEC722}" type="parTrans" cxnId="{59067159-B812-46F7-A2C8-5A6AC30C75D1}">
      <dgm:prSet/>
      <dgm:spPr/>
      <dgm:t>
        <a:bodyPr/>
        <a:lstStyle/>
        <a:p>
          <a:endParaRPr lang="ru-RU"/>
        </a:p>
      </dgm:t>
    </dgm:pt>
    <dgm:pt modelId="{08F8A957-9249-4F58-A172-FE40D42F866F}" type="sibTrans" cxnId="{59067159-B812-46F7-A2C8-5A6AC30C75D1}">
      <dgm:prSet/>
      <dgm:spPr/>
      <dgm:t>
        <a:bodyPr/>
        <a:lstStyle/>
        <a:p>
          <a:endParaRPr lang="ru-RU"/>
        </a:p>
      </dgm:t>
    </dgm:pt>
    <dgm:pt modelId="{BCAC2C2F-F169-4611-9EE7-7CADF6354FF7}">
      <dgm:prSet phldrT="[Текст]"/>
      <dgm:spPr/>
      <dgm:t>
        <a:bodyPr/>
        <a:lstStyle/>
        <a:p>
          <a:r>
            <a:rPr lang="ru-RU" dirty="0" smtClean="0"/>
            <a:t>В прямоугольном треугольнике медиана, проведенная из вершины прямого угла, равна половине гипотенузы.</a:t>
          </a:r>
          <a:endParaRPr lang="ru-RU" dirty="0"/>
        </a:p>
      </dgm:t>
    </dgm:pt>
    <dgm:pt modelId="{0CC3F355-DD7B-44C9-B780-9426213F53D3}" type="parTrans" cxnId="{859444B1-9DC6-462E-94AD-DEC29888E97C}">
      <dgm:prSet/>
      <dgm:spPr/>
      <dgm:t>
        <a:bodyPr/>
        <a:lstStyle/>
        <a:p>
          <a:endParaRPr lang="ru-RU"/>
        </a:p>
      </dgm:t>
    </dgm:pt>
    <dgm:pt modelId="{E4F44139-E901-4C01-9B19-63881A8FFF7A}" type="sibTrans" cxnId="{859444B1-9DC6-462E-94AD-DEC29888E97C}">
      <dgm:prSet/>
      <dgm:spPr/>
      <dgm:t>
        <a:bodyPr/>
        <a:lstStyle/>
        <a:p>
          <a:endParaRPr lang="ru-RU"/>
        </a:p>
      </dgm:t>
    </dgm:pt>
    <dgm:pt modelId="{0D9CE4F0-BC5A-45DF-B1D4-E84BB3B37F85}">
      <dgm:prSet phldrT="[Текст]"/>
      <dgm:spPr/>
      <dgm:t>
        <a:bodyPr/>
        <a:lstStyle/>
        <a:p>
          <a:r>
            <a:rPr lang="ru-RU" dirty="0" smtClean="0"/>
            <a:t>Формула медианы </a:t>
          </a:r>
          <a:endParaRPr lang="ru-RU" dirty="0"/>
        </a:p>
      </dgm:t>
    </dgm:pt>
    <dgm:pt modelId="{79FF64C5-B027-4D11-AABD-F31501D6D237}" type="parTrans" cxnId="{47ABF5E2-6311-470A-90E3-E1A9D8101EBE}">
      <dgm:prSet/>
      <dgm:spPr/>
      <dgm:t>
        <a:bodyPr/>
        <a:lstStyle/>
        <a:p>
          <a:endParaRPr lang="ru-RU"/>
        </a:p>
      </dgm:t>
    </dgm:pt>
    <dgm:pt modelId="{A11595C4-3F15-429D-BD1A-A6F261D31A52}" type="sibTrans" cxnId="{47ABF5E2-6311-470A-90E3-E1A9D8101EBE}">
      <dgm:prSet/>
      <dgm:spPr/>
      <dgm:t>
        <a:bodyPr/>
        <a:lstStyle/>
        <a:p>
          <a:endParaRPr lang="ru-RU"/>
        </a:p>
      </dgm:t>
    </dgm:pt>
    <dgm:pt modelId="{E4E42AC6-0814-4513-9100-A11D4FD8CA77}" type="pres">
      <dgm:prSet presAssocID="{D949BA48-1AF1-4A70-A12E-D69B81D1453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BC5D03-D459-4373-B1FE-7EEC945C59E6}" type="pres">
      <dgm:prSet presAssocID="{87B8198C-F319-4A9D-B87C-DAE0BEA8AF7D}" presName="node" presStyleLbl="node1" presStyleIdx="0" presStyleCnt="9" custScaleX="269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0D62B-DC67-4F80-985E-E71415BDBC1F}" type="pres">
      <dgm:prSet presAssocID="{87B8198C-F319-4A9D-B87C-DAE0BEA8AF7D}" presName="spNode" presStyleCnt="0"/>
      <dgm:spPr/>
    </dgm:pt>
    <dgm:pt modelId="{53D6725F-AADF-457C-8B41-F1B0E321DBA1}" type="pres">
      <dgm:prSet presAssocID="{6D63E771-0F5C-48EC-B507-33863D57E9CA}" presName="sibTrans" presStyleLbl="sibTrans1D1" presStyleIdx="0" presStyleCnt="9"/>
      <dgm:spPr/>
      <dgm:t>
        <a:bodyPr/>
        <a:lstStyle/>
        <a:p>
          <a:endParaRPr lang="ru-RU"/>
        </a:p>
      </dgm:t>
    </dgm:pt>
    <dgm:pt modelId="{A53247E1-6EE6-4601-A20C-EBADE7208B36}" type="pres">
      <dgm:prSet presAssocID="{A8CF6460-A758-40BB-B21F-27B6AD0EA985}" presName="node" presStyleLbl="node1" presStyleIdx="1" presStyleCnt="9" custScaleX="238096" custRadScaleRad="89089" custRadScaleInc="37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B74701-6F07-420E-9A4A-258BC35018F1}" type="pres">
      <dgm:prSet presAssocID="{A8CF6460-A758-40BB-B21F-27B6AD0EA985}" presName="spNode" presStyleCnt="0"/>
      <dgm:spPr/>
    </dgm:pt>
    <dgm:pt modelId="{62B59945-4AD2-4862-BEAD-66CE4723E5A1}" type="pres">
      <dgm:prSet presAssocID="{BE6D9113-74FD-4A0D-9F42-429D981B034E}" presName="sibTrans" presStyleLbl="sibTrans1D1" presStyleIdx="1" presStyleCnt="9"/>
      <dgm:spPr/>
      <dgm:t>
        <a:bodyPr/>
        <a:lstStyle/>
        <a:p>
          <a:endParaRPr lang="ru-RU"/>
        </a:p>
      </dgm:t>
    </dgm:pt>
    <dgm:pt modelId="{27102AA3-427F-4CA7-B1B3-0DC15D579F85}" type="pres">
      <dgm:prSet presAssocID="{A6B06ABA-24B2-4BBD-BF3B-1F15AA95CD1F}" presName="node" presStyleLbl="node1" presStyleIdx="2" presStyleCnt="9" custScaleX="282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71A34-8A66-454F-93A5-06D9B96C46F8}" type="pres">
      <dgm:prSet presAssocID="{A6B06ABA-24B2-4BBD-BF3B-1F15AA95CD1F}" presName="spNode" presStyleCnt="0"/>
      <dgm:spPr/>
    </dgm:pt>
    <dgm:pt modelId="{033E8388-F18A-42CD-A606-677E857A08BD}" type="pres">
      <dgm:prSet presAssocID="{D5BD49BB-BA5C-4C3F-AB51-E75074ACE6F5}" presName="sibTrans" presStyleLbl="sibTrans1D1" presStyleIdx="2" presStyleCnt="9"/>
      <dgm:spPr/>
      <dgm:t>
        <a:bodyPr/>
        <a:lstStyle/>
        <a:p>
          <a:endParaRPr lang="ru-RU"/>
        </a:p>
      </dgm:t>
    </dgm:pt>
    <dgm:pt modelId="{612BA91A-DD0E-413A-BAA2-02B94FC1544B}" type="pres">
      <dgm:prSet presAssocID="{E69B0C72-3035-4B44-956D-F5639F8450DD}" presName="node" presStyleLbl="node1" presStyleIdx="3" presStyleCnt="9" custScaleX="306472" custRadScaleRad="82235" custRadScaleInc="-65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5FA0D-1964-4446-9CBA-F67612F7EF70}" type="pres">
      <dgm:prSet presAssocID="{E69B0C72-3035-4B44-956D-F5639F8450DD}" presName="spNode" presStyleCnt="0"/>
      <dgm:spPr/>
    </dgm:pt>
    <dgm:pt modelId="{C767A1B7-CA34-494F-AC5C-DAF71922A385}" type="pres">
      <dgm:prSet presAssocID="{7D86D58C-B3FA-4743-8362-803FD29E2063}" presName="sibTrans" presStyleLbl="sibTrans1D1" presStyleIdx="3" presStyleCnt="9"/>
      <dgm:spPr/>
      <dgm:t>
        <a:bodyPr/>
        <a:lstStyle/>
        <a:p>
          <a:endParaRPr lang="ru-RU"/>
        </a:p>
      </dgm:t>
    </dgm:pt>
    <dgm:pt modelId="{2C204B21-9900-43BB-8F7B-8AC3CB59FE03}" type="pres">
      <dgm:prSet presAssocID="{F8A589E1-A75F-48DF-93CC-50ED135BAECB}" presName="node" presStyleLbl="node1" presStyleIdx="4" presStyleCnt="9" custScaleX="214365" custScaleY="193050" custRadScaleRad="115683" custRadScaleInc="-128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8686E-44FA-44D1-AC1C-1B632BE79490}" type="pres">
      <dgm:prSet presAssocID="{F8A589E1-A75F-48DF-93CC-50ED135BAECB}" presName="spNode" presStyleCnt="0"/>
      <dgm:spPr/>
    </dgm:pt>
    <dgm:pt modelId="{733F5270-1BED-4494-8303-03D445E1ACAB}" type="pres">
      <dgm:prSet presAssocID="{58A5E8D3-EC6C-473A-8139-C6901BCAFA39}" presName="sibTrans" presStyleLbl="sibTrans1D1" presStyleIdx="4" presStyleCnt="9"/>
      <dgm:spPr/>
      <dgm:t>
        <a:bodyPr/>
        <a:lstStyle/>
        <a:p>
          <a:endParaRPr lang="ru-RU"/>
        </a:p>
      </dgm:t>
    </dgm:pt>
    <dgm:pt modelId="{D884F149-FC31-46F2-8287-1B4EB3F4712E}" type="pres">
      <dgm:prSet presAssocID="{B1EB0A85-5503-4904-B2FD-85F2F33A7548}" presName="node" presStyleLbl="node1" presStyleIdx="5" presStyleCnt="9" custScaleX="178240" custScaleY="180141" custRadScaleRad="114747" custRadScaleInc="109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38D9BD-27C2-4CB4-8310-8F4055193EC2}" type="pres">
      <dgm:prSet presAssocID="{B1EB0A85-5503-4904-B2FD-85F2F33A7548}" presName="spNode" presStyleCnt="0"/>
      <dgm:spPr/>
    </dgm:pt>
    <dgm:pt modelId="{FE599EA5-37E1-4828-A698-333CF225098F}" type="pres">
      <dgm:prSet presAssocID="{5474814D-5598-4687-9B6F-8EE72D4A05EA}" presName="sibTrans" presStyleLbl="sibTrans1D1" presStyleIdx="5" presStyleCnt="9"/>
      <dgm:spPr/>
      <dgm:t>
        <a:bodyPr/>
        <a:lstStyle/>
        <a:p>
          <a:endParaRPr lang="ru-RU"/>
        </a:p>
      </dgm:t>
    </dgm:pt>
    <dgm:pt modelId="{4A06E445-68EE-4E8A-8784-2205ACE0C5B6}" type="pres">
      <dgm:prSet presAssocID="{B8C5A791-47CF-40CF-873F-96BA27537C49}" presName="node" presStyleLbl="node1" presStyleIdx="6" presStyleCnt="9" custScaleX="278680" custScaleY="114628" custRadScaleRad="93181" custRadScaleInc="75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E4F564-52C0-4EB0-9B08-9D4990C8BB91}" type="pres">
      <dgm:prSet presAssocID="{B8C5A791-47CF-40CF-873F-96BA27537C49}" presName="spNode" presStyleCnt="0"/>
      <dgm:spPr/>
    </dgm:pt>
    <dgm:pt modelId="{4CBE3194-32A4-4115-958F-14F550A90271}" type="pres">
      <dgm:prSet presAssocID="{08F8A957-9249-4F58-A172-FE40D42F866F}" presName="sibTrans" presStyleLbl="sibTrans1D1" presStyleIdx="6" presStyleCnt="9"/>
      <dgm:spPr/>
      <dgm:t>
        <a:bodyPr/>
        <a:lstStyle/>
        <a:p>
          <a:endParaRPr lang="ru-RU"/>
        </a:p>
      </dgm:t>
    </dgm:pt>
    <dgm:pt modelId="{978BB4CE-E5A6-48D4-B3AB-F3712C60435E}" type="pres">
      <dgm:prSet presAssocID="{BCAC2C2F-F169-4611-9EE7-7CADF6354FF7}" presName="node" presStyleLbl="node1" presStyleIdx="7" presStyleCnt="9" custScaleX="258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B301A-CA57-4986-9376-F35902CC7993}" type="pres">
      <dgm:prSet presAssocID="{BCAC2C2F-F169-4611-9EE7-7CADF6354FF7}" presName="spNode" presStyleCnt="0"/>
      <dgm:spPr/>
    </dgm:pt>
    <dgm:pt modelId="{4C19D514-0586-4A3C-B5F6-9EFA637B97B4}" type="pres">
      <dgm:prSet presAssocID="{E4F44139-E901-4C01-9B19-63881A8FFF7A}" presName="sibTrans" presStyleLbl="sibTrans1D1" presStyleIdx="7" presStyleCnt="9"/>
      <dgm:spPr/>
      <dgm:t>
        <a:bodyPr/>
        <a:lstStyle/>
        <a:p>
          <a:endParaRPr lang="ru-RU"/>
        </a:p>
      </dgm:t>
    </dgm:pt>
    <dgm:pt modelId="{FB51B9DF-54A3-49C4-B2CF-D85F1425A254}" type="pres">
      <dgm:prSet presAssocID="{0D9CE4F0-BC5A-45DF-B1D4-E84BB3B37F85}" presName="node" presStyleLbl="node1" presStyleIdx="8" presStyleCnt="9" custScaleX="221288" custRadScaleRad="90043" custRadScaleInc="-416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2D483-52DE-4871-8F05-5AB62EF9D6D1}" type="pres">
      <dgm:prSet presAssocID="{0D9CE4F0-BC5A-45DF-B1D4-E84BB3B37F85}" presName="spNode" presStyleCnt="0"/>
      <dgm:spPr/>
    </dgm:pt>
    <dgm:pt modelId="{AADD8967-3F7B-44C2-8B7C-C4B42560BAC0}" type="pres">
      <dgm:prSet presAssocID="{A11595C4-3F15-429D-BD1A-A6F261D31A52}" presName="sibTrans" presStyleLbl="sibTrans1D1" presStyleIdx="8" presStyleCnt="9"/>
      <dgm:spPr/>
      <dgm:t>
        <a:bodyPr/>
        <a:lstStyle/>
        <a:p>
          <a:endParaRPr lang="ru-RU"/>
        </a:p>
      </dgm:t>
    </dgm:pt>
  </dgm:ptLst>
  <dgm:cxnLst>
    <dgm:cxn modelId="{F3B18CC8-0575-4050-9EFB-CBB5B3836071}" type="presOf" srcId="{58A5E8D3-EC6C-473A-8139-C6901BCAFA39}" destId="{733F5270-1BED-4494-8303-03D445E1ACAB}" srcOrd="0" destOrd="0" presId="urn:microsoft.com/office/officeart/2005/8/layout/cycle6"/>
    <dgm:cxn modelId="{85F99B20-9AC7-440E-B4E9-6F5AACF398D5}" type="presOf" srcId="{BCAC2C2F-F169-4611-9EE7-7CADF6354FF7}" destId="{978BB4CE-E5A6-48D4-B3AB-F3712C60435E}" srcOrd="0" destOrd="0" presId="urn:microsoft.com/office/officeart/2005/8/layout/cycle6"/>
    <dgm:cxn modelId="{472B239D-38B1-4217-B57E-4979A4B0A27A}" type="presOf" srcId="{0D9CE4F0-BC5A-45DF-B1D4-E84BB3B37F85}" destId="{FB51B9DF-54A3-49C4-B2CF-D85F1425A254}" srcOrd="0" destOrd="0" presId="urn:microsoft.com/office/officeart/2005/8/layout/cycle6"/>
    <dgm:cxn modelId="{3A195942-D1FB-4C71-A8E6-451680D8E321}" srcId="{D949BA48-1AF1-4A70-A12E-D69B81D1453F}" destId="{B1EB0A85-5503-4904-B2FD-85F2F33A7548}" srcOrd="5" destOrd="0" parTransId="{BD015A97-31E7-4C12-A727-2F596A4F7C66}" sibTransId="{5474814D-5598-4687-9B6F-8EE72D4A05EA}"/>
    <dgm:cxn modelId="{4B643BA3-9EE1-49F0-BD7F-66ED2AAF59C6}" type="presOf" srcId="{B8C5A791-47CF-40CF-873F-96BA27537C49}" destId="{4A06E445-68EE-4E8A-8784-2205ACE0C5B6}" srcOrd="0" destOrd="0" presId="urn:microsoft.com/office/officeart/2005/8/layout/cycle6"/>
    <dgm:cxn modelId="{1CDAEE01-0ABB-47EF-B66B-FA7757D6C608}" srcId="{D949BA48-1AF1-4A70-A12E-D69B81D1453F}" destId="{E69B0C72-3035-4B44-956D-F5639F8450DD}" srcOrd="3" destOrd="0" parTransId="{EDF25D40-768D-422E-9BA5-7D9994CBC4F2}" sibTransId="{7D86D58C-B3FA-4743-8362-803FD29E2063}"/>
    <dgm:cxn modelId="{59067159-B812-46F7-A2C8-5A6AC30C75D1}" srcId="{D949BA48-1AF1-4A70-A12E-D69B81D1453F}" destId="{B8C5A791-47CF-40CF-873F-96BA27537C49}" srcOrd="6" destOrd="0" parTransId="{C186CD7E-8A47-4F66-ABF1-CB4028EEC722}" sibTransId="{08F8A957-9249-4F58-A172-FE40D42F866F}"/>
    <dgm:cxn modelId="{47ABF5E2-6311-470A-90E3-E1A9D8101EBE}" srcId="{D949BA48-1AF1-4A70-A12E-D69B81D1453F}" destId="{0D9CE4F0-BC5A-45DF-B1D4-E84BB3B37F85}" srcOrd="8" destOrd="0" parTransId="{79FF64C5-B027-4D11-AABD-F31501D6D237}" sibTransId="{A11595C4-3F15-429D-BD1A-A6F261D31A52}"/>
    <dgm:cxn modelId="{859444B1-9DC6-462E-94AD-DEC29888E97C}" srcId="{D949BA48-1AF1-4A70-A12E-D69B81D1453F}" destId="{BCAC2C2F-F169-4611-9EE7-7CADF6354FF7}" srcOrd="7" destOrd="0" parTransId="{0CC3F355-DD7B-44C9-B780-9426213F53D3}" sibTransId="{E4F44139-E901-4C01-9B19-63881A8FFF7A}"/>
    <dgm:cxn modelId="{42A4D7CD-5091-4640-A52A-62517F4ED6A6}" type="presOf" srcId="{7D86D58C-B3FA-4743-8362-803FD29E2063}" destId="{C767A1B7-CA34-494F-AC5C-DAF71922A385}" srcOrd="0" destOrd="0" presId="urn:microsoft.com/office/officeart/2005/8/layout/cycle6"/>
    <dgm:cxn modelId="{5236E629-FC7D-4227-9319-B27A36F9D072}" srcId="{D949BA48-1AF1-4A70-A12E-D69B81D1453F}" destId="{A6B06ABA-24B2-4BBD-BF3B-1F15AA95CD1F}" srcOrd="2" destOrd="0" parTransId="{2EBBC914-8E52-406A-8D50-CC78A3413B54}" sibTransId="{D5BD49BB-BA5C-4C3F-AB51-E75074ACE6F5}"/>
    <dgm:cxn modelId="{4924EE8C-57A8-4D9E-A36D-2F428454FE7C}" type="presOf" srcId="{E69B0C72-3035-4B44-956D-F5639F8450DD}" destId="{612BA91A-DD0E-413A-BAA2-02B94FC1544B}" srcOrd="0" destOrd="0" presId="urn:microsoft.com/office/officeart/2005/8/layout/cycle6"/>
    <dgm:cxn modelId="{E7597F75-0F19-424E-A0CD-A0CEDF353C4F}" type="presOf" srcId="{F8A589E1-A75F-48DF-93CC-50ED135BAECB}" destId="{2C204B21-9900-43BB-8F7B-8AC3CB59FE03}" srcOrd="0" destOrd="0" presId="urn:microsoft.com/office/officeart/2005/8/layout/cycle6"/>
    <dgm:cxn modelId="{C83D7472-3EEF-4EE8-A2A5-7756655171CB}" type="presOf" srcId="{5474814D-5598-4687-9B6F-8EE72D4A05EA}" destId="{FE599EA5-37E1-4828-A698-333CF225098F}" srcOrd="0" destOrd="0" presId="urn:microsoft.com/office/officeart/2005/8/layout/cycle6"/>
    <dgm:cxn modelId="{676A711C-9F21-45DC-8A80-A826BCF3E21D}" srcId="{D949BA48-1AF1-4A70-A12E-D69B81D1453F}" destId="{87B8198C-F319-4A9D-B87C-DAE0BEA8AF7D}" srcOrd="0" destOrd="0" parTransId="{18B349C3-9911-4D5E-A028-41EDB88D684C}" sibTransId="{6D63E771-0F5C-48EC-B507-33863D57E9CA}"/>
    <dgm:cxn modelId="{3C5D2DF7-AD72-4DBE-82A7-990DF1992767}" type="presOf" srcId="{D949BA48-1AF1-4A70-A12E-D69B81D1453F}" destId="{E4E42AC6-0814-4513-9100-A11D4FD8CA77}" srcOrd="0" destOrd="0" presId="urn:microsoft.com/office/officeart/2005/8/layout/cycle6"/>
    <dgm:cxn modelId="{F4F37704-6443-43E5-B4EA-4C801E2AB318}" type="presOf" srcId="{87B8198C-F319-4A9D-B87C-DAE0BEA8AF7D}" destId="{90BC5D03-D459-4373-B1FE-7EEC945C59E6}" srcOrd="0" destOrd="0" presId="urn:microsoft.com/office/officeart/2005/8/layout/cycle6"/>
    <dgm:cxn modelId="{27572208-9F9A-4FDD-82B6-1123C5AAAE0B}" type="presOf" srcId="{A6B06ABA-24B2-4BBD-BF3B-1F15AA95CD1F}" destId="{27102AA3-427F-4CA7-B1B3-0DC15D579F85}" srcOrd="0" destOrd="0" presId="urn:microsoft.com/office/officeart/2005/8/layout/cycle6"/>
    <dgm:cxn modelId="{1947448D-C0E0-4C14-8D6E-727693E3BD85}" type="presOf" srcId="{E4F44139-E901-4C01-9B19-63881A8FFF7A}" destId="{4C19D514-0586-4A3C-B5F6-9EFA637B97B4}" srcOrd="0" destOrd="0" presId="urn:microsoft.com/office/officeart/2005/8/layout/cycle6"/>
    <dgm:cxn modelId="{A1B0D392-9080-45FA-98D6-EB59C812E287}" type="presOf" srcId="{D5BD49BB-BA5C-4C3F-AB51-E75074ACE6F5}" destId="{033E8388-F18A-42CD-A606-677E857A08BD}" srcOrd="0" destOrd="0" presId="urn:microsoft.com/office/officeart/2005/8/layout/cycle6"/>
    <dgm:cxn modelId="{D07C3FC4-B85D-4CE3-885D-8D3320C2FBF1}" srcId="{D949BA48-1AF1-4A70-A12E-D69B81D1453F}" destId="{A8CF6460-A758-40BB-B21F-27B6AD0EA985}" srcOrd="1" destOrd="0" parTransId="{AB995841-953D-4CEE-B468-924FC9C4D2A6}" sibTransId="{BE6D9113-74FD-4A0D-9F42-429D981B034E}"/>
    <dgm:cxn modelId="{FB3E7CCE-177D-48DE-BCA1-508D45FD3827}" type="presOf" srcId="{A11595C4-3F15-429D-BD1A-A6F261D31A52}" destId="{AADD8967-3F7B-44C2-8B7C-C4B42560BAC0}" srcOrd="0" destOrd="0" presId="urn:microsoft.com/office/officeart/2005/8/layout/cycle6"/>
    <dgm:cxn modelId="{524FD977-107E-49BC-959A-49CE64F8289F}" srcId="{D949BA48-1AF1-4A70-A12E-D69B81D1453F}" destId="{F8A589E1-A75F-48DF-93CC-50ED135BAECB}" srcOrd="4" destOrd="0" parTransId="{649F1E1D-781C-4B5A-BC88-45F7D1A7FA01}" sibTransId="{58A5E8D3-EC6C-473A-8139-C6901BCAFA39}"/>
    <dgm:cxn modelId="{76F20259-2D32-4D8B-8ACF-104A906B56E0}" type="presOf" srcId="{A8CF6460-A758-40BB-B21F-27B6AD0EA985}" destId="{A53247E1-6EE6-4601-A20C-EBADE7208B36}" srcOrd="0" destOrd="0" presId="urn:microsoft.com/office/officeart/2005/8/layout/cycle6"/>
    <dgm:cxn modelId="{FC3F0E95-3B37-45A8-9CAB-D5508F62259E}" type="presOf" srcId="{6D63E771-0F5C-48EC-B507-33863D57E9CA}" destId="{53D6725F-AADF-457C-8B41-F1B0E321DBA1}" srcOrd="0" destOrd="0" presId="urn:microsoft.com/office/officeart/2005/8/layout/cycle6"/>
    <dgm:cxn modelId="{A9D772C9-DC59-4A1A-934E-A1C15C8AB935}" type="presOf" srcId="{B1EB0A85-5503-4904-B2FD-85F2F33A7548}" destId="{D884F149-FC31-46F2-8287-1B4EB3F4712E}" srcOrd="0" destOrd="0" presId="urn:microsoft.com/office/officeart/2005/8/layout/cycle6"/>
    <dgm:cxn modelId="{B5E87F9C-05A5-46E5-BA07-01933069B2BC}" type="presOf" srcId="{08F8A957-9249-4F58-A172-FE40D42F866F}" destId="{4CBE3194-32A4-4115-958F-14F550A90271}" srcOrd="0" destOrd="0" presId="urn:microsoft.com/office/officeart/2005/8/layout/cycle6"/>
    <dgm:cxn modelId="{59A0F517-74D8-4381-A055-0151A65D5159}" type="presOf" srcId="{BE6D9113-74FD-4A0D-9F42-429D981B034E}" destId="{62B59945-4AD2-4862-BEAD-66CE4723E5A1}" srcOrd="0" destOrd="0" presId="urn:microsoft.com/office/officeart/2005/8/layout/cycle6"/>
    <dgm:cxn modelId="{B5BD290B-A79C-44F0-B3AB-ACB06BF862B3}" type="presParOf" srcId="{E4E42AC6-0814-4513-9100-A11D4FD8CA77}" destId="{90BC5D03-D459-4373-B1FE-7EEC945C59E6}" srcOrd="0" destOrd="0" presId="urn:microsoft.com/office/officeart/2005/8/layout/cycle6"/>
    <dgm:cxn modelId="{322B107C-D752-4C82-98F6-85D73A8BB14A}" type="presParOf" srcId="{E4E42AC6-0814-4513-9100-A11D4FD8CA77}" destId="{CA20D62B-DC67-4F80-985E-E71415BDBC1F}" srcOrd="1" destOrd="0" presId="urn:microsoft.com/office/officeart/2005/8/layout/cycle6"/>
    <dgm:cxn modelId="{FE263C2D-7B0B-406E-B865-48C45E38FBD6}" type="presParOf" srcId="{E4E42AC6-0814-4513-9100-A11D4FD8CA77}" destId="{53D6725F-AADF-457C-8B41-F1B0E321DBA1}" srcOrd="2" destOrd="0" presId="urn:microsoft.com/office/officeart/2005/8/layout/cycle6"/>
    <dgm:cxn modelId="{A29D760E-EB52-4A51-8BAC-2C95028CBD92}" type="presParOf" srcId="{E4E42AC6-0814-4513-9100-A11D4FD8CA77}" destId="{A53247E1-6EE6-4601-A20C-EBADE7208B36}" srcOrd="3" destOrd="0" presId="urn:microsoft.com/office/officeart/2005/8/layout/cycle6"/>
    <dgm:cxn modelId="{6BCC19B7-A1FA-43BB-A97E-EB9C3A5005BA}" type="presParOf" srcId="{E4E42AC6-0814-4513-9100-A11D4FD8CA77}" destId="{85B74701-6F07-420E-9A4A-258BC35018F1}" srcOrd="4" destOrd="0" presId="urn:microsoft.com/office/officeart/2005/8/layout/cycle6"/>
    <dgm:cxn modelId="{0D6FC059-91DC-4346-8A56-CA3D5E2473F5}" type="presParOf" srcId="{E4E42AC6-0814-4513-9100-A11D4FD8CA77}" destId="{62B59945-4AD2-4862-BEAD-66CE4723E5A1}" srcOrd="5" destOrd="0" presId="urn:microsoft.com/office/officeart/2005/8/layout/cycle6"/>
    <dgm:cxn modelId="{0389D188-313D-4847-902D-3D83F65F543E}" type="presParOf" srcId="{E4E42AC6-0814-4513-9100-A11D4FD8CA77}" destId="{27102AA3-427F-4CA7-B1B3-0DC15D579F85}" srcOrd="6" destOrd="0" presId="urn:microsoft.com/office/officeart/2005/8/layout/cycle6"/>
    <dgm:cxn modelId="{74135677-2DF0-4D44-BCDC-A4037D5F2BC5}" type="presParOf" srcId="{E4E42AC6-0814-4513-9100-A11D4FD8CA77}" destId="{EF071A34-8A66-454F-93A5-06D9B96C46F8}" srcOrd="7" destOrd="0" presId="urn:microsoft.com/office/officeart/2005/8/layout/cycle6"/>
    <dgm:cxn modelId="{5EAEDF6F-E332-4F9F-82CE-E9C4B22AFA5E}" type="presParOf" srcId="{E4E42AC6-0814-4513-9100-A11D4FD8CA77}" destId="{033E8388-F18A-42CD-A606-677E857A08BD}" srcOrd="8" destOrd="0" presId="urn:microsoft.com/office/officeart/2005/8/layout/cycle6"/>
    <dgm:cxn modelId="{B3C1F94A-B903-4B5A-A554-D9A5514E1F13}" type="presParOf" srcId="{E4E42AC6-0814-4513-9100-A11D4FD8CA77}" destId="{612BA91A-DD0E-413A-BAA2-02B94FC1544B}" srcOrd="9" destOrd="0" presId="urn:microsoft.com/office/officeart/2005/8/layout/cycle6"/>
    <dgm:cxn modelId="{3405ECA1-B208-4ACE-A9A3-6E04F971EBD6}" type="presParOf" srcId="{E4E42AC6-0814-4513-9100-A11D4FD8CA77}" destId="{0C05FA0D-1964-4446-9CBA-F67612F7EF70}" srcOrd="10" destOrd="0" presId="urn:microsoft.com/office/officeart/2005/8/layout/cycle6"/>
    <dgm:cxn modelId="{EA2FB1A1-371C-43C4-A424-6784E795A992}" type="presParOf" srcId="{E4E42AC6-0814-4513-9100-A11D4FD8CA77}" destId="{C767A1B7-CA34-494F-AC5C-DAF71922A385}" srcOrd="11" destOrd="0" presId="urn:microsoft.com/office/officeart/2005/8/layout/cycle6"/>
    <dgm:cxn modelId="{572923AF-185D-4ECC-8206-40DE49507F6C}" type="presParOf" srcId="{E4E42AC6-0814-4513-9100-A11D4FD8CA77}" destId="{2C204B21-9900-43BB-8F7B-8AC3CB59FE03}" srcOrd="12" destOrd="0" presId="urn:microsoft.com/office/officeart/2005/8/layout/cycle6"/>
    <dgm:cxn modelId="{23D5D7C0-D014-45D1-87F7-906A0F53574F}" type="presParOf" srcId="{E4E42AC6-0814-4513-9100-A11D4FD8CA77}" destId="{0C98686E-44FA-44D1-AC1C-1B632BE79490}" srcOrd="13" destOrd="0" presId="urn:microsoft.com/office/officeart/2005/8/layout/cycle6"/>
    <dgm:cxn modelId="{E34F7D06-2F1B-40C5-AAE6-1FEF5F9A1272}" type="presParOf" srcId="{E4E42AC6-0814-4513-9100-A11D4FD8CA77}" destId="{733F5270-1BED-4494-8303-03D445E1ACAB}" srcOrd="14" destOrd="0" presId="urn:microsoft.com/office/officeart/2005/8/layout/cycle6"/>
    <dgm:cxn modelId="{4CA96861-816A-4559-A316-8F5712CC9513}" type="presParOf" srcId="{E4E42AC6-0814-4513-9100-A11D4FD8CA77}" destId="{D884F149-FC31-46F2-8287-1B4EB3F4712E}" srcOrd="15" destOrd="0" presId="urn:microsoft.com/office/officeart/2005/8/layout/cycle6"/>
    <dgm:cxn modelId="{FD682221-553E-477F-A6CB-4CE85FAD4130}" type="presParOf" srcId="{E4E42AC6-0814-4513-9100-A11D4FD8CA77}" destId="{4A38D9BD-27C2-4CB4-8310-8F4055193EC2}" srcOrd="16" destOrd="0" presId="urn:microsoft.com/office/officeart/2005/8/layout/cycle6"/>
    <dgm:cxn modelId="{7227C01F-01C7-44F7-A7DC-5608F56B1CCB}" type="presParOf" srcId="{E4E42AC6-0814-4513-9100-A11D4FD8CA77}" destId="{FE599EA5-37E1-4828-A698-333CF225098F}" srcOrd="17" destOrd="0" presId="urn:microsoft.com/office/officeart/2005/8/layout/cycle6"/>
    <dgm:cxn modelId="{EE9F787F-7456-4A50-BC50-0AC6EAA9BC27}" type="presParOf" srcId="{E4E42AC6-0814-4513-9100-A11D4FD8CA77}" destId="{4A06E445-68EE-4E8A-8784-2205ACE0C5B6}" srcOrd="18" destOrd="0" presId="urn:microsoft.com/office/officeart/2005/8/layout/cycle6"/>
    <dgm:cxn modelId="{E12176C9-8129-496A-B219-8DDB699B5A54}" type="presParOf" srcId="{E4E42AC6-0814-4513-9100-A11D4FD8CA77}" destId="{B0E4F564-52C0-4EB0-9B08-9D4990C8BB91}" srcOrd="19" destOrd="0" presId="urn:microsoft.com/office/officeart/2005/8/layout/cycle6"/>
    <dgm:cxn modelId="{CC6FE189-AD75-4E68-A701-D3901E49F1D8}" type="presParOf" srcId="{E4E42AC6-0814-4513-9100-A11D4FD8CA77}" destId="{4CBE3194-32A4-4115-958F-14F550A90271}" srcOrd="20" destOrd="0" presId="urn:microsoft.com/office/officeart/2005/8/layout/cycle6"/>
    <dgm:cxn modelId="{0AEC631D-0F64-4F25-AC64-BF389C3DA69F}" type="presParOf" srcId="{E4E42AC6-0814-4513-9100-A11D4FD8CA77}" destId="{978BB4CE-E5A6-48D4-B3AB-F3712C60435E}" srcOrd="21" destOrd="0" presId="urn:microsoft.com/office/officeart/2005/8/layout/cycle6"/>
    <dgm:cxn modelId="{CC1FE836-E627-4F67-BE77-EE68AB1A8880}" type="presParOf" srcId="{E4E42AC6-0814-4513-9100-A11D4FD8CA77}" destId="{042B301A-CA57-4986-9376-F35902CC7993}" srcOrd="22" destOrd="0" presId="urn:microsoft.com/office/officeart/2005/8/layout/cycle6"/>
    <dgm:cxn modelId="{CE39625C-E571-4F6B-B125-C4D84E0215C2}" type="presParOf" srcId="{E4E42AC6-0814-4513-9100-A11D4FD8CA77}" destId="{4C19D514-0586-4A3C-B5F6-9EFA637B97B4}" srcOrd="23" destOrd="0" presId="urn:microsoft.com/office/officeart/2005/8/layout/cycle6"/>
    <dgm:cxn modelId="{EBB31508-C39D-4364-BDAA-DE8437C97308}" type="presParOf" srcId="{E4E42AC6-0814-4513-9100-A11D4FD8CA77}" destId="{FB51B9DF-54A3-49C4-B2CF-D85F1425A254}" srcOrd="24" destOrd="0" presId="urn:microsoft.com/office/officeart/2005/8/layout/cycle6"/>
    <dgm:cxn modelId="{F2FF1756-84D5-4502-8056-B291A15E9161}" type="presParOf" srcId="{E4E42AC6-0814-4513-9100-A11D4FD8CA77}" destId="{C692D483-52DE-4871-8F05-5AB62EF9D6D1}" srcOrd="25" destOrd="0" presId="urn:microsoft.com/office/officeart/2005/8/layout/cycle6"/>
    <dgm:cxn modelId="{822A0A8B-B1B1-4919-B59C-8DCB1F529ECD}" type="presParOf" srcId="{E4E42AC6-0814-4513-9100-A11D4FD8CA77}" destId="{AADD8967-3F7B-44C2-8B7C-C4B42560BAC0}" srcOrd="26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5400" dirty="0" smtClean="0"/>
              <a:t>Задача 25 ОГЭ на примере темы «Медиана»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Учитель математики высшей категории</a:t>
            </a:r>
          </a:p>
          <a:p>
            <a:r>
              <a:rPr lang="ru-RU" sz="1400" dirty="0" smtClean="0"/>
              <a:t>МАОУ СОШ 37</a:t>
            </a:r>
          </a:p>
          <a:p>
            <a:r>
              <a:rPr lang="ru-RU" sz="1400" dirty="0" smtClean="0"/>
              <a:t>Козлова Елена Викторовна</a:t>
            </a: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7"/>
            <a:ext cx="8229600" cy="1714513"/>
          </a:xfrm>
        </p:spPr>
        <p:txBody>
          <a:bodyPr/>
          <a:lstStyle/>
          <a:p>
            <a:r>
              <a:rPr lang="ru-RU" b="1" i="1" dirty="0" smtClean="0"/>
              <a:t>Медиана, проведенная к гипотенузе, равна половине гипотенузы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№ 231. Медиана АМ треугольника АВС равна половине стороны ВС. Докажите, что треугольник АВС прямоугольный. (Геометрия 7-9, Л.С. </a:t>
            </a:r>
            <a:r>
              <a:rPr lang="ru-RU" sz="2400" b="1" dirty="0" err="1" smtClean="0"/>
              <a:t>Атанасян</a:t>
            </a:r>
            <a:r>
              <a:rPr lang="ru-RU" sz="2400" b="1" dirty="0" smtClean="0"/>
              <a:t>, глава 4, соотношения между сторонами и углами треугольника).</a:t>
            </a:r>
            <a:br>
              <a:rPr lang="ru-RU" sz="2400" b="1" dirty="0" smtClean="0"/>
            </a:br>
            <a:r>
              <a:rPr lang="ru-RU" sz="2400" b="1" dirty="0" smtClean="0"/>
              <a:t>Справедливо ли обратное утверждение?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Доказательство:</a:t>
            </a:r>
          </a:p>
          <a:p>
            <a:r>
              <a:rPr lang="ru-RU" dirty="0" smtClean="0"/>
              <a:t>1) В прямоугольном треугольнике АВС из вершины прямого угла С проведем к гипотенузе AB отрезок CO так, чтобы CO=OA.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ediana  k gipotenuz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286256"/>
            <a:ext cx="221457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2) ∆ AOC — равнобедренный с основанием AC (по определению равнобедренного треугольника).</a:t>
            </a:r>
          </a:p>
          <a:p>
            <a:r>
              <a:rPr lang="ru-RU" dirty="0" smtClean="0"/>
              <a:t>Значит, у него углы при основании равны:∠OAC=∠OCA=</a:t>
            </a:r>
            <a:r>
              <a:rPr lang="ru-RU" dirty="0" err="1" smtClean="0"/>
              <a:t>α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ediana provedennaya k gipotenuz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857628"/>
            <a:ext cx="250033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ediana k gipotenuze dokazatelstvo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143768" y="3857628"/>
            <a:ext cx="1430085" cy="1144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571612"/>
            <a:ext cx="61436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3) </a:t>
            </a:r>
            <a:r>
              <a:rPr lang="ru-RU" sz="3200" dirty="0" smtClean="0"/>
              <a:t>Так как сумма острых углов прямоугольного треугольника равна 90º, то в треугольнике ABC ∠B=90º- </a:t>
            </a:r>
            <a:r>
              <a:rPr lang="ru-RU" sz="3200" dirty="0" err="1" smtClean="0"/>
              <a:t>α.</a:t>
            </a:r>
            <a:endParaRPr lang="ru-RU" sz="3200" dirty="0" smtClean="0"/>
          </a:p>
          <a:p>
            <a:r>
              <a:rPr lang="ru-RU" sz="3200" dirty="0" smtClean="0"/>
              <a:t>4) Так как ∠BCA=90º (по условию), то ∠BCO=90º- ∠OCA=90º-α.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5) Рассмотрим треугольник BOC.</a:t>
            </a:r>
          </a:p>
          <a:p>
            <a:r>
              <a:rPr lang="ru-RU" dirty="0" smtClean="0"/>
              <a:t>∠BCO=90º-α, ∠B=90º- </a:t>
            </a:r>
            <a:r>
              <a:rPr lang="ru-RU" dirty="0" err="1" smtClean="0"/>
              <a:t>α, </a:t>
            </a:r>
            <a:r>
              <a:rPr lang="ru-RU" dirty="0" smtClean="0"/>
              <a:t>следовательно, ∠BCO=∠B.</a:t>
            </a:r>
          </a:p>
          <a:p>
            <a:r>
              <a:rPr lang="ru-RU" dirty="0" smtClean="0"/>
              <a:t>Значит, треугольник BOC — равнобедренный с основанием BC (по признаку равнобедренного треугольника).</a:t>
            </a:r>
          </a:p>
          <a:p>
            <a:r>
              <a:rPr lang="ru-RU" dirty="0" smtClean="0"/>
              <a:t>Отсюда BO=CO.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6) Так как CO=OA (по построению) и BO=CO (по доказанному), то CO=OA=BO, AB=OA+BO=2∙OA=2∙CO.</a:t>
            </a:r>
          </a:p>
          <a:p>
            <a:r>
              <a:rPr lang="ru-RU" dirty="0" smtClean="0"/>
              <a:t>Таким образом, точка O — середина гипотенузы AB, отрезок CO соединяет вершину треугольника с серединой противолежащей стороны, значит, CO — медиана, проведенная к гипотенузе, и она равна половине гипотенузы: </a:t>
            </a:r>
          </a:p>
          <a:p>
            <a:r>
              <a:rPr lang="ru-RU" dirty="0" smtClean="0"/>
              <a:t>    </a:t>
            </a:r>
          </a:p>
          <a:p>
            <a:r>
              <a:rPr lang="ru-RU" dirty="0" smtClean="0"/>
              <a:t>Что и требовалось доказать.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\[CO = \frac{1}{2}AB.\]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929198"/>
            <a:ext cx="107157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mediana k gipotenuze dokazatelstv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786322"/>
            <a:ext cx="142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postupivuz.ru/img/Farik/1366564828_bi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20955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№404. Докажите, что медиана прямоугольного треугольника, проведенная к гипотенузе, равна половине гипотенузы. (Геометрия 7-9, Л.С. </a:t>
            </a:r>
            <a:r>
              <a:rPr lang="ru-RU" sz="2000" b="1" dirty="0" err="1" smtClean="0"/>
              <a:t>Атанасян</a:t>
            </a:r>
            <a:r>
              <a:rPr lang="ru-RU" sz="2000" b="1" dirty="0" smtClean="0"/>
              <a:t>, глава 5, четырехугольники)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1357298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    Проведем CD||AB.   Продолжим ВО до пересечения с CD.</a:t>
            </a:r>
          </a:p>
          <a:p>
            <a:r>
              <a:rPr lang="ru-RU" dirty="0" smtClean="0"/>
              <a:t>ΔAOB = ΔCOD  по стороне и двум прилежащим углам:</a:t>
            </a:r>
          </a:p>
          <a:p>
            <a:r>
              <a:rPr lang="ru-RU" dirty="0" smtClean="0"/>
              <a:t>АО=ОС (</a:t>
            </a:r>
            <a:r>
              <a:rPr lang="ru-RU" dirty="0" err="1" smtClean="0"/>
              <a:t>ВО-медиана</a:t>
            </a:r>
            <a:r>
              <a:rPr lang="ru-RU" dirty="0" smtClean="0"/>
              <a:t>), &lt;ВАО=&lt;DCO ( АВ || СD, AC - секущая), </a:t>
            </a:r>
          </a:p>
          <a:p>
            <a:r>
              <a:rPr lang="ru-RU" dirty="0" smtClean="0"/>
              <a:t>&lt;AOB= </a:t>
            </a:r>
            <a:r>
              <a:rPr lang="en-US" dirty="0" smtClean="0"/>
              <a:t>&lt;</a:t>
            </a:r>
            <a:r>
              <a:rPr lang="ru-RU" dirty="0" smtClean="0"/>
              <a:t> DOC, как вертикальные. Значит, АВ=СD.</a:t>
            </a:r>
          </a:p>
          <a:p>
            <a:r>
              <a:rPr lang="ru-RU" dirty="0" smtClean="0"/>
              <a:t>В четырехугольнике АВСD:  АВ и СD равны и параллельны, значит, АВСD - параллелограмм, у которого угол В=90</a:t>
            </a:r>
            <a:r>
              <a:rPr lang="ru-RU" baseline="30000" dirty="0" smtClean="0"/>
              <a:t>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Тогда АВСD - прямоугольник, его диагонали равны и в точке пересечения делятся пополам.</a:t>
            </a:r>
          </a:p>
          <a:p>
            <a:r>
              <a:rPr lang="ru-RU" dirty="0" smtClean="0"/>
              <a:t>ВD=AC и </a:t>
            </a:r>
            <a:r>
              <a:rPr lang="ru-RU" b="1" dirty="0" smtClean="0"/>
              <a:t>BO=</a:t>
            </a:r>
            <a:r>
              <a:rPr lang="ru-RU" dirty="0" smtClean="0"/>
              <a:t>0,5*BD=</a:t>
            </a:r>
            <a:r>
              <a:rPr lang="ru-RU" b="1" dirty="0" smtClean="0"/>
              <a:t>0,5*AC,</a:t>
            </a:r>
            <a:r>
              <a:rPr lang="ru-RU" dirty="0" smtClean="0"/>
              <a:t> что и треб. доказать.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ediana ravna radiusu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00240"/>
            <a:ext cx="185738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488" y="2428868"/>
            <a:ext cx="457203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Медиана, проведенная к гипотенузе, равна радиусу описанной около прямоугольного треугольника окружности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  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5" name="Рисунок 4" descr="\[CO = BO = AO = R\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643446"/>
            <a:ext cx="3000396" cy="214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B 7 № 502085.</a:t>
            </a:r>
            <a:r>
              <a:rPr lang="ru-RU" dirty="0" smtClean="0"/>
              <a:t> Острые углы прямоугольного треугольника равны 62° и 28°. Найдите угол между высотой и медианой, проведёнными из вершины прямого угла. Ответ дайте в градусах.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9698" name="Picture 2" descr="C:\Documents and Settings\user\Рабочий стол\get_fi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857627"/>
            <a:ext cx="2714644" cy="1939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Медиана — обезьяна,</a:t>
            </a:r>
            <a:br>
              <a:rPr lang="ru-RU" dirty="0" smtClean="0"/>
            </a:br>
            <a:r>
              <a:rPr lang="ru-RU" dirty="0" smtClean="0"/>
              <a:t>у которой зоркий глаз,</a:t>
            </a:r>
            <a:br>
              <a:rPr lang="ru-RU" dirty="0" smtClean="0"/>
            </a:br>
            <a:r>
              <a:rPr lang="ru-RU" dirty="0" smtClean="0"/>
              <a:t>прыгнет точно в середину</a:t>
            </a:r>
            <a:br>
              <a:rPr lang="ru-RU" dirty="0" smtClean="0"/>
            </a:br>
            <a:r>
              <a:rPr lang="ru-RU" dirty="0" smtClean="0"/>
              <a:t>стороны против вершины,</a:t>
            </a:r>
            <a:br>
              <a:rPr lang="ru-RU" dirty="0" smtClean="0"/>
            </a:br>
            <a:r>
              <a:rPr lang="ru-RU" dirty="0" smtClean="0"/>
              <a:t>где находится сейчас.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Мнемоническое правило</a:t>
            </a:r>
            <a:endParaRPr lang="ru-RU" dirty="0"/>
          </a:p>
        </p:txBody>
      </p:sp>
      <p:pic>
        <p:nvPicPr>
          <p:cNvPr id="30722" name="Picture 2" descr="C:\Documents and Settings\user\Рабочий стол\img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209063"/>
            <a:ext cx="3286148" cy="2915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решении задачи плохой план часто оказывается полезным. Он может вести к лучшему плану.</a:t>
            </a:r>
            <a:br>
              <a:rPr lang="ru-RU" dirty="0" smtClean="0"/>
            </a:br>
            <a:r>
              <a:rPr lang="ru-RU" b="1" dirty="0" smtClean="0"/>
              <a:t>© Д. Пойа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Отличие геометрии от всех других образовательных предметов состоит в том, что ее содержание практически не меняется в течение многих веков и основные цели ее изучения также остаются </a:t>
            </a:r>
            <a:r>
              <a:rPr lang="ru-RU" smtClean="0"/>
              <a:t>неизменными: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1. Развитие пространственных представлений, </a:t>
            </a:r>
            <a:r>
              <a:rPr lang="ru-RU" dirty="0" smtClean="0"/>
              <a:t>что в требованиях, предъявляемых к знаниям и умениям учащихся стандартом, формулируется</a:t>
            </a:r>
          </a:p>
          <a:p>
            <a:pPr>
              <a:buNone/>
            </a:pPr>
            <a:r>
              <a:rPr lang="ru-RU" dirty="0" smtClean="0"/>
              <a:t>     как умение:</a:t>
            </a:r>
          </a:p>
          <a:p>
            <a:r>
              <a:rPr lang="ru-RU" dirty="0" smtClean="0"/>
              <a:t>• читать и делать чертежи, необходимые для решения;</a:t>
            </a:r>
          </a:p>
          <a:p>
            <a:r>
              <a:rPr lang="ru-RU" dirty="0" smtClean="0"/>
              <a:t>• выделять необходимую конфигурацию при чтении чертежа;</a:t>
            </a:r>
          </a:p>
          <a:p>
            <a:r>
              <a:rPr lang="ru-RU" dirty="0" smtClean="0"/>
              <a:t>• определять необходимость дополнительных построений при решении задач и выполнять их;</a:t>
            </a:r>
          </a:p>
          <a:p>
            <a:r>
              <a:rPr lang="ru-RU" dirty="0" smtClean="0"/>
              <a:t>• различать взаимное расположение геометрических </a:t>
            </a:r>
            <a:r>
              <a:rPr lang="ru-RU" smtClean="0"/>
              <a:t>фигур.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2. Формирование и развитие логического мышления, </a:t>
            </a:r>
            <a:r>
              <a:rPr lang="ru-RU" dirty="0" smtClean="0"/>
              <a:t>что в требованиях, предъявляемых к знаниям и умениям учащихся стандартом, формулируется</a:t>
            </a:r>
          </a:p>
          <a:p>
            <a:pPr lvl="0"/>
            <a:r>
              <a:rPr lang="ru-RU" dirty="0" smtClean="0"/>
              <a:t>как владение методами доказательств, применяемыми при обосновании геометрических утверждений (теорем, лемм, следствий и т.д.), а также при проведении аргументации и доказательных рассуждений в ходе решения задач.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Продвинутый уровень:</a:t>
            </a:r>
            <a:endParaRPr lang="ru-RU" dirty="0" smtClean="0"/>
          </a:p>
          <a:p>
            <a:r>
              <a:rPr lang="ru-RU" dirty="0" smtClean="0"/>
              <a:t>доказательство считается </a:t>
            </a:r>
            <a:r>
              <a:rPr lang="ru-RU" i="1" dirty="0" smtClean="0"/>
              <a:t>выполненным верно, </a:t>
            </a:r>
            <a:r>
              <a:rPr lang="ru-RU" dirty="0" smtClean="0"/>
              <a:t>если учащийся правильно привел схему доказательства, обосновал все логические шаги, выполнил чертежи, которые правильно отражают, кроме условия, еще и ход </a:t>
            </a:r>
            <a:r>
              <a:rPr lang="ru-RU" smtClean="0"/>
              <a:t>доказательства.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7158" y="1928802"/>
            <a:ext cx="8215370" cy="37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8715436" cy="385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785786" y="642918"/>
          <a:ext cx="778674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</TotalTime>
  <Words>565</Words>
  <PresentationFormat>Экран (4:3)</PresentationFormat>
  <Paragraphs>55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Задача 25 ОГЭ на примере темы «Медиана»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№ 231. Медиана АМ треугольника АВС равна половине стороны ВС. Докажите, что треугольник АВС прямоугольный. (Геометрия 7-9, Л.С. Атанасян, глава 4, соотношения между сторонами и углами треугольника). Справедливо ли обратное утверждение? </vt:lpstr>
      <vt:lpstr>Слайд 11</vt:lpstr>
      <vt:lpstr>Слайд 12</vt:lpstr>
      <vt:lpstr>Слайд 13</vt:lpstr>
      <vt:lpstr>Слайд 14</vt:lpstr>
      <vt:lpstr>Слайд 15</vt:lpstr>
      <vt:lpstr>№404. Докажите, что медиана прямоугольного треугольника, проведенная к гипотенузе, равна половине гипотенузы. (Геометрия 7-9, Л.С. Атанасян, глава 5, четырехугольники)</vt:lpstr>
      <vt:lpstr>Слайд 17</vt:lpstr>
      <vt:lpstr>Слайд 18</vt:lpstr>
      <vt:lpstr>Мнемоническое правило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Козлова</cp:lastModifiedBy>
  <cp:revision>30</cp:revision>
  <dcterms:modified xsi:type="dcterms:W3CDTF">2014-11-13T07:21:09Z</dcterms:modified>
</cp:coreProperties>
</file>