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98" r:id="rId19"/>
    <p:sldId id="275" r:id="rId20"/>
    <p:sldId id="276" r:id="rId21"/>
    <p:sldId id="277" r:id="rId22"/>
    <p:sldId id="278" r:id="rId23"/>
    <p:sldId id="280" r:id="rId24"/>
    <p:sldId id="281" r:id="rId25"/>
    <p:sldId id="282" r:id="rId26"/>
    <p:sldId id="289" r:id="rId27"/>
    <p:sldId id="283" r:id="rId28"/>
    <p:sldId id="284" r:id="rId29"/>
    <p:sldId id="285" r:id="rId30"/>
    <p:sldId id="287" r:id="rId31"/>
    <p:sldId id="286" r:id="rId32"/>
    <p:sldId id="296" r:id="rId33"/>
    <p:sldId id="288" r:id="rId34"/>
    <p:sldId id="279" r:id="rId35"/>
    <p:sldId id="291" r:id="rId36"/>
    <p:sldId id="292" r:id="rId37"/>
    <p:sldId id="293" r:id="rId38"/>
    <p:sldId id="294" r:id="rId39"/>
    <p:sldId id="295" r:id="rId40"/>
    <p:sldId id="299" r:id="rId41"/>
    <p:sldId id="300" r:id="rId42"/>
    <p:sldId id="301" r:id="rId43"/>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0066"/>
    <a:srgbClr val="FFCC00"/>
    <a:srgbClr val="00E668"/>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1" d="100"/>
          <a:sy n="61" d="100"/>
        </p:scale>
        <p:origin x="-85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AF463A-BC7C-46EE-9F1E-7F377CCA4891}" type="datetimeFigureOut">
              <a:rPr lang="en-US" smtClean="0"/>
              <a:pPr/>
              <a:t>1/17/2014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AF463A-BC7C-46EE-9F1E-7F377CCA4891}" type="datetimeFigureOut">
              <a:rPr lang="en-US" smtClean="0"/>
              <a:pPr/>
              <a:t>1/17/2014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AF463A-BC7C-46EE-9F1E-7F377CCA4891}" type="datetimeFigureOut">
              <a:rPr lang="en-US" smtClean="0"/>
              <a:pPr/>
              <a:t>1/17/2014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1/17/2014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1/17/2014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1/17/2014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60000"/>
                <a:lumOff val="40000"/>
              </a:schemeClr>
            </a:gs>
            <a:gs pos="100000">
              <a:schemeClr val="bg2">
                <a:shade val="30000"/>
                <a:satMod val="20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1/17/2014</a:t>
            </a:fld>
            <a:endParaRPr lang="en-US"/>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audio" Target="../media/audio1.wav"/><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slide" Target="slide30.xml"/><Relationship Id="rId13" Type="http://schemas.openxmlformats.org/officeDocument/2006/relationships/slide" Target="slide36.xml"/><Relationship Id="rId3" Type="http://schemas.openxmlformats.org/officeDocument/2006/relationships/slide" Target="slide24.xml"/><Relationship Id="rId7" Type="http://schemas.openxmlformats.org/officeDocument/2006/relationships/slide" Target="slide29.xml"/><Relationship Id="rId12" Type="http://schemas.openxmlformats.org/officeDocument/2006/relationships/slide" Target="slide35.xml"/><Relationship Id="rId17" Type="http://schemas.openxmlformats.org/officeDocument/2006/relationships/slide" Target="slide40.xml"/><Relationship Id="rId2" Type="http://schemas.openxmlformats.org/officeDocument/2006/relationships/slide" Target="slide23.xml"/><Relationship Id="rId16" Type="http://schemas.openxmlformats.org/officeDocument/2006/relationships/slide" Target="slide39.xml"/><Relationship Id="rId1" Type="http://schemas.openxmlformats.org/officeDocument/2006/relationships/slideLayout" Target="../slideLayouts/slideLayout2.xml"/><Relationship Id="rId6" Type="http://schemas.openxmlformats.org/officeDocument/2006/relationships/slide" Target="slide28.xml"/><Relationship Id="rId11" Type="http://schemas.openxmlformats.org/officeDocument/2006/relationships/slide" Target="slide34.xml"/><Relationship Id="rId5" Type="http://schemas.openxmlformats.org/officeDocument/2006/relationships/slide" Target="slide26.xml"/><Relationship Id="rId15" Type="http://schemas.openxmlformats.org/officeDocument/2006/relationships/slide" Target="slide38.xml"/><Relationship Id="rId10" Type="http://schemas.openxmlformats.org/officeDocument/2006/relationships/slide" Target="slide32.xml"/><Relationship Id="rId4" Type="http://schemas.openxmlformats.org/officeDocument/2006/relationships/slide" Target="slide25.xml"/><Relationship Id="rId9" Type="http://schemas.openxmlformats.org/officeDocument/2006/relationships/slide" Target="slide31.xml"/><Relationship Id="rId14" Type="http://schemas.openxmlformats.org/officeDocument/2006/relationships/slide" Target="slide37.xml"/></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audio" Target="../media/audio2.wav"/><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24.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ideo" Target="file:///C:\Users\Nout\Desktop\&#1057;&#1091;&#1087;&#1077;&#1088;%20&#1092;&#1080;&#1079;&#1082;&#1091;&#1083;&#1100;&#1090;&#1084;&#1080;&#1085;&#1091;&#1090;&#1082;&#1072;%20&#1076;&#1083;&#1103;%20&#1091;&#1088;&#1086;&#1082;&#1072;.mp4" TargetMode="External"/><Relationship Id="rId5" Type="http://schemas.openxmlformats.org/officeDocument/2006/relationships/image" Target="../media/image19.png"/><Relationship Id="rId4" Type="http://schemas.openxmlformats.org/officeDocument/2006/relationships/slide" Target="slide27.xml"/></Relationships>
</file>

<file path=ppt/slides/_rels/slide27.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audio" Target="../media/audio1.wav"/><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image" Target="../media/image25.jpeg"/><Relationship Id="rId7" Type="http://schemas.openxmlformats.org/officeDocument/2006/relationships/image" Target="../media/image29.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26.jpeg"/></Relationships>
</file>

<file path=ppt/slides/_rels/slide35.xml.rels><?xml version="1.0" encoding="UTF-8" standalone="yes"?>
<Relationships xmlns="http://schemas.openxmlformats.org/package/2006/relationships"><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 Target="slide2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hyperlink" Target="http://barnaul.freeadsin.ru/content/root/users/2012/20120829/osa-ola-mail-ru/offers/201208/f20120829062429-kartofeli.jpg"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slide" Target="slide2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4.xml.rels><?xml version="1.0" encoding="UTF-8" standalone="yes"?>
<Relationships xmlns="http://schemas.openxmlformats.org/package/2006/relationships"><Relationship Id="rId8" Type="http://schemas.openxmlformats.org/officeDocument/2006/relationships/slide" Target="slide11.xml"/><Relationship Id="rId13" Type="http://schemas.openxmlformats.org/officeDocument/2006/relationships/slide" Target="slide17.xml"/><Relationship Id="rId3" Type="http://schemas.openxmlformats.org/officeDocument/2006/relationships/slide" Target="slide6.xml"/><Relationship Id="rId7" Type="http://schemas.openxmlformats.org/officeDocument/2006/relationships/slide" Target="slide10.xml"/><Relationship Id="rId12" Type="http://schemas.openxmlformats.org/officeDocument/2006/relationships/slide" Target="slide16.xml"/><Relationship Id="rId2" Type="http://schemas.openxmlformats.org/officeDocument/2006/relationships/slide" Target="slide5.xml"/><Relationship Id="rId16"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5.xml"/><Relationship Id="rId5" Type="http://schemas.openxmlformats.org/officeDocument/2006/relationships/slide" Target="slide8.xml"/><Relationship Id="rId15" Type="http://schemas.openxmlformats.org/officeDocument/2006/relationships/slide" Target="slide20.xml"/><Relationship Id="rId10" Type="http://schemas.openxmlformats.org/officeDocument/2006/relationships/slide" Target="slide13.xml"/><Relationship Id="rId4" Type="http://schemas.openxmlformats.org/officeDocument/2006/relationships/slide" Target="slide7.xml"/><Relationship Id="rId9" Type="http://schemas.openxmlformats.org/officeDocument/2006/relationships/slide" Target="slide12.xml"/><Relationship Id="rId14" Type="http://schemas.openxmlformats.org/officeDocument/2006/relationships/slide" Target="slide19.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1057;&#1091;&#1087;&#1077;&#1088;%20&#1092;&#1080;&#1079;&#1082;&#1091;&#1083;&#1100;&#1090;&#1084;&#1080;&#1085;&#1091;&#1090;&#1082;&#1072;%20&#1076;&#1083;&#1103;%20&#1091;&#1088;&#1086;&#1082;&#1072;.mp4" TargetMode="Externa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hyperlink" Target="http://f3.foto.rambler.ru/preview/r/668x501/4ec1d76b-5dce-d5c4-9f54-8235c28c0aa2/&#1055;&#1086;&#1076;&#1073;&#1077;&#1088;&#1105;&#1079;&#1086;&#1074;&#1080;&#1082;.jpg" TargetMode="External"/><Relationship Id="rId13" Type="http://schemas.openxmlformats.org/officeDocument/2006/relationships/hyperlink" Target="http://img1.liveinternet.ru/images/attach/c/2/73/715/73715531_4062230_kot_v_meshke.jpg" TargetMode="External"/><Relationship Id="rId18" Type="http://schemas.openxmlformats.org/officeDocument/2006/relationships/hyperlink" Target="http://im3-tub-ru.yandex.net/i?id=290088465-24-72&amp;n=21" TargetMode="External"/><Relationship Id="rId3" Type="http://schemas.openxmlformats.org/officeDocument/2006/relationships/hyperlink" Target="http://pics2.pokazuha.ru/p442/b/i/6843417qib.jpg" TargetMode="External"/><Relationship Id="rId21" Type="http://schemas.openxmlformats.org/officeDocument/2006/relationships/hyperlink" Target="http://www.youtube.com/watch?v=SAWr-KZhD0E" TargetMode="External"/><Relationship Id="rId7" Type="http://schemas.openxmlformats.org/officeDocument/2006/relationships/hyperlink" Target="http://img.mota.ru/upload/wallpapers/2009/07/16/10/03/13686/nature_806-crop.jpg" TargetMode="External"/><Relationship Id="rId12" Type="http://schemas.openxmlformats.org/officeDocument/2006/relationships/hyperlink" Target="http://3.firepic.org/3/images/2012-09/02/ypnwkpm9xpt6.jpg" TargetMode="External"/><Relationship Id="rId17" Type="http://schemas.openxmlformats.org/officeDocument/2006/relationships/hyperlink" Target="http://static.akvarista.cz/web/imgs/clanky/tmp/0006217.jpg" TargetMode="External"/><Relationship Id="rId2" Type="http://schemas.openxmlformats.org/officeDocument/2006/relationships/hyperlink" Target="http://i5.pixs.ru/storage/5/4/0/0692abb624_7011035_6868540.jpg" TargetMode="External"/><Relationship Id="rId16" Type="http://schemas.openxmlformats.org/officeDocument/2006/relationships/hyperlink" Target="http://www.biogenial.de/images/Chlorellapond.jpg" TargetMode="External"/><Relationship Id="rId20" Type="http://schemas.openxmlformats.org/officeDocument/2006/relationships/hyperlink" Target="http://www.fotka2009.narod.ru/carevna_lyaguschka.html" TargetMode="External"/><Relationship Id="rId1" Type="http://schemas.openxmlformats.org/officeDocument/2006/relationships/slideLayout" Target="../slideLayouts/slideLayout2.xml"/><Relationship Id="rId6" Type="http://schemas.openxmlformats.org/officeDocument/2006/relationships/hyperlink" Target="http://www.pforster.ch/CSAPics/PicsInfectSpl/Treponema_pallidum_bacterium-SPL.jpg" TargetMode="External"/><Relationship Id="rId11" Type="http://schemas.openxmlformats.org/officeDocument/2006/relationships/hyperlink" Target="http://www.uzhgorod.ws/grafica/gribu1.jpg" TargetMode="External"/><Relationship Id="rId24" Type="http://schemas.openxmlformats.org/officeDocument/2006/relationships/hyperlink" Target="http://lyc.zelenogorsk.ru/project/2007/lavrel/c3_landscape.jpg" TargetMode="External"/><Relationship Id="rId5" Type="http://schemas.openxmlformats.org/officeDocument/2006/relationships/hyperlink" Target="http://www.sickchirpse.com/wp-content/uploads/2011/12/miracle_draco-e1324573282408.jpg" TargetMode="External"/><Relationship Id="rId15" Type="http://schemas.openxmlformats.org/officeDocument/2006/relationships/hyperlink" Target="http://rosgkh.com/userfiles/ochistit_sooruzheniya.jpg" TargetMode="External"/><Relationship Id="rId23" Type="http://schemas.openxmlformats.org/officeDocument/2006/relationships/hyperlink" Target="http://ru.wikipedia.org/wiki/%D9%E8%F2%EE%E2%ED%E8%EA_%EC%F3%E6%F1%EA%EE%E9" TargetMode="External"/><Relationship Id="rId10" Type="http://schemas.openxmlformats.org/officeDocument/2006/relationships/hyperlink" Target="http://img1.liveinternet.ru/images/attach/c/8/102/642/102642873_2565092_grib_lisich.jpg" TargetMode="External"/><Relationship Id="rId19" Type="http://schemas.openxmlformats.org/officeDocument/2006/relationships/hyperlink" Target="http://www.sarreg.ru/uploads/posts/201201/1326911131_24240238_1209923214_f.jpg" TargetMode="External"/><Relationship Id="rId4" Type="http://schemas.openxmlformats.org/officeDocument/2006/relationships/hyperlink" Target="http://s018.radikal.ru/i517/1201/43/1782376a318b.gif" TargetMode="External"/><Relationship Id="rId9" Type="http://schemas.openxmlformats.org/officeDocument/2006/relationships/hyperlink" Target="http://www.anafor.ru/forums/uploads/post-13076-1289509676_thumb.jpg" TargetMode="External"/><Relationship Id="rId14" Type="http://schemas.openxmlformats.org/officeDocument/2006/relationships/hyperlink" Target="http://900igr.net/datai/biologija/Otdel-vodorosli/0011-010-Otdel-zelenye-vodorosli.png" TargetMode="External"/><Relationship Id="rId22" Type="http://schemas.openxmlformats.org/officeDocument/2006/relationships/hyperlink" Target="http://bukitbrown.com/main/wp-content/uploads/2012/03/cu-of-edible-fern-at-OSL-Angie-Ng.jpg" TargetMode="External"/></Relationships>
</file>

<file path=ppt/slides/_rels/slide42.xml.rels><?xml version="1.0" encoding="UTF-8" standalone="yes"?>
<Relationships xmlns="http://schemas.openxmlformats.org/package/2006/relationships"><Relationship Id="rId8" Type="http://schemas.openxmlformats.org/officeDocument/2006/relationships/hyperlink" Target="https://infogr.am/app/uploads/sizes/550_dya4ckova_1374865249.jpg" TargetMode="External"/><Relationship Id="rId3" Type="http://schemas.openxmlformats.org/officeDocument/2006/relationships/hyperlink" Target="http://ponsetilandscaping.com/wp-content/uploads/2012/08/db_sago11.jpg" TargetMode="External"/><Relationship Id="rId7" Type="http://schemas.openxmlformats.org/officeDocument/2006/relationships/hyperlink" Target="http://im7-tub-ru.yandex.net/i?id=287003606-12-72&amp;n=21" TargetMode="External"/><Relationship Id="rId12" Type="http://schemas.openxmlformats.org/officeDocument/2006/relationships/hyperlink" Target="http://www.allfons.ru/pic/201206/640x480/allfons.ru-14303.jpg" TargetMode="External"/><Relationship Id="rId2" Type="http://schemas.openxmlformats.org/officeDocument/2006/relationships/hyperlink" Target="http://pazitiff.info/uploads/posts/2011-04/thumbs/1302804889_631f1f0262b2.jpg" TargetMode="External"/><Relationship Id="rId1" Type="http://schemas.openxmlformats.org/officeDocument/2006/relationships/slideLayout" Target="../slideLayouts/slideLayout2.xml"/><Relationship Id="rId6" Type="http://schemas.openxmlformats.org/officeDocument/2006/relationships/hyperlink" Target="http://canadianletters.com/journey/wp-content/uploads/2010/04/tropical02.jpg" TargetMode="External"/><Relationship Id="rId11" Type="http://schemas.openxmlformats.org/officeDocument/2006/relationships/hyperlink" Target="http://distant-lessons.ru/wp%20content/uploads/2013/08/pochki-rastenij.jpg" TargetMode="External"/><Relationship Id="rId5" Type="http://schemas.openxmlformats.org/officeDocument/2006/relationships/hyperlink" Target="http://www.stroikaural.ru/usr/all/dc749bdf34c178d944dbe583830eb9ee.jpg" TargetMode="External"/><Relationship Id="rId10" Type="http://schemas.openxmlformats.org/officeDocument/2006/relationships/hyperlink" Target="http://barnaul.freeadsin.ru/content/root/users/2012/20120829/osa-ola-mail-ru/offers/201208/f20120829062429-kartofeli.jpg" TargetMode="External"/><Relationship Id="rId4" Type="http://schemas.openxmlformats.org/officeDocument/2006/relationships/hyperlink" Target="http://im3-tub-ru.yandex.net/i?id=437857759-30-72&amp;n=21" TargetMode="External"/><Relationship Id="rId9" Type="http://schemas.openxmlformats.org/officeDocument/2006/relationships/hyperlink" Target="http://ppt4web.ru/images/111/14614/310/img12.jpg" TargetMode="External"/></Relationships>
</file>

<file path=ppt/slides/_rels/slide5.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 Target="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smtClean="0"/>
              <a:t/>
            </a:r>
            <a:br>
              <a:rPr lang="ru-RU" dirty="0" smtClean="0"/>
            </a:br>
            <a:r>
              <a:rPr lang="ru-RU" dirty="0" smtClean="0"/>
              <a:t/>
            </a:r>
            <a:br>
              <a:rPr lang="ru-RU" dirty="0" smtClean="0"/>
            </a:br>
            <a:r>
              <a:rPr lang="ru-RU" sz="6600" b="1" dirty="0" smtClean="0"/>
              <a:t> </a:t>
            </a:r>
            <a:r>
              <a:rPr lang="ru-RU" sz="5300" b="1" dirty="0" smtClean="0">
                <a:solidFill>
                  <a:srgbClr val="008000"/>
                </a:solidFill>
              </a:rPr>
              <a:t>Своя игра «Живая планета»</a:t>
            </a:r>
            <a:r>
              <a:rPr lang="ru-RU" sz="6600" b="1" dirty="0" smtClean="0">
                <a:solidFill>
                  <a:srgbClr val="008000"/>
                </a:solidFill>
              </a:rPr>
              <a:t/>
            </a:r>
            <a:br>
              <a:rPr lang="ru-RU" sz="6600" b="1" dirty="0" smtClean="0">
                <a:solidFill>
                  <a:srgbClr val="008000"/>
                </a:solidFill>
              </a:rPr>
            </a:br>
            <a:r>
              <a:rPr lang="ru-RU" sz="4000" dirty="0" smtClean="0">
                <a:solidFill>
                  <a:srgbClr val="008000"/>
                </a:solidFill>
              </a:rPr>
              <a:t>познавательная биологическая игра </a:t>
            </a:r>
            <a:br>
              <a:rPr lang="ru-RU" sz="4000" dirty="0" smtClean="0">
                <a:solidFill>
                  <a:srgbClr val="008000"/>
                </a:solidFill>
              </a:rPr>
            </a:br>
            <a:r>
              <a:rPr lang="ru-RU" sz="4000" dirty="0" smtClean="0">
                <a:solidFill>
                  <a:srgbClr val="008000"/>
                </a:solidFill>
              </a:rPr>
              <a:t>7 класс </a:t>
            </a:r>
            <a:r>
              <a:rPr lang="ru-RU" dirty="0" smtClean="0">
                <a:solidFill>
                  <a:srgbClr val="008000"/>
                </a:solidFill>
              </a:rPr>
              <a:t/>
            </a:r>
            <a:br>
              <a:rPr lang="ru-RU" dirty="0" smtClean="0">
                <a:solidFill>
                  <a:srgbClr val="008000"/>
                </a:solidFill>
              </a:rPr>
            </a:br>
            <a:r>
              <a:rPr lang="ru-RU" dirty="0" smtClean="0"/>
              <a:t/>
            </a:r>
            <a:br>
              <a:rPr lang="ru-RU" dirty="0" smtClean="0"/>
            </a:br>
            <a:r>
              <a:rPr lang="ru-RU" dirty="0" smtClean="0"/>
              <a:t/>
            </a:r>
            <a:br>
              <a:rPr lang="ru-RU" dirty="0" smtClean="0"/>
            </a:br>
            <a:endParaRPr lang="ru-RU" dirty="0"/>
          </a:p>
        </p:txBody>
      </p:sp>
      <p:sp>
        <p:nvSpPr>
          <p:cNvPr id="3" name="Подзаголовок 2"/>
          <p:cNvSpPr>
            <a:spLocks noGrp="1"/>
          </p:cNvSpPr>
          <p:nvPr>
            <p:ph type="subTitle" idx="1"/>
          </p:nvPr>
        </p:nvSpPr>
        <p:spPr>
          <a:xfrm>
            <a:off x="2286000" y="4648200"/>
            <a:ext cx="6400800" cy="1752600"/>
          </a:xfrm>
        </p:spPr>
        <p:txBody>
          <a:bodyPr>
            <a:noAutofit/>
          </a:bodyPr>
          <a:lstStyle/>
          <a:p>
            <a:r>
              <a:rPr lang="ru-RU" sz="2800" dirty="0" smtClean="0">
                <a:solidFill>
                  <a:srgbClr val="008000"/>
                </a:solidFill>
              </a:rPr>
              <a:t>Автор: Кузнецова Альфреда </a:t>
            </a:r>
            <a:r>
              <a:rPr lang="ru-RU" sz="2800" dirty="0" err="1" smtClean="0">
                <a:solidFill>
                  <a:srgbClr val="008000"/>
                </a:solidFill>
              </a:rPr>
              <a:t>Накипова</a:t>
            </a:r>
            <a:r>
              <a:rPr lang="ru-RU" sz="2800" dirty="0" smtClean="0">
                <a:solidFill>
                  <a:srgbClr val="008000"/>
                </a:solidFill>
              </a:rPr>
              <a:t/>
            </a:r>
            <a:br>
              <a:rPr lang="ru-RU" sz="2800" dirty="0" smtClean="0">
                <a:solidFill>
                  <a:srgbClr val="008000"/>
                </a:solidFill>
              </a:rPr>
            </a:br>
            <a:r>
              <a:rPr lang="ru-RU" sz="2800" dirty="0" smtClean="0">
                <a:solidFill>
                  <a:srgbClr val="008000"/>
                </a:solidFill>
              </a:rPr>
              <a:t>             учитель химии и биологии</a:t>
            </a:r>
            <a:br>
              <a:rPr lang="ru-RU" sz="2800" dirty="0" smtClean="0">
                <a:solidFill>
                  <a:srgbClr val="008000"/>
                </a:solidFill>
              </a:rPr>
            </a:br>
            <a:r>
              <a:rPr lang="ru-RU" sz="2800" dirty="0" smtClean="0">
                <a:solidFill>
                  <a:srgbClr val="008000"/>
                </a:solidFill>
              </a:rPr>
              <a:t>МБОУ «</a:t>
            </a:r>
            <a:r>
              <a:rPr lang="ru-RU" sz="2800" dirty="0" err="1" smtClean="0">
                <a:solidFill>
                  <a:srgbClr val="008000"/>
                </a:solidFill>
              </a:rPr>
              <a:t>Новоаганская</a:t>
            </a:r>
            <a:r>
              <a:rPr lang="ru-RU" sz="2800" dirty="0" smtClean="0">
                <a:solidFill>
                  <a:srgbClr val="008000"/>
                </a:solidFill>
              </a:rPr>
              <a:t> ОСШ №2»  </a:t>
            </a:r>
            <a:br>
              <a:rPr lang="ru-RU" sz="2800" dirty="0" smtClean="0">
                <a:solidFill>
                  <a:srgbClr val="008000"/>
                </a:solidFill>
              </a:rPr>
            </a:br>
            <a:r>
              <a:rPr lang="ru-RU" sz="2800" dirty="0" smtClean="0">
                <a:solidFill>
                  <a:srgbClr val="008000"/>
                </a:solidFill>
              </a:rPr>
              <a:t>ХМАО, </a:t>
            </a:r>
            <a:r>
              <a:rPr lang="ru-RU" sz="2800" dirty="0" err="1" smtClean="0">
                <a:solidFill>
                  <a:srgbClr val="008000"/>
                </a:solidFill>
              </a:rPr>
              <a:t>гп</a:t>
            </a:r>
            <a:r>
              <a:rPr lang="ru-RU" sz="2800" dirty="0" smtClean="0">
                <a:solidFill>
                  <a:srgbClr val="008000"/>
                </a:solidFill>
              </a:rPr>
              <a:t>. </a:t>
            </a:r>
            <a:r>
              <a:rPr lang="ru-RU" sz="2800" dirty="0" err="1" smtClean="0">
                <a:solidFill>
                  <a:srgbClr val="008000"/>
                </a:solidFill>
              </a:rPr>
              <a:t>Новоаганск</a:t>
            </a:r>
            <a:endParaRPr lang="ru-RU" sz="2800" dirty="0">
              <a:solidFill>
                <a:srgbClr val="008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Клетка грибов</a:t>
            </a:r>
            <a:endParaRPr lang="ru-RU" b="1" dirty="0">
              <a:solidFill>
                <a:srgbClr val="008000"/>
              </a:solidFill>
            </a:endParaRPr>
          </a:p>
        </p:txBody>
      </p:sp>
      <p:sp>
        <p:nvSpPr>
          <p:cNvPr id="3" name="Содержимое 2"/>
          <p:cNvSpPr>
            <a:spLocks noGrp="1"/>
          </p:cNvSpPr>
          <p:nvPr>
            <p:ph idx="1"/>
          </p:nvPr>
        </p:nvSpPr>
        <p:spPr/>
        <p:txBody>
          <a:bodyPr>
            <a:normAutofit/>
          </a:bodyPr>
          <a:lstStyle/>
          <a:p>
            <a:pPr marL="0" indent="0">
              <a:buNone/>
            </a:pPr>
            <a:r>
              <a:rPr lang="ru-RU" sz="3600" b="1" dirty="0" smtClean="0">
                <a:solidFill>
                  <a:srgbClr val="008000"/>
                </a:solidFill>
              </a:rPr>
              <a:t>Юные микологи задумались: какого  вещества в стенках клеток грибов содержится больше - глюкозы, целлюлозы, пектина или хитина? Помогите им.</a:t>
            </a:r>
            <a:endParaRPr lang="ru-RU" sz="3600" b="1" dirty="0">
              <a:solidFill>
                <a:srgbClr val="008000"/>
              </a:solidFill>
            </a:endParaRPr>
          </a:p>
        </p:txBody>
      </p:sp>
      <p:sp>
        <p:nvSpPr>
          <p:cNvPr id="4" name="Стрелка влево 3">
            <a:hlinkClick r:id="rId2" action="ppaction://hlinksldjump"/>
          </p:cNvPr>
          <p:cNvSpPr/>
          <p:nvPr/>
        </p:nvSpPr>
        <p:spPr>
          <a:xfrm>
            <a:off x="228600" y="59436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3810000" y="4419600"/>
            <a:ext cx="4038600" cy="1752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rgbClr val="002060"/>
                </a:solidFill>
              </a:rPr>
              <a:t>Больше хитина.</a:t>
            </a:r>
            <a:endParaRPr lang="ru-RU" sz="40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8000"/>
                </a:solidFill>
              </a:rPr>
              <a:t>Найди  лишнее и объясни свой выбор</a:t>
            </a:r>
            <a:endParaRPr lang="ru-RU" dirty="0">
              <a:solidFill>
                <a:srgbClr val="008000"/>
              </a:solidFill>
            </a:endParaRPr>
          </a:p>
        </p:txBody>
      </p:sp>
      <p:pic>
        <p:nvPicPr>
          <p:cNvPr id="5125" name="Picture 5" descr="C:\Users\Nout\Desktop\моховик.jpg"/>
          <p:cNvPicPr>
            <a:picLocks noChangeAspect="1" noChangeArrowheads="1"/>
          </p:cNvPicPr>
          <p:nvPr/>
        </p:nvPicPr>
        <p:blipFill>
          <a:blip r:embed="rId2" cstate="print"/>
          <a:srcRect/>
          <a:stretch>
            <a:fillRect/>
          </a:stretch>
        </p:blipFill>
        <p:spPr bwMode="auto">
          <a:xfrm>
            <a:off x="4648200" y="1524000"/>
            <a:ext cx="3200400" cy="2400300"/>
          </a:xfrm>
          <a:prstGeom prst="rect">
            <a:avLst/>
          </a:prstGeom>
          <a:noFill/>
          <a:ln>
            <a:solidFill>
              <a:srgbClr val="008000"/>
            </a:solidFill>
          </a:ln>
        </p:spPr>
      </p:pic>
      <p:sp>
        <p:nvSpPr>
          <p:cNvPr id="4" name="Стрелка влево 3">
            <a:hlinkClick r:id="rId3" action="ppaction://hlinksldjump"/>
          </p:cNvPr>
          <p:cNvSpPr/>
          <p:nvPr/>
        </p:nvSpPr>
        <p:spPr>
          <a:xfrm>
            <a:off x="228600" y="60960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C:\Users\Nout\Desktop\опята.jpg"/>
          <p:cNvPicPr>
            <a:picLocks noGrp="1" noChangeAspect="1" noChangeArrowheads="1"/>
          </p:cNvPicPr>
          <p:nvPr>
            <p:ph idx="1"/>
          </p:nvPr>
        </p:nvPicPr>
        <p:blipFill>
          <a:blip r:embed="rId4" cstate="print"/>
          <a:srcRect/>
          <a:stretch>
            <a:fillRect/>
          </a:stretch>
        </p:blipFill>
        <p:spPr bwMode="auto">
          <a:xfrm>
            <a:off x="914400" y="1524000"/>
            <a:ext cx="3252097" cy="2362200"/>
          </a:xfrm>
          <a:prstGeom prst="rect">
            <a:avLst/>
          </a:prstGeom>
          <a:noFill/>
          <a:ln>
            <a:solidFill>
              <a:srgbClr val="008000"/>
            </a:solidFill>
          </a:ln>
        </p:spPr>
      </p:pic>
      <p:sp>
        <p:nvSpPr>
          <p:cNvPr id="9" name="Скругленный прямоугольник 8"/>
          <p:cNvSpPr/>
          <p:nvPr/>
        </p:nvSpPr>
        <p:spPr>
          <a:xfrm>
            <a:off x="914400" y="35052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a:t>
            </a:r>
            <a:endParaRPr lang="ru-RU" dirty="0"/>
          </a:p>
        </p:txBody>
      </p:sp>
      <p:sp>
        <p:nvSpPr>
          <p:cNvPr id="10" name="Скругленный прямоугольник 9"/>
          <p:cNvSpPr/>
          <p:nvPr/>
        </p:nvSpPr>
        <p:spPr>
          <a:xfrm>
            <a:off x="4648200" y="35814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2</a:t>
            </a:r>
            <a:endParaRPr lang="ru-RU" dirty="0"/>
          </a:p>
        </p:txBody>
      </p:sp>
      <p:grpSp>
        <p:nvGrpSpPr>
          <p:cNvPr id="15" name="Группа 14"/>
          <p:cNvGrpSpPr/>
          <p:nvPr/>
        </p:nvGrpSpPr>
        <p:grpSpPr>
          <a:xfrm>
            <a:off x="914400" y="3962400"/>
            <a:ext cx="3238500" cy="2428875"/>
            <a:chOff x="914400" y="3962400"/>
            <a:chExt cx="3238500" cy="2428875"/>
          </a:xfrm>
        </p:grpSpPr>
        <p:pic>
          <p:nvPicPr>
            <p:cNvPr id="5123" name="Picture 3" descr="C:\Users\Nout\Desktop\мухомор.jpg"/>
            <p:cNvPicPr>
              <a:picLocks noChangeAspect="1" noChangeArrowheads="1"/>
            </p:cNvPicPr>
            <p:nvPr/>
          </p:nvPicPr>
          <p:blipFill>
            <a:blip r:embed="rId5" cstate="print"/>
            <a:srcRect/>
            <a:stretch>
              <a:fillRect/>
            </a:stretch>
          </p:blipFill>
          <p:spPr bwMode="auto">
            <a:xfrm>
              <a:off x="914400" y="3962400"/>
              <a:ext cx="3238500" cy="2428875"/>
            </a:xfrm>
            <a:prstGeom prst="rect">
              <a:avLst/>
            </a:prstGeom>
            <a:noFill/>
            <a:ln>
              <a:solidFill>
                <a:srgbClr val="008000"/>
              </a:solidFill>
            </a:ln>
          </p:spPr>
        </p:pic>
        <p:sp>
          <p:nvSpPr>
            <p:cNvPr id="11" name="Скругленный прямоугольник 10"/>
            <p:cNvSpPr/>
            <p:nvPr/>
          </p:nvSpPr>
          <p:spPr>
            <a:xfrm>
              <a:off x="914400" y="59436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3</a:t>
              </a:r>
              <a:endParaRPr lang="ru-RU" dirty="0"/>
            </a:p>
          </p:txBody>
        </p:sp>
      </p:grpSp>
      <p:grpSp>
        <p:nvGrpSpPr>
          <p:cNvPr id="14" name="Группа 13"/>
          <p:cNvGrpSpPr/>
          <p:nvPr/>
        </p:nvGrpSpPr>
        <p:grpSpPr>
          <a:xfrm>
            <a:off x="4724400" y="4114800"/>
            <a:ext cx="3200400" cy="2438400"/>
            <a:chOff x="4724400" y="4114800"/>
            <a:chExt cx="3200400" cy="2438400"/>
          </a:xfrm>
        </p:grpSpPr>
        <p:pic>
          <p:nvPicPr>
            <p:cNvPr id="5124" name="Picture 4" descr="C:\Users\Nout\Desktop\лисички.jpg"/>
            <p:cNvPicPr>
              <a:picLocks noChangeAspect="1" noChangeArrowheads="1"/>
            </p:cNvPicPr>
            <p:nvPr/>
          </p:nvPicPr>
          <p:blipFill>
            <a:blip r:embed="rId6" cstate="print"/>
            <a:srcRect/>
            <a:stretch>
              <a:fillRect/>
            </a:stretch>
          </p:blipFill>
          <p:spPr bwMode="auto">
            <a:xfrm>
              <a:off x="4724400" y="4114800"/>
              <a:ext cx="3200400" cy="2382371"/>
            </a:xfrm>
            <a:prstGeom prst="rect">
              <a:avLst/>
            </a:prstGeom>
            <a:noFill/>
            <a:ln>
              <a:solidFill>
                <a:srgbClr val="008000"/>
              </a:solidFill>
            </a:ln>
          </p:spPr>
        </p:pic>
        <p:sp>
          <p:nvSpPr>
            <p:cNvPr id="12" name="Скругленный прямоугольник 11"/>
            <p:cNvSpPr/>
            <p:nvPr/>
          </p:nvSpPr>
          <p:spPr>
            <a:xfrm>
              <a:off x="4724400" y="61722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4</a:t>
              </a:r>
              <a:endParaRPr lang="ru-RU" dirty="0"/>
            </a:p>
          </p:txBody>
        </p:sp>
      </p:grpSp>
      <p:sp>
        <p:nvSpPr>
          <p:cNvPr id="13" name="Скругленный прямоугольник 12"/>
          <p:cNvSpPr/>
          <p:nvPr/>
        </p:nvSpPr>
        <p:spPr>
          <a:xfrm>
            <a:off x="4343400" y="4495800"/>
            <a:ext cx="4572000" cy="1981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rgbClr val="002060"/>
                </a:solidFill>
              </a:rPr>
              <a:t>Лишнее : 3 – это  ядовитый гриб</a:t>
            </a:r>
            <a:endParaRPr lang="ru-RU" sz="40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0"/>
            <a:ext cx="8229600" cy="1143000"/>
          </a:xfrm>
        </p:spPr>
        <p:txBody>
          <a:bodyPr/>
          <a:lstStyle/>
          <a:p>
            <a:r>
              <a:rPr lang="ru-RU" b="1" dirty="0" smtClean="0">
                <a:solidFill>
                  <a:srgbClr val="008000"/>
                </a:solidFill>
              </a:rPr>
              <a:t>Тело многоклеточных грибов</a:t>
            </a:r>
            <a:endParaRPr lang="ru-RU" b="1" dirty="0">
              <a:solidFill>
                <a:srgbClr val="008000"/>
              </a:solidFill>
            </a:endParaRPr>
          </a:p>
        </p:txBody>
      </p:sp>
      <p:sp>
        <p:nvSpPr>
          <p:cNvPr id="3" name="Содержимое 2"/>
          <p:cNvSpPr>
            <a:spLocks noGrp="1"/>
          </p:cNvSpPr>
          <p:nvPr>
            <p:ph idx="1"/>
          </p:nvPr>
        </p:nvSpPr>
        <p:spPr>
          <a:xfrm>
            <a:off x="457200" y="990600"/>
            <a:ext cx="8229600" cy="5135563"/>
          </a:xfrm>
        </p:spPr>
        <p:txBody>
          <a:bodyPr/>
          <a:lstStyle/>
          <a:p>
            <a:pPr marL="0" indent="0" algn="ctr">
              <a:buNone/>
            </a:pPr>
            <a:r>
              <a:rPr lang="ru-RU" b="1" dirty="0" smtClean="0">
                <a:solidFill>
                  <a:srgbClr val="008000"/>
                </a:solidFill>
              </a:rPr>
              <a:t>Вспомните осенний лес. Запах грибов. Наконец, вы нашли гриб и срезали его. Объясните, почему срезанный вами подберезовик представляет собой только часть организма?</a:t>
            </a:r>
            <a:endParaRPr lang="ru-RU" b="1" dirty="0">
              <a:solidFill>
                <a:srgbClr val="008000"/>
              </a:solidFill>
            </a:endParaRPr>
          </a:p>
        </p:txBody>
      </p:sp>
      <p:sp>
        <p:nvSpPr>
          <p:cNvPr id="5" name="Скругленный прямоугольник 4"/>
          <p:cNvSpPr/>
          <p:nvPr/>
        </p:nvSpPr>
        <p:spPr>
          <a:xfrm>
            <a:off x="4114800" y="4267200"/>
            <a:ext cx="4800600" cy="2286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rgbClr val="002060"/>
                </a:solidFill>
              </a:rPr>
              <a:t>Срезанный гриб-  плодовое тело, а в лесной подстилке остаётся грибница.</a:t>
            </a:r>
            <a:endParaRPr lang="ru-RU" sz="4000" b="1" dirty="0">
              <a:solidFill>
                <a:srgbClr val="002060"/>
              </a:solidFill>
            </a:endParaRPr>
          </a:p>
        </p:txBody>
      </p:sp>
      <p:pic>
        <p:nvPicPr>
          <p:cNvPr id="4098" name="Picture 2" descr="C:\Users\Nout\Desktop\Подберёзовик.jpg"/>
          <p:cNvPicPr>
            <a:picLocks noChangeAspect="1" noChangeArrowheads="1"/>
          </p:cNvPicPr>
          <p:nvPr/>
        </p:nvPicPr>
        <p:blipFill>
          <a:blip r:embed="rId2" cstate="print"/>
          <a:srcRect/>
          <a:stretch>
            <a:fillRect/>
          </a:stretch>
        </p:blipFill>
        <p:spPr bwMode="auto">
          <a:xfrm>
            <a:off x="304800" y="3505200"/>
            <a:ext cx="3822700" cy="2867025"/>
          </a:xfrm>
          <a:prstGeom prst="rect">
            <a:avLst/>
          </a:prstGeom>
          <a:noFill/>
        </p:spPr>
      </p:pic>
      <p:sp>
        <p:nvSpPr>
          <p:cNvPr id="4" name="Стрелка влево 3">
            <a:hlinkClick r:id="rId3" action="ppaction://hlinksldjump"/>
          </p:cNvPr>
          <p:cNvSpPr/>
          <p:nvPr/>
        </p:nvSpPr>
        <p:spPr>
          <a:xfrm>
            <a:off x="2286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286000" y="4800600"/>
            <a:ext cx="5486400" cy="566738"/>
          </a:xfrm>
        </p:spPr>
        <p:txBody>
          <a:bodyPr>
            <a:noAutofit/>
          </a:bodyPr>
          <a:lstStyle/>
          <a:p>
            <a:r>
              <a:rPr lang="ru-RU" sz="6000" dirty="0" smtClean="0">
                <a:solidFill>
                  <a:srgbClr val="FF0000"/>
                </a:solidFill>
              </a:rPr>
              <a:t>Кот в мешке</a:t>
            </a:r>
            <a:endParaRPr lang="ru-RU" sz="6000" dirty="0">
              <a:solidFill>
                <a:srgbClr val="FF0000"/>
              </a:solidFill>
            </a:endParaRPr>
          </a:p>
        </p:txBody>
      </p:sp>
      <p:pic>
        <p:nvPicPr>
          <p:cNvPr id="5" name="Содержимое 4" descr="73715531_4062230_kot_v_meshke.jpg"/>
          <p:cNvPicPr>
            <a:picLocks noGrp="1" noChangeAspect="1"/>
          </p:cNvPicPr>
          <p:nvPr>
            <p:ph type="pic" idx="1"/>
          </p:nvPr>
        </p:nvPicPr>
        <p:blipFill>
          <a:blip r:embed="rId3" cstate="print"/>
          <a:srcRect l="1042" r="1042"/>
          <a:stretch>
            <a:fillRect/>
          </a:stretch>
        </p:blipFill>
        <p:spPr>
          <a:xfrm>
            <a:off x="1676400" y="228600"/>
            <a:ext cx="5486400" cy="4114800"/>
          </a:xfrm>
          <a:prstGeom prst="rect">
            <a:avLst/>
          </a:prstGeom>
          <a:ln>
            <a:solidFill>
              <a:srgbClr val="008000"/>
            </a:solidFill>
          </a:ln>
        </p:spPr>
      </p:pic>
      <p:sp>
        <p:nvSpPr>
          <p:cNvPr id="7" name="Текст 6"/>
          <p:cNvSpPr>
            <a:spLocks noGrp="1"/>
          </p:cNvSpPr>
          <p:nvPr>
            <p:ph type="body" sz="half" idx="2"/>
          </p:nvPr>
        </p:nvSpPr>
        <p:spPr>
          <a:xfrm>
            <a:off x="2590800" y="5562600"/>
            <a:ext cx="5486400" cy="804862"/>
          </a:xfrm>
        </p:spPr>
        <p:txBody>
          <a:bodyPr>
            <a:noAutofit/>
          </a:bodyPr>
          <a:lstStyle/>
          <a:p>
            <a:r>
              <a:rPr lang="ru-RU" sz="4800" b="1" dirty="0" smtClean="0">
                <a:solidFill>
                  <a:srgbClr val="FF0000"/>
                </a:solidFill>
              </a:rPr>
              <a:t>+ 20 баллов</a:t>
            </a:r>
            <a:endParaRPr lang="ru-RU" sz="4800" b="1" dirty="0">
              <a:solidFill>
                <a:srgbClr val="FF0000"/>
              </a:solidFill>
            </a:endParaRPr>
          </a:p>
        </p:txBody>
      </p:sp>
      <p:sp>
        <p:nvSpPr>
          <p:cNvPr id="8" name="AutoShape 6">
            <a:hlinkClick r:id="" action="ppaction://hlinkshowjump?jump=nextslide" highlightClick="1"/>
          </p:cNvPr>
          <p:cNvSpPr>
            <a:spLocks noChangeArrowheads="1"/>
          </p:cNvSpPr>
          <p:nvPr/>
        </p:nvSpPr>
        <p:spPr bwMode="auto">
          <a:xfrm>
            <a:off x="304800" y="5638800"/>
            <a:ext cx="792162" cy="720725"/>
          </a:xfrm>
          <a:prstGeom prst="actionButtonHelp">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endParaRPr lang="ru-RU" dirty="0">
              <a:solidFill>
                <a:srgbClr val="FF0000"/>
              </a:solidFill>
            </a:endParaRPr>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b="1" dirty="0" smtClean="0">
                <a:solidFill>
                  <a:srgbClr val="008000"/>
                </a:solidFill>
              </a:rPr>
              <a:t>Клубничное варенье</a:t>
            </a:r>
            <a:endParaRPr lang="ru-RU" b="1" dirty="0">
              <a:solidFill>
                <a:srgbClr val="008000"/>
              </a:solidFill>
            </a:endParaRPr>
          </a:p>
        </p:txBody>
      </p:sp>
      <p:sp>
        <p:nvSpPr>
          <p:cNvPr id="3" name="Содержимое 2"/>
          <p:cNvSpPr>
            <a:spLocks noGrp="1"/>
          </p:cNvSpPr>
          <p:nvPr>
            <p:ph idx="1"/>
          </p:nvPr>
        </p:nvSpPr>
        <p:spPr>
          <a:xfrm>
            <a:off x="457200" y="914400"/>
            <a:ext cx="8229600" cy="5211763"/>
          </a:xfrm>
        </p:spPr>
        <p:txBody>
          <a:bodyPr/>
          <a:lstStyle/>
          <a:p>
            <a:pPr marL="0" indent="0">
              <a:buNone/>
            </a:pPr>
            <a:r>
              <a:rPr lang="ru-RU" dirty="0" smtClean="0">
                <a:solidFill>
                  <a:srgbClr val="008000"/>
                </a:solidFill>
              </a:rPr>
              <a:t>Бабушка обнаружила, что клубничное варенье заплесневело, убрав верхний слой, она все же решила использовать в пищу оставшуюся часть. Однако, внучка убедила её этого не делать. </a:t>
            </a:r>
          </a:p>
          <a:p>
            <a:pPr marL="0" indent="0" algn="ctr">
              <a:buNone/>
            </a:pPr>
            <a:r>
              <a:rPr lang="ru-RU" b="1" dirty="0" smtClean="0">
                <a:solidFill>
                  <a:srgbClr val="008000"/>
                </a:solidFill>
              </a:rPr>
              <a:t>Почему нельзя есть заплесневевшие продукты?</a:t>
            </a:r>
          </a:p>
          <a:p>
            <a:pPr marL="0" indent="0" algn="ctr">
              <a:buNone/>
            </a:pPr>
            <a:endParaRPr lang="ru-RU" b="1" dirty="0" smtClean="0">
              <a:solidFill>
                <a:srgbClr val="008000"/>
              </a:solidFill>
            </a:endParaRPr>
          </a:p>
          <a:p>
            <a:pPr marL="0" indent="0" algn="ctr">
              <a:buNone/>
            </a:pPr>
            <a:endParaRPr lang="ru-RU" b="1" dirty="0">
              <a:solidFill>
                <a:srgbClr val="008000"/>
              </a:solidFill>
            </a:endParaRPr>
          </a:p>
        </p:txBody>
      </p:sp>
      <p:sp>
        <p:nvSpPr>
          <p:cNvPr id="4" name="Стрелка влево 3">
            <a:hlinkClick r:id="rId2" action="ppaction://hlinksldjump"/>
          </p:cNvPr>
          <p:cNvSpPr/>
          <p:nvPr/>
        </p:nvSpPr>
        <p:spPr>
          <a:xfrm>
            <a:off x="228600" y="59436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762000" y="4724400"/>
            <a:ext cx="8077200" cy="1828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2060"/>
                </a:solidFill>
              </a:rPr>
              <a:t>Плесневые грибы выделяют ядовитые вещества, способные накапливаться в печени и почках человека и  вызвать отравление или даже смерть.</a:t>
            </a:r>
            <a:endParaRPr lang="ru-RU" sz="28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b="1" dirty="0" smtClean="0">
                <a:solidFill>
                  <a:srgbClr val="008000"/>
                </a:solidFill>
              </a:rPr>
              <a:t>Как связаны данные понятия?</a:t>
            </a:r>
            <a:endParaRPr lang="ru-RU" b="1" dirty="0">
              <a:solidFill>
                <a:srgbClr val="008000"/>
              </a:solidFill>
            </a:endParaRPr>
          </a:p>
        </p:txBody>
      </p:sp>
      <p:sp>
        <p:nvSpPr>
          <p:cNvPr id="3" name="Содержимое 2"/>
          <p:cNvSpPr>
            <a:spLocks noGrp="1"/>
          </p:cNvSpPr>
          <p:nvPr>
            <p:ph idx="1"/>
          </p:nvPr>
        </p:nvSpPr>
        <p:spPr>
          <a:xfrm>
            <a:off x="457200" y="1066800"/>
            <a:ext cx="8229600" cy="5059363"/>
          </a:xfrm>
        </p:spPr>
        <p:txBody>
          <a:bodyPr/>
          <a:lstStyle/>
          <a:p>
            <a:r>
              <a:rPr lang="ru-RU" b="1" dirty="0" smtClean="0">
                <a:solidFill>
                  <a:srgbClr val="008000"/>
                </a:solidFill>
              </a:rPr>
              <a:t>«Манна небесная»</a:t>
            </a:r>
          </a:p>
          <a:p>
            <a:r>
              <a:rPr lang="ru-RU" b="1" dirty="0" smtClean="0">
                <a:solidFill>
                  <a:srgbClr val="008000"/>
                </a:solidFill>
              </a:rPr>
              <a:t>Симбиоз гриба и водоросли</a:t>
            </a:r>
          </a:p>
          <a:p>
            <a:r>
              <a:rPr lang="ru-RU" b="1" dirty="0" smtClean="0">
                <a:solidFill>
                  <a:srgbClr val="008000"/>
                </a:solidFill>
              </a:rPr>
              <a:t>Индикатор чистоты воздуха</a:t>
            </a:r>
          </a:p>
          <a:p>
            <a:endParaRPr lang="ru-RU" b="1" dirty="0">
              <a:solidFill>
                <a:srgbClr val="008000"/>
              </a:solidFill>
            </a:endParaRPr>
          </a:p>
        </p:txBody>
      </p:sp>
      <p:sp>
        <p:nvSpPr>
          <p:cNvPr id="4" name="Стрелка влево 3">
            <a:hlinkClick r:id="rId2" action="ppaction://hlinksldjump"/>
          </p:cNvPr>
          <p:cNvSpPr/>
          <p:nvPr/>
        </p:nvSpPr>
        <p:spPr>
          <a:xfrm>
            <a:off x="2286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533400" y="3048000"/>
            <a:ext cx="8305800" cy="3429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smtClean="0">
                <a:solidFill>
                  <a:srgbClr val="002060"/>
                </a:solidFill>
              </a:rPr>
              <a:t>Есть мнение, что «манна небесная» из библейского предания –это лишайник леканора,  слоевище которого съедобно и может переноситься ветром на многие километры.  Лишайники- симбиотические организмы,  очень  чувствительные к промышленному загрязнению воздуха</a:t>
            </a:r>
            <a:endParaRPr lang="ru-RU" sz="32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Клетка водорослей</a:t>
            </a:r>
            <a:endParaRPr lang="ru-RU" b="1" dirty="0">
              <a:solidFill>
                <a:srgbClr val="008000"/>
              </a:solidFill>
            </a:endParaRPr>
          </a:p>
        </p:txBody>
      </p:sp>
      <p:sp>
        <p:nvSpPr>
          <p:cNvPr id="3" name="Содержимое 2"/>
          <p:cNvSpPr>
            <a:spLocks noGrp="1"/>
          </p:cNvSpPr>
          <p:nvPr>
            <p:ph idx="1"/>
          </p:nvPr>
        </p:nvSpPr>
        <p:spPr>
          <a:xfrm>
            <a:off x="457200" y="1295400"/>
            <a:ext cx="8229600" cy="4830763"/>
          </a:xfrm>
        </p:spPr>
        <p:txBody>
          <a:bodyPr/>
          <a:lstStyle/>
          <a:p>
            <a:pPr marL="0" indent="0" algn="ctr">
              <a:buNone/>
            </a:pPr>
            <a:endParaRPr lang="ru-RU" b="1" dirty="0" smtClean="0">
              <a:solidFill>
                <a:srgbClr val="008000"/>
              </a:solidFill>
            </a:endParaRPr>
          </a:p>
          <a:p>
            <a:pPr marL="0" indent="0" algn="ctr">
              <a:buNone/>
            </a:pPr>
            <a:r>
              <a:rPr lang="ru-RU" b="1" dirty="0" smtClean="0">
                <a:solidFill>
                  <a:srgbClr val="008000"/>
                </a:solidFill>
              </a:rPr>
              <a:t>В какой части клетки, находятся вещества, определяющие цвет водорослей?</a:t>
            </a:r>
          </a:p>
          <a:p>
            <a:pPr marL="0" indent="0">
              <a:buNone/>
            </a:pPr>
            <a:endParaRPr lang="ru-RU" b="1" dirty="0" smtClean="0">
              <a:solidFill>
                <a:srgbClr val="008000"/>
              </a:solidFill>
            </a:endParaRPr>
          </a:p>
          <a:p>
            <a:pPr marL="0" indent="0">
              <a:buNone/>
            </a:pPr>
            <a:endParaRPr lang="ru-RU" b="1" dirty="0">
              <a:solidFill>
                <a:srgbClr val="008000"/>
              </a:solidFill>
            </a:endParaRPr>
          </a:p>
        </p:txBody>
      </p:sp>
      <p:sp>
        <p:nvSpPr>
          <p:cNvPr id="4" name="Стрелка влево 3">
            <a:hlinkClick r:id="rId2" action="ppaction://hlinksldjump"/>
          </p:cNvPr>
          <p:cNvSpPr/>
          <p:nvPr/>
        </p:nvSpPr>
        <p:spPr>
          <a:xfrm>
            <a:off x="2286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7" name="Группа 6"/>
          <p:cNvGrpSpPr/>
          <p:nvPr/>
        </p:nvGrpSpPr>
        <p:grpSpPr>
          <a:xfrm>
            <a:off x="1447800" y="3429000"/>
            <a:ext cx="6088062" cy="2513628"/>
            <a:chOff x="2819400" y="4038600"/>
            <a:chExt cx="6088062" cy="2513628"/>
          </a:xfrm>
        </p:grpSpPr>
        <p:pic>
          <p:nvPicPr>
            <p:cNvPr id="6146" name="Picture 2" descr="C:\Users\Nout\Desktop\спирогира.png"/>
            <p:cNvPicPr>
              <a:picLocks noChangeAspect="1" noChangeArrowheads="1"/>
            </p:cNvPicPr>
            <p:nvPr/>
          </p:nvPicPr>
          <p:blipFill>
            <a:blip r:embed="rId3" cstate="print"/>
            <a:srcRect/>
            <a:stretch>
              <a:fillRect/>
            </a:stretch>
          </p:blipFill>
          <p:spPr bwMode="auto">
            <a:xfrm>
              <a:off x="2819400" y="4038600"/>
              <a:ext cx="6088062" cy="2513628"/>
            </a:xfrm>
            <a:prstGeom prst="rect">
              <a:avLst/>
            </a:prstGeom>
            <a:noFill/>
            <a:ln>
              <a:solidFill>
                <a:srgbClr val="008000"/>
              </a:solidFill>
            </a:ln>
          </p:spPr>
        </p:pic>
        <p:sp>
          <p:nvSpPr>
            <p:cNvPr id="6" name="TextBox 5"/>
            <p:cNvSpPr txBox="1"/>
            <p:nvPr/>
          </p:nvSpPr>
          <p:spPr>
            <a:xfrm>
              <a:off x="4876800" y="4114800"/>
              <a:ext cx="3810000" cy="646331"/>
            </a:xfrm>
            <a:prstGeom prst="rect">
              <a:avLst/>
            </a:prstGeom>
            <a:noFill/>
            <a:ln>
              <a:solidFill>
                <a:srgbClr val="008000"/>
              </a:solidFill>
            </a:ln>
          </p:spPr>
          <p:txBody>
            <a:bodyPr wrap="square" rtlCol="0">
              <a:spAutoFit/>
            </a:bodyPr>
            <a:lstStyle/>
            <a:p>
              <a:r>
                <a:rPr lang="ru-RU" sz="3600" b="1" dirty="0" smtClean="0">
                  <a:solidFill>
                    <a:srgbClr val="002060"/>
                  </a:solidFill>
                </a:rPr>
                <a:t>В хроматофоре</a:t>
              </a:r>
              <a:endParaRPr lang="ru-RU" sz="3600" b="1" dirty="0">
                <a:solidFill>
                  <a:srgbClr val="00206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8000"/>
                </a:solidFill>
              </a:rPr>
              <a:t>Питание одноклеточных водорослей</a:t>
            </a:r>
            <a:endParaRPr lang="ru-RU" b="1" dirty="0">
              <a:solidFill>
                <a:srgbClr val="008000"/>
              </a:solidFill>
            </a:endParaRPr>
          </a:p>
        </p:txBody>
      </p:sp>
      <p:sp>
        <p:nvSpPr>
          <p:cNvPr id="3" name="Содержимое 2"/>
          <p:cNvSpPr>
            <a:spLocks noGrp="1"/>
          </p:cNvSpPr>
          <p:nvPr>
            <p:ph idx="1"/>
          </p:nvPr>
        </p:nvSpPr>
        <p:spPr/>
        <p:txBody>
          <a:bodyPr/>
          <a:lstStyle/>
          <a:p>
            <a:pPr>
              <a:buNone/>
            </a:pPr>
            <a:r>
              <a:rPr lang="ru-RU" b="1" dirty="0" smtClean="0">
                <a:solidFill>
                  <a:srgbClr val="008000"/>
                </a:solidFill>
              </a:rPr>
              <a:t>Благодаря какому свойству хлореллу и хламидомонаду можно использовать для очистки воды?</a:t>
            </a:r>
          </a:p>
          <a:p>
            <a:pPr>
              <a:buNone/>
            </a:pPr>
            <a:r>
              <a:rPr lang="ru-RU" b="1" dirty="0" smtClean="0">
                <a:solidFill>
                  <a:srgbClr val="008000"/>
                </a:solidFill>
              </a:rPr>
              <a:t> </a:t>
            </a:r>
            <a:endParaRPr lang="ru-RU" b="1" dirty="0">
              <a:solidFill>
                <a:srgbClr val="008000"/>
              </a:solidFill>
            </a:endParaRPr>
          </a:p>
        </p:txBody>
      </p:sp>
      <p:sp>
        <p:nvSpPr>
          <p:cNvPr id="4" name="Стрелка влево 3">
            <a:hlinkClick r:id="rId2" action="ppaction://hlinksldjump"/>
          </p:cNvPr>
          <p:cNvSpPr/>
          <p:nvPr/>
        </p:nvSpPr>
        <p:spPr>
          <a:xfrm>
            <a:off x="152400" y="61722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1" name="Picture 3" descr="C:\Users\Nout\Desktop\хлорела на очистке.jpg"/>
          <p:cNvPicPr>
            <a:picLocks noChangeAspect="1" noChangeArrowheads="1"/>
          </p:cNvPicPr>
          <p:nvPr/>
        </p:nvPicPr>
        <p:blipFill>
          <a:blip r:embed="rId3" cstate="print"/>
          <a:srcRect/>
          <a:stretch>
            <a:fillRect/>
          </a:stretch>
        </p:blipFill>
        <p:spPr bwMode="auto">
          <a:xfrm>
            <a:off x="533400" y="3276600"/>
            <a:ext cx="3886200" cy="2917214"/>
          </a:xfrm>
          <a:prstGeom prst="rect">
            <a:avLst/>
          </a:prstGeom>
          <a:noFill/>
          <a:ln>
            <a:solidFill>
              <a:srgbClr val="008000"/>
            </a:solidFill>
          </a:ln>
        </p:spPr>
      </p:pic>
      <p:sp>
        <p:nvSpPr>
          <p:cNvPr id="5" name="Скругленный прямоугольник 4"/>
          <p:cNvSpPr/>
          <p:nvPr/>
        </p:nvSpPr>
        <p:spPr>
          <a:xfrm>
            <a:off x="1524000" y="4648200"/>
            <a:ext cx="7239000" cy="1981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rgbClr val="002060"/>
                </a:solidFill>
              </a:rPr>
              <a:t>Благодаря способности поглощать  в темноте органические  вещества, т. е.питаться </a:t>
            </a:r>
            <a:r>
              <a:rPr lang="ru-RU" sz="3600" dirty="0" err="1" smtClean="0">
                <a:solidFill>
                  <a:srgbClr val="002060"/>
                </a:solidFill>
              </a:rPr>
              <a:t>гетеротрофно</a:t>
            </a:r>
            <a:r>
              <a:rPr lang="ru-RU" sz="3600" dirty="0" smtClean="0">
                <a:solidFill>
                  <a:srgbClr val="002060"/>
                </a:solidFill>
              </a:rPr>
              <a:t>.</a:t>
            </a:r>
            <a:endParaRPr lang="ru-RU" sz="36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rPr>
              <a:t>Аукцион – 30 баллов, кто больше?</a:t>
            </a:r>
            <a:endParaRPr lang="ru-RU" dirty="0"/>
          </a:p>
        </p:txBody>
      </p:sp>
      <p:sp>
        <p:nvSpPr>
          <p:cNvPr id="3" name="Содержимое 2"/>
          <p:cNvSpPr>
            <a:spLocks noGrp="1"/>
          </p:cNvSpPr>
          <p:nvPr>
            <p:ph idx="1"/>
          </p:nvPr>
        </p:nvSpPr>
        <p:spPr/>
        <p:txBody>
          <a:bodyPr/>
          <a:lstStyle/>
          <a:p>
            <a:pPr marL="0" indent="0">
              <a:buNone/>
            </a:pPr>
            <a:r>
              <a:rPr lang="ru-RU" b="1" dirty="0" smtClean="0">
                <a:solidFill>
                  <a:srgbClr val="008000"/>
                </a:solidFill>
              </a:rPr>
              <a:t>Почему одна из этих водорослей привлекла внимание конструкторов космических кораблей и  космонавтов? Как её называют?</a:t>
            </a:r>
            <a:endParaRPr lang="ru-RU" b="1" dirty="0">
              <a:solidFill>
                <a:srgbClr val="008000"/>
              </a:solidFill>
            </a:endParaRPr>
          </a:p>
        </p:txBody>
      </p:sp>
      <p:pic>
        <p:nvPicPr>
          <p:cNvPr id="4" name="Picture 2" descr="http://static.akvarista.cz/web/imgs/clanky/tmp/0006217.jpg"/>
          <p:cNvPicPr>
            <a:picLocks noChangeAspect="1" noChangeArrowheads="1"/>
          </p:cNvPicPr>
          <p:nvPr/>
        </p:nvPicPr>
        <p:blipFill>
          <a:blip r:embed="rId3" cstate="print"/>
          <a:srcRect/>
          <a:stretch>
            <a:fillRect/>
          </a:stretch>
        </p:blipFill>
        <p:spPr bwMode="auto">
          <a:xfrm>
            <a:off x="609600" y="3124200"/>
            <a:ext cx="3049621" cy="2293316"/>
          </a:xfrm>
          <a:prstGeom prst="rect">
            <a:avLst/>
          </a:prstGeom>
          <a:noFill/>
          <a:ln>
            <a:solidFill>
              <a:srgbClr val="008000"/>
            </a:solidFill>
          </a:ln>
        </p:spPr>
      </p:pic>
      <p:pic>
        <p:nvPicPr>
          <p:cNvPr id="5" name="Picture 4" descr="http://im3-tub-ru.yandex.net/i?id=290088465-24-72&amp;n=21"/>
          <p:cNvPicPr>
            <a:picLocks noChangeAspect="1" noChangeArrowheads="1"/>
          </p:cNvPicPr>
          <p:nvPr/>
        </p:nvPicPr>
        <p:blipFill>
          <a:blip r:embed="rId4" cstate="print"/>
          <a:srcRect/>
          <a:stretch>
            <a:fillRect/>
          </a:stretch>
        </p:blipFill>
        <p:spPr bwMode="auto">
          <a:xfrm>
            <a:off x="3886200" y="3200400"/>
            <a:ext cx="3657600" cy="2038350"/>
          </a:xfrm>
          <a:prstGeom prst="rect">
            <a:avLst/>
          </a:prstGeom>
          <a:noFill/>
          <a:ln>
            <a:solidFill>
              <a:srgbClr val="008000"/>
            </a:solidFill>
          </a:ln>
        </p:spPr>
      </p:pic>
      <p:sp>
        <p:nvSpPr>
          <p:cNvPr id="6" name="Скругленный прямоугольник 5"/>
          <p:cNvSpPr/>
          <p:nvPr/>
        </p:nvSpPr>
        <p:spPr>
          <a:xfrm>
            <a:off x="1828800" y="4800600"/>
            <a:ext cx="6781800" cy="2057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smtClean="0">
                <a:solidFill>
                  <a:srgbClr val="002060"/>
                </a:solidFill>
              </a:rPr>
              <a:t>Хлорелла поглощает углекислый газ и выделяет кислород , обеспечивая дыхание космонавтам.</a:t>
            </a:r>
            <a:endParaRPr lang="ru-RU" sz="3200" b="1" dirty="0">
              <a:solidFill>
                <a:srgbClr val="002060"/>
              </a:solidFill>
            </a:endParaRPr>
          </a:p>
        </p:txBody>
      </p:sp>
      <p:sp>
        <p:nvSpPr>
          <p:cNvPr id="7" name="Стрелка влево 6">
            <a:hlinkClick r:id="rId5" action="ppaction://hlinksldjump"/>
          </p:cNvPr>
          <p:cNvSpPr/>
          <p:nvPr/>
        </p:nvSpPr>
        <p:spPr>
          <a:xfrm>
            <a:off x="228600" y="60198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in)">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b="1" dirty="0" smtClean="0">
                <a:solidFill>
                  <a:srgbClr val="008000"/>
                </a:solidFill>
              </a:rPr>
              <a:t>Ламинария </a:t>
            </a:r>
            <a:endParaRPr lang="ru-RU" b="1" dirty="0">
              <a:solidFill>
                <a:srgbClr val="008000"/>
              </a:solidFill>
            </a:endParaRPr>
          </a:p>
        </p:txBody>
      </p:sp>
      <p:sp>
        <p:nvSpPr>
          <p:cNvPr id="3" name="Содержимое 2"/>
          <p:cNvSpPr>
            <a:spLocks noGrp="1"/>
          </p:cNvSpPr>
          <p:nvPr>
            <p:ph idx="1"/>
          </p:nvPr>
        </p:nvSpPr>
        <p:spPr>
          <a:xfrm>
            <a:off x="457200" y="1066800"/>
            <a:ext cx="8229600" cy="5059363"/>
          </a:xfrm>
        </p:spPr>
        <p:txBody>
          <a:bodyPr/>
          <a:lstStyle/>
          <a:p>
            <a:pPr marL="0" indent="0">
              <a:buNone/>
            </a:pPr>
            <a:r>
              <a:rPr lang="ru-RU" b="1" dirty="0" smtClean="0">
                <a:solidFill>
                  <a:srgbClr val="008000"/>
                </a:solidFill>
              </a:rPr>
              <a:t>Витя утверждает, что ламинария высшее растение, ведь её слоевище может достигать 20 метров в длину. Опровергнете его мнение.</a:t>
            </a:r>
            <a:endParaRPr lang="ru-RU" b="1" dirty="0">
              <a:solidFill>
                <a:srgbClr val="008000"/>
              </a:solidFill>
            </a:endParaRPr>
          </a:p>
        </p:txBody>
      </p:sp>
      <p:sp>
        <p:nvSpPr>
          <p:cNvPr id="4" name="Стрелка влево 3">
            <a:hlinkClick r:id="rId2" action="ppaction://hlinksldjump"/>
          </p:cNvPr>
          <p:cNvSpPr/>
          <p:nvPr/>
        </p:nvSpPr>
        <p:spPr>
          <a:xfrm>
            <a:off x="228600" y="61722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266" name="Picture 2" descr="http://www.sarreg.ru/uploads/posts/2012-01/1326911131_24240238_1209923214_f.jpg"/>
          <p:cNvPicPr>
            <a:picLocks noChangeAspect="1" noChangeArrowheads="1"/>
          </p:cNvPicPr>
          <p:nvPr/>
        </p:nvPicPr>
        <p:blipFill>
          <a:blip r:embed="rId3" cstate="print"/>
          <a:srcRect/>
          <a:stretch>
            <a:fillRect/>
          </a:stretch>
        </p:blipFill>
        <p:spPr bwMode="auto">
          <a:xfrm>
            <a:off x="228600" y="3352800"/>
            <a:ext cx="3657598" cy="2438400"/>
          </a:xfrm>
          <a:prstGeom prst="rect">
            <a:avLst/>
          </a:prstGeom>
          <a:noFill/>
          <a:ln>
            <a:solidFill>
              <a:srgbClr val="008000"/>
            </a:solidFill>
          </a:ln>
        </p:spPr>
      </p:pic>
      <p:sp>
        <p:nvSpPr>
          <p:cNvPr id="6" name="Скругленный прямоугольник 5"/>
          <p:cNvSpPr/>
          <p:nvPr/>
        </p:nvSpPr>
        <p:spPr>
          <a:xfrm>
            <a:off x="3962400" y="2971800"/>
            <a:ext cx="5181600" cy="3581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2060"/>
                </a:solidFill>
              </a:rPr>
              <a:t>Тело ламинарии не имеет настоящих тканей и органов- стеблей , листьев  и корней, типичных для высших растений, поэтому «морская капуста» относится к низшим растениям.</a:t>
            </a:r>
            <a:endParaRPr lang="ru-RU" sz="28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81000"/>
            <a:ext cx="8229600" cy="1143000"/>
          </a:xfrm>
        </p:spPr>
        <p:txBody>
          <a:bodyPr>
            <a:noAutofit/>
          </a:bodyPr>
          <a:lstStyle/>
          <a:p>
            <a:pPr algn="r"/>
            <a:r>
              <a:rPr lang="ru-RU" sz="3600" b="1" dirty="0">
                <a:solidFill>
                  <a:srgbClr val="008000"/>
                </a:solidFill>
              </a:rPr>
              <a:t>Соблюдая правила, </a:t>
            </a:r>
            <a:r>
              <a:rPr lang="ru-RU" sz="3600" b="1" dirty="0" smtClean="0">
                <a:solidFill>
                  <a:srgbClr val="008000"/>
                </a:solidFill>
              </a:rPr>
              <a:t>вы </a:t>
            </a:r>
            <a:r>
              <a:rPr lang="ru-RU" sz="3600" b="1" dirty="0">
                <a:solidFill>
                  <a:srgbClr val="008000"/>
                </a:solidFill>
              </a:rPr>
              <a:t>можете заставить их работать на себя</a:t>
            </a:r>
            <a:r>
              <a:rPr lang="ru-RU" sz="3600" dirty="0">
                <a:solidFill>
                  <a:srgbClr val="008000"/>
                </a:solidFill>
              </a:rPr>
              <a:t>. </a:t>
            </a:r>
            <a:r>
              <a:rPr lang="ru-RU" sz="3600" dirty="0" smtClean="0">
                <a:solidFill>
                  <a:srgbClr val="008000"/>
                </a:solidFill>
              </a:rPr>
              <a:t>                    </a:t>
            </a:r>
            <a:r>
              <a:rPr lang="ru-RU" sz="3200" b="1" dirty="0" smtClean="0">
                <a:solidFill>
                  <a:srgbClr val="008000"/>
                </a:solidFill>
              </a:rPr>
              <a:t>Неизвестный </a:t>
            </a:r>
            <a:r>
              <a:rPr lang="ru-RU" sz="3200" b="1" dirty="0">
                <a:solidFill>
                  <a:srgbClr val="008000"/>
                </a:solidFill>
              </a:rPr>
              <a:t>автор</a:t>
            </a:r>
          </a:p>
        </p:txBody>
      </p:sp>
      <p:sp>
        <p:nvSpPr>
          <p:cNvPr id="3" name="Содержимое 2"/>
          <p:cNvSpPr>
            <a:spLocks noGrp="1"/>
          </p:cNvSpPr>
          <p:nvPr>
            <p:ph idx="1"/>
          </p:nvPr>
        </p:nvSpPr>
        <p:spPr>
          <a:xfrm>
            <a:off x="533400" y="1905000"/>
            <a:ext cx="8229600" cy="4525963"/>
          </a:xfrm>
        </p:spPr>
        <p:txBody>
          <a:bodyPr>
            <a:normAutofit fontScale="92500" lnSpcReduction="20000"/>
          </a:bodyPr>
          <a:lstStyle/>
          <a:p>
            <a:pPr>
              <a:lnSpc>
                <a:spcPct val="80000"/>
              </a:lnSpc>
            </a:pPr>
            <a:r>
              <a:rPr lang="ru-RU" b="1" dirty="0" smtClean="0">
                <a:solidFill>
                  <a:srgbClr val="FF0000"/>
                </a:solidFill>
              </a:rPr>
              <a:t>«</a:t>
            </a:r>
            <a:r>
              <a:rPr lang="ru-RU" b="1" i="1" dirty="0" smtClean="0">
                <a:solidFill>
                  <a:srgbClr val="FF0000"/>
                </a:solidFill>
              </a:rPr>
              <a:t>Счастливый случай</a:t>
            </a:r>
            <a:r>
              <a:rPr lang="ru-RU" b="1" dirty="0" smtClean="0">
                <a:solidFill>
                  <a:srgbClr val="FF0000"/>
                </a:solidFill>
              </a:rPr>
              <a:t>»</a:t>
            </a:r>
            <a:r>
              <a:rPr lang="ru-RU" dirty="0" smtClean="0">
                <a:solidFill>
                  <a:srgbClr val="FF0000"/>
                </a:solidFill>
              </a:rPr>
              <a:t> </a:t>
            </a:r>
            <a:r>
              <a:rPr lang="ru-RU" dirty="0" smtClean="0">
                <a:solidFill>
                  <a:srgbClr val="008000"/>
                </a:solidFill>
              </a:rPr>
              <a:t>- команда получает число баллов, указанных в данном вопросе.</a:t>
            </a:r>
          </a:p>
          <a:p>
            <a:pPr>
              <a:lnSpc>
                <a:spcPct val="80000"/>
              </a:lnSpc>
            </a:pPr>
            <a:r>
              <a:rPr lang="ru-RU" b="1" dirty="0" smtClean="0">
                <a:solidFill>
                  <a:srgbClr val="FF0000"/>
                </a:solidFill>
              </a:rPr>
              <a:t>«</a:t>
            </a:r>
            <a:r>
              <a:rPr lang="ru-RU" b="1" i="1" dirty="0" smtClean="0">
                <a:solidFill>
                  <a:srgbClr val="FF0000"/>
                </a:solidFill>
              </a:rPr>
              <a:t>Несчастный случай</a:t>
            </a:r>
            <a:r>
              <a:rPr lang="ru-RU" b="1" dirty="0" smtClean="0">
                <a:solidFill>
                  <a:srgbClr val="FF0000"/>
                </a:solidFill>
              </a:rPr>
              <a:t>»</a:t>
            </a:r>
            <a:r>
              <a:rPr lang="ru-RU" dirty="0" smtClean="0">
                <a:solidFill>
                  <a:srgbClr val="FF0000"/>
                </a:solidFill>
              </a:rPr>
              <a:t> </a:t>
            </a:r>
            <a:r>
              <a:rPr lang="ru-RU" dirty="0" smtClean="0">
                <a:solidFill>
                  <a:srgbClr val="008000"/>
                </a:solidFill>
              </a:rPr>
              <a:t>- команда штрафуется на указанное  количество баллов.</a:t>
            </a:r>
          </a:p>
          <a:p>
            <a:pPr>
              <a:lnSpc>
                <a:spcPct val="80000"/>
              </a:lnSpc>
            </a:pPr>
            <a:r>
              <a:rPr lang="ru-RU" b="1" dirty="0" smtClean="0">
                <a:solidFill>
                  <a:srgbClr val="FF0000"/>
                </a:solidFill>
              </a:rPr>
              <a:t>«</a:t>
            </a:r>
            <a:r>
              <a:rPr lang="ru-RU" b="1" i="1" dirty="0" smtClean="0">
                <a:solidFill>
                  <a:srgbClr val="FF0000"/>
                </a:solidFill>
              </a:rPr>
              <a:t>Кот в мешке</a:t>
            </a:r>
            <a:r>
              <a:rPr lang="ru-RU" b="1" dirty="0" smtClean="0">
                <a:solidFill>
                  <a:srgbClr val="FF0000"/>
                </a:solidFill>
              </a:rPr>
              <a:t>»</a:t>
            </a:r>
            <a:r>
              <a:rPr lang="ru-RU" dirty="0" smtClean="0">
                <a:solidFill>
                  <a:srgbClr val="FF0000"/>
                </a:solidFill>
              </a:rPr>
              <a:t> </a:t>
            </a:r>
            <a:r>
              <a:rPr lang="ru-RU" dirty="0" smtClean="0">
                <a:solidFill>
                  <a:srgbClr val="008000"/>
                </a:solidFill>
              </a:rPr>
              <a:t>- вопрос можно отдать команде – сопернику.</a:t>
            </a:r>
          </a:p>
          <a:p>
            <a:pPr>
              <a:lnSpc>
                <a:spcPct val="80000"/>
              </a:lnSpc>
            </a:pPr>
            <a:r>
              <a:rPr lang="ru-RU" b="1" dirty="0" smtClean="0">
                <a:solidFill>
                  <a:srgbClr val="FF0000"/>
                </a:solidFill>
              </a:rPr>
              <a:t>«</a:t>
            </a:r>
            <a:r>
              <a:rPr lang="ru-RU" b="1" i="1" dirty="0" smtClean="0">
                <a:solidFill>
                  <a:srgbClr val="FF0000"/>
                </a:solidFill>
              </a:rPr>
              <a:t>Вопрос-аукцион</a:t>
            </a:r>
            <a:r>
              <a:rPr lang="ru-RU" b="1" dirty="0" smtClean="0">
                <a:solidFill>
                  <a:srgbClr val="FF0000"/>
                </a:solidFill>
              </a:rPr>
              <a:t>»</a:t>
            </a:r>
            <a:r>
              <a:rPr lang="ru-RU" dirty="0" smtClean="0">
                <a:solidFill>
                  <a:srgbClr val="FF0000"/>
                </a:solidFill>
              </a:rPr>
              <a:t> </a:t>
            </a:r>
            <a:r>
              <a:rPr lang="ru-RU" dirty="0" smtClean="0">
                <a:solidFill>
                  <a:srgbClr val="008000"/>
                </a:solidFill>
              </a:rPr>
              <a:t>- одна команда может перекупить у другой вопрос, назначив более высокую цену.</a:t>
            </a:r>
          </a:p>
          <a:p>
            <a:pPr>
              <a:lnSpc>
                <a:spcPct val="80000"/>
              </a:lnSpc>
            </a:pPr>
            <a:r>
              <a:rPr lang="ru-RU" b="1" dirty="0" smtClean="0">
                <a:solidFill>
                  <a:srgbClr val="FF0000"/>
                </a:solidFill>
              </a:rPr>
              <a:t>«</a:t>
            </a:r>
            <a:r>
              <a:rPr lang="ru-RU" b="1" i="1" dirty="0" smtClean="0">
                <a:solidFill>
                  <a:srgbClr val="FF0000"/>
                </a:solidFill>
              </a:rPr>
              <a:t>Своя игра</a:t>
            </a:r>
            <a:r>
              <a:rPr lang="ru-RU" b="1" dirty="0" smtClean="0">
                <a:solidFill>
                  <a:srgbClr val="FF0000"/>
                </a:solidFill>
              </a:rPr>
              <a:t>»</a:t>
            </a:r>
            <a:r>
              <a:rPr lang="ru-RU" dirty="0" smtClean="0">
                <a:solidFill>
                  <a:srgbClr val="FF0000"/>
                </a:solidFill>
              </a:rPr>
              <a:t> </a:t>
            </a:r>
            <a:r>
              <a:rPr lang="ru-RU" dirty="0" smtClean="0">
                <a:solidFill>
                  <a:srgbClr val="008000"/>
                </a:solidFill>
              </a:rPr>
              <a:t>- команда имеет право уменьшить или увеличить число баллов за вопрос.</a:t>
            </a:r>
          </a:p>
          <a:p>
            <a:pPr>
              <a:lnSpc>
                <a:spcPct val="80000"/>
              </a:lnSpc>
            </a:pPr>
            <a:r>
              <a:rPr lang="ru-RU" b="1" dirty="0" smtClean="0">
                <a:solidFill>
                  <a:srgbClr val="FF0000"/>
                </a:solidFill>
              </a:rPr>
              <a:t>«</a:t>
            </a:r>
            <a:r>
              <a:rPr lang="ru-RU" b="1" i="1" dirty="0" smtClean="0">
                <a:solidFill>
                  <a:srgbClr val="FF0000"/>
                </a:solidFill>
              </a:rPr>
              <a:t>Музыкальная пауза</a:t>
            </a:r>
            <a:r>
              <a:rPr lang="ru-RU" b="1" dirty="0" smtClean="0">
                <a:solidFill>
                  <a:srgbClr val="FF0000"/>
                </a:solidFill>
              </a:rPr>
              <a:t>»-</a:t>
            </a:r>
            <a:r>
              <a:rPr lang="ru-RU" b="1" dirty="0" smtClean="0">
                <a:solidFill>
                  <a:srgbClr val="008000"/>
                </a:solidFill>
              </a:rPr>
              <a:t>физкультминутка.</a:t>
            </a:r>
            <a:endParaRPr lang="ru-RU" dirty="0" smtClean="0">
              <a:solidFill>
                <a:srgbClr val="008000"/>
              </a:solidFill>
            </a:endParaRP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Роль органоидов клетки пресноводных водорослей</a:t>
            </a:r>
            <a:endParaRPr lang="ru-RU" b="1" dirty="0">
              <a:solidFill>
                <a:srgbClr val="008000"/>
              </a:solidFill>
            </a:endParaRPr>
          </a:p>
        </p:txBody>
      </p:sp>
      <p:sp>
        <p:nvSpPr>
          <p:cNvPr id="3" name="Содержимое 2"/>
          <p:cNvSpPr>
            <a:spLocks noGrp="1"/>
          </p:cNvSpPr>
          <p:nvPr>
            <p:ph idx="1"/>
          </p:nvPr>
        </p:nvSpPr>
        <p:spPr/>
        <p:txBody>
          <a:bodyPr/>
          <a:lstStyle/>
          <a:p>
            <a:pPr marL="0" indent="0">
              <a:buNone/>
            </a:pPr>
            <a:r>
              <a:rPr lang="ru-RU" b="1" dirty="0" smtClean="0">
                <a:solidFill>
                  <a:srgbClr val="008000"/>
                </a:solidFill>
              </a:rPr>
              <a:t>Предположите, что случилось бы с  хламидомонадой, если бы у неё исчезли светочувствительный глазок и пульсирующая вакуоль.</a:t>
            </a:r>
            <a:endParaRPr lang="ru-RU" b="1" dirty="0">
              <a:solidFill>
                <a:srgbClr val="008000"/>
              </a:solidFill>
            </a:endParaRPr>
          </a:p>
        </p:txBody>
      </p:sp>
      <p:sp>
        <p:nvSpPr>
          <p:cNvPr id="4" name="Стрелка влево 3">
            <a:hlinkClick r:id="rId2" action="ppaction://hlinksldjump"/>
          </p:cNvPr>
          <p:cNvSpPr/>
          <p:nvPr/>
        </p:nvSpPr>
        <p:spPr>
          <a:xfrm>
            <a:off x="228600" y="61722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838200" y="3657600"/>
            <a:ext cx="8305800" cy="2895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solidFill>
                  <a:srgbClr val="002060"/>
                </a:solidFill>
              </a:rPr>
              <a:t>Без светочувствительного глазка водоросль не смогла бы «обнаружить» свет, необходимый для  фотосинтеза. Сократительные вакуоли необходимы для выделения избытка воды. Если бы их не стало  хламидомонада бы лопнула бы от избытка воды.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descr="C:\Users\Nout\Desktop\1782376a318b.gif"/>
          <p:cNvPicPr>
            <a:picLocks noGrp="1" noChangeAspect="1" noChangeArrowheads="1"/>
          </p:cNvPicPr>
          <p:nvPr>
            <p:ph idx="1"/>
          </p:nvPr>
        </p:nvPicPr>
        <p:blipFill>
          <a:blip r:embed="rId2" cstate="print"/>
          <a:srcRect/>
          <a:stretch>
            <a:fillRect/>
          </a:stretch>
        </p:blipFill>
        <p:spPr bwMode="auto">
          <a:xfrm>
            <a:off x="2415382" y="762000"/>
            <a:ext cx="4114800" cy="4114800"/>
          </a:xfrm>
          <a:prstGeom prst="rect">
            <a:avLst/>
          </a:prstGeom>
          <a:noFill/>
        </p:spPr>
      </p:pic>
      <p:sp>
        <p:nvSpPr>
          <p:cNvPr id="7" name="Прямоугольник 6"/>
          <p:cNvSpPr/>
          <p:nvPr/>
        </p:nvSpPr>
        <p:spPr>
          <a:xfrm>
            <a:off x="3200400" y="4876800"/>
            <a:ext cx="5029200" cy="1107996"/>
          </a:xfrm>
          <a:prstGeom prst="rect">
            <a:avLst/>
          </a:prstGeom>
        </p:spPr>
        <p:txBody>
          <a:bodyPr wrap="square">
            <a:spAutoFit/>
          </a:bodyPr>
          <a:lstStyle/>
          <a:p>
            <a:r>
              <a:rPr lang="ru-RU" sz="6600" b="1" dirty="0" smtClean="0">
                <a:solidFill>
                  <a:srgbClr val="CC0066"/>
                </a:solidFill>
              </a:rPr>
              <a:t>РАУНД</a:t>
            </a:r>
            <a:endParaRPr lang="ru-RU" sz="66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Мир высших растений</a:t>
            </a:r>
            <a:endParaRPr lang="ru-RU" b="1" dirty="0">
              <a:solidFill>
                <a:srgbClr val="008000"/>
              </a:solidFill>
            </a:endParaRPr>
          </a:p>
        </p:txBody>
      </p:sp>
      <p:sp>
        <p:nvSpPr>
          <p:cNvPr id="3" name="Содержимое 2"/>
          <p:cNvSpPr>
            <a:spLocks noGrp="1"/>
          </p:cNvSpPr>
          <p:nvPr>
            <p:ph idx="1"/>
          </p:nvPr>
        </p:nvSpPr>
        <p:spPr/>
        <p:txBody>
          <a:bodyPr/>
          <a:lstStyle/>
          <a:p>
            <a:endParaRPr lang="ru-RU" dirty="0"/>
          </a:p>
        </p:txBody>
      </p:sp>
      <p:graphicFrame>
        <p:nvGraphicFramePr>
          <p:cNvPr id="5" name="Содержимое 4"/>
          <p:cNvGraphicFramePr>
            <a:graphicFrameLocks/>
          </p:cNvGraphicFramePr>
          <p:nvPr/>
        </p:nvGraphicFramePr>
        <p:xfrm>
          <a:off x="457200" y="1600200"/>
          <a:ext cx="8229600" cy="4800600"/>
        </p:xfrm>
        <a:graphic>
          <a:graphicData uri="http://schemas.openxmlformats.org/drawingml/2006/table">
            <a:tbl>
              <a:tblPr firstRow="1" bandRow="1">
                <a:tableStyleId>{5940675A-B579-460E-94D1-54222C63F5DA}</a:tableStyleId>
              </a:tblPr>
              <a:tblGrid>
                <a:gridCol w="4419600"/>
                <a:gridCol w="762000"/>
                <a:gridCol w="762000"/>
                <a:gridCol w="838200"/>
                <a:gridCol w="685800"/>
                <a:gridCol w="762000"/>
              </a:tblGrid>
              <a:tr h="1600200">
                <a:tc>
                  <a:txBody>
                    <a:bodyPr/>
                    <a:lstStyle/>
                    <a:p>
                      <a:r>
                        <a:rPr lang="ru-RU" sz="4000" b="1" dirty="0" smtClean="0">
                          <a:solidFill>
                            <a:srgbClr val="008000"/>
                          </a:solidFill>
                        </a:rPr>
                        <a:t>Споровые</a:t>
                      </a:r>
                      <a:r>
                        <a:rPr lang="ru-RU" sz="4000" b="1" baseline="0" dirty="0" smtClean="0">
                          <a:solidFill>
                            <a:srgbClr val="008000"/>
                          </a:solidFill>
                        </a:rPr>
                        <a:t> </a:t>
                      </a:r>
                      <a:endParaRPr lang="ru-RU" sz="4000" b="1" dirty="0">
                        <a:solidFill>
                          <a:srgbClr val="008000"/>
                        </a:solidFill>
                      </a:endParaRPr>
                    </a:p>
                  </a:txBody>
                  <a:tcPr/>
                </a:tc>
                <a:tc>
                  <a:txBody>
                    <a:bodyPr/>
                    <a:lstStyle/>
                    <a:p>
                      <a:pPr algn="ctr"/>
                      <a:r>
                        <a:rPr lang="ru-RU" sz="3600" b="1" dirty="0" smtClean="0">
                          <a:solidFill>
                            <a:srgbClr val="008000"/>
                          </a:solidFill>
                          <a:hlinkClick r:id="rId2"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3"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rId4" action="ppaction://hlinksldjump"/>
                        </a:rPr>
                        <a:t>30</a:t>
                      </a:r>
                      <a:endParaRPr lang="ru-RU" sz="3600" b="1" dirty="0">
                        <a:solidFill>
                          <a:srgbClr val="008000"/>
                        </a:solidFill>
                      </a:endParaRPr>
                    </a:p>
                  </a:txBody>
                  <a:tcPr/>
                </a:tc>
                <a:tc>
                  <a:txBody>
                    <a:bodyPr/>
                    <a:lstStyle/>
                    <a:p>
                      <a:pPr algn="ctr"/>
                      <a:r>
                        <a:rPr lang="ru-RU" sz="3600" b="1" dirty="0" smtClean="0">
                          <a:solidFill>
                            <a:srgbClr val="008000"/>
                          </a:solidFill>
                          <a:hlinkClick r:id="rId5"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6" action="ppaction://hlinksldjump"/>
                        </a:rPr>
                        <a:t>50</a:t>
                      </a:r>
                      <a:endParaRPr lang="ru-RU" sz="3600" b="1" dirty="0">
                        <a:solidFill>
                          <a:srgbClr val="008000"/>
                        </a:solidFill>
                      </a:endParaRPr>
                    </a:p>
                  </a:txBody>
                  <a:tcPr/>
                </a:tc>
              </a:tr>
              <a:tr h="1600200">
                <a:tc>
                  <a:txBody>
                    <a:bodyPr/>
                    <a:lstStyle/>
                    <a:p>
                      <a:r>
                        <a:rPr lang="ru-RU" sz="4000" b="1" dirty="0" smtClean="0">
                          <a:solidFill>
                            <a:srgbClr val="008000"/>
                          </a:solidFill>
                        </a:rPr>
                        <a:t>Голосеменные</a:t>
                      </a:r>
                      <a:endParaRPr lang="ru-RU" sz="4000" b="1" dirty="0">
                        <a:solidFill>
                          <a:srgbClr val="008000"/>
                        </a:solidFill>
                      </a:endParaRPr>
                    </a:p>
                  </a:txBody>
                  <a:tcPr/>
                </a:tc>
                <a:tc>
                  <a:txBody>
                    <a:bodyPr/>
                    <a:lstStyle/>
                    <a:p>
                      <a:pPr algn="ctr"/>
                      <a:r>
                        <a:rPr lang="ru-RU" sz="3600" b="1" dirty="0" smtClean="0">
                          <a:solidFill>
                            <a:srgbClr val="008000"/>
                          </a:solidFill>
                          <a:hlinkClick r:id="rId7"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8"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rId9" action="ppaction://hlinksldjump"/>
                        </a:rPr>
                        <a:t>30</a:t>
                      </a:r>
                      <a:endParaRPr lang="ru-RU" sz="3600" b="1" dirty="0">
                        <a:solidFill>
                          <a:srgbClr val="008000"/>
                        </a:solidFill>
                      </a:endParaRPr>
                    </a:p>
                  </a:txBody>
                  <a:tcPr/>
                </a:tc>
                <a:tc>
                  <a:txBody>
                    <a:bodyPr/>
                    <a:lstStyle/>
                    <a:p>
                      <a:pPr algn="ctr"/>
                      <a:r>
                        <a:rPr lang="ru-RU" sz="3600" b="1" dirty="0" smtClean="0">
                          <a:solidFill>
                            <a:srgbClr val="008000"/>
                          </a:solidFill>
                          <a:hlinkClick r:id="rId10"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11" action="ppaction://hlinksldjump"/>
                        </a:rPr>
                        <a:t>50</a:t>
                      </a:r>
                      <a:endParaRPr lang="ru-RU" sz="3600" b="1" dirty="0">
                        <a:solidFill>
                          <a:srgbClr val="008000"/>
                        </a:solidFill>
                      </a:endParaRPr>
                    </a:p>
                  </a:txBody>
                  <a:tcPr/>
                </a:tc>
              </a:tr>
              <a:tr h="1600200">
                <a:tc>
                  <a:txBody>
                    <a:bodyPr/>
                    <a:lstStyle/>
                    <a:p>
                      <a:r>
                        <a:rPr lang="ru-RU" sz="4000" b="1" dirty="0" smtClean="0">
                          <a:solidFill>
                            <a:srgbClr val="008000"/>
                          </a:solidFill>
                        </a:rPr>
                        <a:t>Покрытосеменные</a:t>
                      </a:r>
                      <a:endParaRPr lang="ru-RU" sz="4000" b="1" dirty="0">
                        <a:solidFill>
                          <a:srgbClr val="008000"/>
                        </a:solidFill>
                      </a:endParaRPr>
                    </a:p>
                  </a:txBody>
                  <a:tcPr/>
                </a:tc>
                <a:tc>
                  <a:txBody>
                    <a:bodyPr/>
                    <a:lstStyle/>
                    <a:p>
                      <a:pPr algn="ctr"/>
                      <a:r>
                        <a:rPr lang="ru-RU" sz="3600" b="1" dirty="0" smtClean="0">
                          <a:solidFill>
                            <a:srgbClr val="008000"/>
                          </a:solidFill>
                          <a:hlinkClick r:id="rId12"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13"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rId14" action="ppaction://hlinksldjump"/>
                        </a:rPr>
                        <a:t>30</a:t>
                      </a:r>
                      <a:endParaRPr lang="ru-RU" sz="3600" b="1" dirty="0">
                        <a:solidFill>
                          <a:srgbClr val="008000"/>
                        </a:solidFill>
                      </a:endParaRPr>
                    </a:p>
                  </a:txBody>
                  <a:tcPr/>
                </a:tc>
                <a:tc>
                  <a:txBody>
                    <a:bodyPr/>
                    <a:lstStyle/>
                    <a:p>
                      <a:pPr algn="ctr"/>
                      <a:r>
                        <a:rPr lang="ru-RU" sz="3600" b="1" dirty="0" smtClean="0">
                          <a:solidFill>
                            <a:srgbClr val="008000"/>
                          </a:solidFill>
                          <a:hlinkClick r:id="rId15"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16" action="ppaction://hlinksldjump"/>
                        </a:rPr>
                        <a:t>50</a:t>
                      </a:r>
                      <a:endParaRPr lang="ru-RU" sz="3600" b="1" dirty="0">
                        <a:solidFill>
                          <a:srgbClr val="008000"/>
                        </a:solidFill>
                      </a:endParaRPr>
                    </a:p>
                  </a:txBody>
                  <a:tcPr/>
                </a:tc>
              </a:tr>
            </a:tbl>
          </a:graphicData>
        </a:graphic>
      </p:graphicFrame>
      <p:sp>
        <p:nvSpPr>
          <p:cNvPr id="6" name="Стрелка вправо 5">
            <a:hlinkClick r:id="rId17" action="ppaction://hlinksldjump"/>
          </p:cNvPr>
          <p:cNvSpPr/>
          <p:nvPr/>
        </p:nvSpPr>
        <p:spPr>
          <a:xfrm>
            <a:off x="8686800" y="6248400"/>
            <a:ext cx="304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6000" b="1" dirty="0" smtClean="0">
                <a:solidFill>
                  <a:srgbClr val="FF0000"/>
                </a:solidFill>
              </a:rPr>
              <a:t>Счастливый случай</a:t>
            </a:r>
            <a:endParaRPr lang="ru-RU" sz="6000" b="1" dirty="0">
              <a:solidFill>
                <a:srgbClr val="FF0000"/>
              </a:solidFill>
            </a:endParaRPr>
          </a:p>
        </p:txBody>
      </p:sp>
      <p:sp>
        <p:nvSpPr>
          <p:cNvPr id="3" name="Содержимое 2"/>
          <p:cNvSpPr>
            <a:spLocks noGrp="1"/>
          </p:cNvSpPr>
          <p:nvPr>
            <p:ph idx="1"/>
          </p:nvPr>
        </p:nvSpPr>
        <p:spPr/>
        <p:txBody>
          <a:bodyPr>
            <a:normAutofit/>
          </a:bodyPr>
          <a:lstStyle/>
          <a:p>
            <a:pPr marL="0" indent="0" algn="ctr">
              <a:buNone/>
            </a:pPr>
            <a:r>
              <a:rPr lang="ru-RU" sz="5400" b="1" dirty="0" smtClean="0">
                <a:solidFill>
                  <a:srgbClr val="008000"/>
                </a:solidFill>
              </a:rPr>
              <a:t> +10 баллов</a:t>
            </a:r>
            <a:endParaRPr lang="ru-RU" sz="5400" b="1" dirty="0">
              <a:solidFill>
                <a:srgbClr val="008000"/>
              </a:solidFill>
            </a:endParaRPr>
          </a:p>
        </p:txBody>
      </p:sp>
      <p:sp>
        <p:nvSpPr>
          <p:cNvPr id="4" name="Стрелка влево 3">
            <a:hlinkClick r:id="rId3" action="ppaction://hlinksldjump"/>
          </p:cNvPr>
          <p:cNvSpPr/>
          <p:nvPr/>
        </p:nvSpPr>
        <p:spPr>
          <a:xfrm>
            <a:off x="228600" y="60960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descr="44.gif"/>
          <p:cNvPicPr>
            <a:picLocks noChangeAspect="1"/>
          </p:cNvPicPr>
          <p:nvPr/>
        </p:nvPicPr>
        <p:blipFill>
          <a:blip r:embed="rId4" cstate="print"/>
          <a:stretch>
            <a:fillRect/>
          </a:stretch>
        </p:blipFill>
        <p:spPr>
          <a:xfrm>
            <a:off x="3352800" y="2743200"/>
            <a:ext cx="2411760" cy="3215680"/>
          </a:xfrm>
          <a:prstGeom prst="rect">
            <a:avLst/>
          </a:prstGeom>
          <a:ln>
            <a:solidFill>
              <a:srgbClr val="008000"/>
            </a:solidFill>
          </a:ln>
        </p:spPr>
      </p:pic>
    </p:spTree>
  </p:cSld>
  <p:clrMapOvr>
    <a:masterClrMapping/>
  </p:clrMapOvr>
  <p:transition>
    <p:sndAc>
      <p:stSnd>
        <p:snd r:embed="rId2"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Гербарий  (20 баллов)</a:t>
            </a:r>
            <a:endParaRPr lang="ru-RU" b="1" dirty="0">
              <a:solidFill>
                <a:srgbClr val="008000"/>
              </a:solidFill>
            </a:endParaRPr>
          </a:p>
        </p:txBody>
      </p:sp>
      <p:sp>
        <p:nvSpPr>
          <p:cNvPr id="3" name="Содержимое 2"/>
          <p:cNvSpPr>
            <a:spLocks noGrp="1"/>
          </p:cNvSpPr>
          <p:nvPr>
            <p:ph idx="1"/>
          </p:nvPr>
        </p:nvSpPr>
        <p:spPr/>
        <p:txBody>
          <a:bodyPr>
            <a:normAutofit/>
          </a:bodyPr>
          <a:lstStyle/>
          <a:p>
            <a:pPr marL="0" indent="0">
              <a:buNone/>
            </a:pPr>
            <a:r>
              <a:rPr lang="ru-RU" b="1" dirty="0" smtClean="0">
                <a:solidFill>
                  <a:srgbClr val="008000"/>
                </a:solidFill>
              </a:rPr>
              <a:t>Рассмотрите гербарные образцы зеленой водоросли и кукушкина льна. В  чём выражается более сложное строение  мхов, чем водорослей?</a:t>
            </a:r>
            <a:endParaRPr lang="ru-RU" b="1" dirty="0">
              <a:solidFill>
                <a:srgbClr val="008000"/>
              </a:solidFill>
            </a:endParaRPr>
          </a:p>
        </p:txBody>
      </p:sp>
      <p:sp>
        <p:nvSpPr>
          <p:cNvPr id="4" name="Стрелка влево 3">
            <a:hlinkClick r:id="rId2" action="ppaction://hlinksldjump"/>
          </p:cNvPr>
          <p:cNvSpPr/>
          <p:nvPr/>
        </p:nvSpPr>
        <p:spPr>
          <a:xfrm>
            <a:off x="228600" y="61722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838200" y="3657600"/>
            <a:ext cx="8305800" cy="2895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b="1" dirty="0" smtClean="0">
                <a:solidFill>
                  <a:srgbClr val="002060"/>
                </a:solidFill>
              </a:rPr>
              <a:t>Тело большинства мхов расчленено на стебель и листья. </a:t>
            </a:r>
          </a:p>
          <a:p>
            <a:r>
              <a:rPr lang="ru-RU" sz="2800" b="1" dirty="0" smtClean="0">
                <a:solidFill>
                  <a:srgbClr val="002060"/>
                </a:solidFill>
              </a:rPr>
              <a:t>Хотя для  мхов характерна простая внутренняя организация, имеются слабо выраженные ткани.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Опыт   (30 баллов)</a:t>
            </a:r>
            <a:endParaRPr lang="ru-RU" b="1" dirty="0">
              <a:solidFill>
                <a:srgbClr val="008000"/>
              </a:solidFill>
            </a:endParaRPr>
          </a:p>
        </p:txBody>
      </p:sp>
      <p:sp>
        <p:nvSpPr>
          <p:cNvPr id="3" name="Содержимое 2"/>
          <p:cNvSpPr>
            <a:spLocks noGrp="1"/>
          </p:cNvSpPr>
          <p:nvPr>
            <p:ph idx="1"/>
          </p:nvPr>
        </p:nvSpPr>
        <p:spPr>
          <a:xfrm>
            <a:off x="457200" y="1219200"/>
            <a:ext cx="8229600" cy="4906963"/>
          </a:xfrm>
        </p:spPr>
        <p:txBody>
          <a:bodyPr/>
          <a:lstStyle/>
          <a:p>
            <a:pPr marL="0" indent="0">
              <a:buNone/>
            </a:pPr>
            <a:r>
              <a:rPr lang="ru-RU" b="1" dirty="0" smtClean="0">
                <a:solidFill>
                  <a:srgbClr val="008000"/>
                </a:solidFill>
              </a:rPr>
              <a:t>Возьмите пучок сухого мха сфагнума. Один конец  опустите в стакан с водой, а другой перегните и опустите в сухой стакан. Что произойдет и почему?</a:t>
            </a:r>
            <a:endParaRPr lang="ru-RU" b="1" dirty="0">
              <a:solidFill>
                <a:srgbClr val="008000"/>
              </a:solidFill>
            </a:endParaRPr>
          </a:p>
        </p:txBody>
      </p:sp>
      <p:sp>
        <p:nvSpPr>
          <p:cNvPr id="4" name="Стрелка влево 3">
            <a:hlinkClick r:id="rId2" action="ppaction://hlinksldjump"/>
          </p:cNvPr>
          <p:cNvSpPr/>
          <p:nvPr/>
        </p:nvSpPr>
        <p:spPr>
          <a:xfrm>
            <a:off x="228600" y="60198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838200" y="3429000"/>
            <a:ext cx="8305800" cy="3200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b="1" dirty="0" smtClean="0">
                <a:solidFill>
                  <a:srgbClr val="002060"/>
                </a:solidFill>
              </a:rPr>
              <a:t>Мох перекачивает воду из одного стакана в другой, поэтому вскоре в сухом стакане появится вода.</a:t>
            </a:r>
          </a:p>
          <a:p>
            <a:r>
              <a:rPr lang="ru-RU" sz="2800" b="1" dirty="0" smtClean="0">
                <a:solidFill>
                  <a:srgbClr val="002060"/>
                </a:solidFill>
              </a:rPr>
              <a:t> У сфагнума  листья и стебель имеют, кроме живых, ещё и мертвые водоносные клетки, которые способны поглощать воды больше в 20-25 раз, чем их массы.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6000" b="1" dirty="0" smtClean="0">
                <a:solidFill>
                  <a:srgbClr val="FF0000"/>
                </a:solidFill>
              </a:rPr>
              <a:t>Музыкальная физкультминутка</a:t>
            </a:r>
            <a:endParaRPr lang="ru-RU" sz="6000" b="1" dirty="0">
              <a:solidFill>
                <a:srgbClr val="FF0000"/>
              </a:solidFill>
            </a:endParaRPr>
          </a:p>
        </p:txBody>
      </p:sp>
      <p:sp>
        <p:nvSpPr>
          <p:cNvPr id="4" name="Стрелка влево 3">
            <a:hlinkClick r:id="rId4" action="ppaction://hlinksldjump"/>
          </p:cNvPr>
          <p:cNvSpPr/>
          <p:nvPr/>
        </p:nvSpPr>
        <p:spPr>
          <a:xfrm>
            <a:off x="228600" y="6096000"/>
            <a:ext cx="3048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Супер физкультминутка для урока.mp4">
            <a:hlinkClick r:id="" action="ppaction://media"/>
          </p:cNvPr>
          <p:cNvPicPr>
            <a:picLocks noGrp="1" noRot="1" noChangeAspect="1"/>
          </p:cNvPicPr>
          <p:nvPr>
            <p:ph idx="1"/>
            <a:videoFile r:link="rId1"/>
          </p:nvPr>
        </p:nvPicPr>
        <p:blipFill>
          <a:blip r:embed="rId5" cstate="print"/>
          <a:stretch>
            <a:fillRect/>
          </a:stretch>
        </p:blipFill>
        <p:spPr>
          <a:xfrm>
            <a:off x="1371600" y="2057400"/>
            <a:ext cx="6096000" cy="4572000"/>
          </a:xfrm>
          <a:prstGeom prst="rect">
            <a:avLst/>
          </a:prstGeom>
        </p:spPr>
      </p:pic>
    </p:spTree>
  </p:cSld>
  <p:clrMapOvr>
    <a:masterClrMapping/>
  </p:clrMapOvr>
  <p:transition>
    <p:sndAc>
      <p:stSnd>
        <p:snd r:embed="rId3"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video>
              <p:cMediaNode>
                <p:cTn id="13" fill="hold" display="0">
                  <p:stCondLst>
                    <p:cond delay="indefinite"/>
                  </p:stCondLst>
                  <p:endCondLst>
                    <p:cond evt="onNext" delay="0">
                      <p:tgtEl>
                        <p:sldTgt/>
                      </p:tgtEl>
                    </p:cond>
                    <p:cond evt="onPrev" delay="0">
                      <p:tgtEl>
                        <p:sldTgt/>
                      </p:tgtEl>
                    </p:cond>
                  </p:endCondLst>
                </p:cTn>
                <p:tgtEl>
                  <p:spTgt spid="7"/>
                </p:tgtEl>
              </p:cMediaNode>
            </p:video>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381000" y="381000"/>
            <a:ext cx="8763000" cy="2819400"/>
          </a:xfrm>
        </p:spPr>
        <p:txBody>
          <a:bodyPr>
            <a:noAutofit/>
          </a:bodyPr>
          <a:lstStyle/>
          <a:p>
            <a:pPr algn="ctr"/>
            <a:r>
              <a:rPr lang="ru-RU" sz="3200" dirty="0" smtClean="0">
                <a:solidFill>
                  <a:srgbClr val="008000"/>
                </a:solidFill>
              </a:rPr>
              <a:t>                                                              (40 баллов)</a:t>
            </a:r>
            <a:br>
              <a:rPr lang="ru-RU" sz="3200" dirty="0" smtClean="0">
                <a:solidFill>
                  <a:srgbClr val="008000"/>
                </a:solidFill>
              </a:rPr>
            </a:br>
            <a:r>
              <a:rPr lang="ru-RU" sz="3200" dirty="0" smtClean="0">
                <a:solidFill>
                  <a:srgbClr val="008000"/>
                </a:solidFill>
              </a:rPr>
              <a:t>У бактерий спора является приспособлением к переживанию неблагоприятных условий. </a:t>
            </a:r>
            <a:br>
              <a:rPr lang="ru-RU" sz="3200" dirty="0" smtClean="0">
                <a:solidFill>
                  <a:srgbClr val="008000"/>
                </a:solidFill>
              </a:rPr>
            </a:br>
            <a:r>
              <a:rPr lang="ru-RU" sz="3200" dirty="0" smtClean="0">
                <a:solidFill>
                  <a:srgbClr val="008000"/>
                </a:solidFill>
              </a:rPr>
              <a:t>А у папоротника? </a:t>
            </a:r>
            <a:br>
              <a:rPr lang="ru-RU" sz="3200" dirty="0" smtClean="0">
                <a:solidFill>
                  <a:srgbClr val="008000"/>
                </a:solidFill>
              </a:rPr>
            </a:br>
            <a:r>
              <a:rPr lang="ru-RU" sz="3200" dirty="0" smtClean="0">
                <a:solidFill>
                  <a:srgbClr val="008000"/>
                </a:solidFill>
              </a:rPr>
              <a:t>Какой набор хромосом характерен для споры папоротника?</a:t>
            </a:r>
            <a:endParaRPr lang="ru-RU" sz="3200" dirty="0">
              <a:solidFill>
                <a:srgbClr val="008000"/>
              </a:solidFill>
            </a:endParaRPr>
          </a:p>
        </p:txBody>
      </p:sp>
      <p:pic>
        <p:nvPicPr>
          <p:cNvPr id="2050" name="Picture 2" descr="C:\Users\Nout\Desktop\папоротник.jpg"/>
          <p:cNvPicPr>
            <a:picLocks noGrp="1" noChangeAspect="1" noChangeArrowheads="1"/>
          </p:cNvPicPr>
          <p:nvPr>
            <p:ph type="pic" idx="1"/>
          </p:nvPr>
        </p:nvPicPr>
        <p:blipFill>
          <a:blip r:embed="rId2" cstate="print"/>
          <a:srcRect l="3361" r="3361"/>
          <a:stretch>
            <a:fillRect/>
          </a:stretch>
        </p:blipFill>
        <p:spPr bwMode="auto">
          <a:xfrm>
            <a:off x="2362200" y="3276600"/>
            <a:ext cx="4546600" cy="3409950"/>
          </a:xfrm>
          <a:prstGeom prst="rect">
            <a:avLst/>
          </a:prstGeom>
          <a:noFill/>
          <a:ln>
            <a:solidFill>
              <a:srgbClr val="008000"/>
            </a:solidFill>
          </a:ln>
        </p:spPr>
      </p:pic>
      <p:sp>
        <p:nvSpPr>
          <p:cNvPr id="4" name="Стрелка влево 3">
            <a:hlinkClick r:id="rId3" action="ppaction://hlinksldjump"/>
          </p:cNvPr>
          <p:cNvSpPr/>
          <p:nvPr/>
        </p:nvSpPr>
        <p:spPr>
          <a:xfrm>
            <a:off x="152400" y="60198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990600" y="5105400"/>
            <a:ext cx="6400800" cy="1752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solidFill>
                  <a:srgbClr val="002060"/>
                </a:solidFill>
              </a:rPr>
              <a:t>Споры папоротника служат для размножения и воспроизведения. Они гаплоидны.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Autofit/>
          </a:bodyPr>
          <a:lstStyle/>
          <a:p>
            <a:r>
              <a:rPr lang="ru-RU" b="1" dirty="0" smtClean="0">
                <a:solidFill>
                  <a:srgbClr val="008000"/>
                </a:solidFill>
              </a:rPr>
              <a:t>Лист щитовника</a:t>
            </a:r>
            <a:endParaRPr lang="ru-RU" b="1" dirty="0">
              <a:solidFill>
                <a:srgbClr val="008000"/>
              </a:solidFill>
            </a:endParaRPr>
          </a:p>
        </p:txBody>
      </p:sp>
      <p:sp>
        <p:nvSpPr>
          <p:cNvPr id="3" name="Содержимое 2"/>
          <p:cNvSpPr>
            <a:spLocks noGrp="1"/>
          </p:cNvSpPr>
          <p:nvPr>
            <p:ph idx="1"/>
          </p:nvPr>
        </p:nvSpPr>
        <p:spPr>
          <a:xfrm>
            <a:off x="3429000" y="1219200"/>
            <a:ext cx="5334000" cy="4906963"/>
          </a:xfrm>
        </p:spPr>
        <p:txBody>
          <a:bodyPr/>
          <a:lstStyle/>
          <a:p>
            <a:pPr marL="0" indent="0">
              <a:buNone/>
            </a:pPr>
            <a:r>
              <a:rPr lang="ru-RU" b="1" dirty="0" smtClean="0">
                <a:solidFill>
                  <a:srgbClr val="008000"/>
                </a:solidFill>
              </a:rPr>
              <a:t>Два лесника, разглядывая лист щитовника мужского, поспорили. Один сказал, что лист простой, другой утверждал, что сложный. Разрешите спор.</a:t>
            </a:r>
            <a:endParaRPr lang="ru-RU" b="1" dirty="0">
              <a:solidFill>
                <a:srgbClr val="008000"/>
              </a:solidFill>
            </a:endParaRPr>
          </a:p>
        </p:txBody>
      </p:sp>
      <p:sp>
        <p:nvSpPr>
          <p:cNvPr id="4" name="Стрелка влево 3">
            <a:hlinkClick r:id="rId2" action="ppaction://hlinksldjump"/>
          </p:cNvPr>
          <p:cNvSpPr/>
          <p:nvPr/>
        </p:nvSpPr>
        <p:spPr>
          <a:xfrm>
            <a:off x="228600" y="58674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074" name="Picture 2" descr="C:\Users\Nout\Desktop\щитовник мужской.jpg"/>
          <p:cNvPicPr>
            <a:picLocks noChangeAspect="1" noChangeArrowheads="1"/>
          </p:cNvPicPr>
          <p:nvPr/>
        </p:nvPicPr>
        <p:blipFill>
          <a:blip r:embed="rId3" cstate="print"/>
          <a:srcRect/>
          <a:stretch>
            <a:fillRect/>
          </a:stretch>
        </p:blipFill>
        <p:spPr bwMode="auto">
          <a:xfrm>
            <a:off x="228600" y="1143000"/>
            <a:ext cx="3175000" cy="4114800"/>
          </a:xfrm>
          <a:prstGeom prst="rect">
            <a:avLst/>
          </a:prstGeom>
          <a:noFill/>
          <a:ln>
            <a:solidFill>
              <a:srgbClr val="008000"/>
            </a:solidFill>
          </a:ln>
        </p:spPr>
      </p:pic>
      <p:sp>
        <p:nvSpPr>
          <p:cNvPr id="9" name="Скругленный прямоугольник 8"/>
          <p:cNvSpPr/>
          <p:nvPr/>
        </p:nvSpPr>
        <p:spPr>
          <a:xfrm>
            <a:off x="2819400" y="4419600"/>
            <a:ext cx="6096000" cy="2209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solidFill>
                  <a:srgbClr val="002060"/>
                </a:solidFill>
              </a:rPr>
              <a:t>Лист у папоротника щитовника мужского - простой, рассеченный.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762000"/>
            <a:ext cx="8229600" cy="1143000"/>
          </a:xfrm>
        </p:spPr>
        <p:txBody>
          <a:bodyPr>
            <a:noAutofit/>
          </a:bodyPr>
          <a:lstStyle/>
          <a:p>
            <a:r>
              <a:rPr lang="ru-RU" sz="6000" b="1" dirty="0" smtClean="0">
                <a:solidFill>
                  <a:srgbClr val="FF0000"/>
                </a:solidFill>
              </a:rPr>
              <a:t>Несчастный случай</a:t>
            </a:r>
            <a:br>
              <a:rPr lang="ru-RU" sz="6000" b="1" dirty="0" smtClean="0">
                <a:solidFill>
                  <a:srgbClr val="FF0000"/>
                </a:solidFill>
              </a:rPr>
            </a:br>
            <a:r>
              <a:rPr lang="ru-RU" sz="6000" b="1" dirty="0" smtClean="0">
                <a:solidFill>
                  <a:srgbClr val="FF0000"/>
                </a:solidFill>
              </a:rPr>
              <a:t>- 10 баллов</a:t>
            </a:r>
            <a:endParaRPr lang="ru-RU" sz="6000" b="1" dirty="0">
              <a:solidFill>
                <a:srgbClr val="FF0000"/>
              </a:solidFill>
            </a:endParaRPr>
          </a:p>
        </p:txBody>
      </p:sp>
      <p:sp>
        <p:nvSpPr>
          <p:cNvPr id="4" name="Стрелка влево 3">
            <a:hlinkClick r:id="rId3" action="ppaction://hlinksldjump"/>
          </p:cNvPr>
          <p:cNvSpPr/>
          <p:nvPr/>
        </p:nvSpPr>
        <p:spPr>
          <a:xfrm>
            <a:off x="152400" y="5867400"/>
            <a:ext cx="4572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Содержимое 5" descr="42591_1280_800.jpg"/>
          <p:cNvPicPr>
            <a:picLocks noGrp="1" noChangeAspect="1"/>
          </p:cNvPicPr>
          <p:nvPr>
            <p:ph idx="1"/>
          </p:nvPr>
        </p:nvPicPr>
        <p:blipFill>
          <a:blip r:embed="rId4" cstate="print"/>
          <a:srcRect l="13758" t="5822" r="11104" b="11209"/>
          <a:stretch>
            <a:fillRect/>
          </a:stretch>
        </p:blipFill>
        <p:spPr>
          <a:xfrm>
            <a:off x="1828800" y="2133600"/>
            <a:ext cx="5791200" cy="3996729"/>
          </a:xfrm>
          <a:prstGeom prst="rect">
            <a:avLst/>
          </a:prstGeom>
        </p:spPr>
      </p:pic>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Nout\Desktop\0692abb624_7011035_6868540.jpg"/>
          <p:cNvPicPr>
            <a:picLocks noChangeAspect="1" noChangeArrowheads="1"/>
          </p:cNvPicPr>
          <p:nvPr/>
        </p:nvPicPr>
        <p:blipFill>
          <a:blip r:embed="rId2" cstate="print"/>
          <a:srcRect/>
          <a:stretch>
            <a:fillRect/>
          </a:stretch>
        </p:blipFill>
        <p:spPr bwMode="auto">
          <a:xfrm>
            <a:off x="2057400" y="228600"/>
            <a:ext cx="4724400" cy="4724400"/>
          </a:xfrm>
          <a:prstGeom prst="rect">
            <a:avLst/>
          </a:prstGeom>
          <a:noFill/>
        </p:spPr>
      </p:pic>
      <p:sp>
        <p:nvSpPr>
          <p:cNvPr id="5" name="Заголовок 4"/>
          <p:cNvSpPr>
            <a:spLocks noGrp="1"/>
          </p:cNvSpPr>
          <p:nvPr>
            <p:ph type="title"/>
          </p:nvPr>
        </p:nvSpPr>
        <p:spPr>
          <a:xfrm>
            <a:off x="3048000" y="5562600"/>
            <a:ext cx="5486400" cy="566738"/>
          </a:xfrm>
        </p:spPr>
        <p:txBody>
          <a:bodyPr>
            <a:noAutofit/>
          </a:bodyPr>
          <a:lstStyle/>
          <a:p>
            <a:r>
              <a:rPr lang="ru-RU" sz="6600" dirty="0" smtClean="0">
                <a:solidFill>
                  <a:srgbClr val="CC0066"/>
                </a:solidFill>
              </a:rPr>
              <a:t>РАУНД</a:t>
            </a:r>
            <a:endParaRPr lang="ru-RU" sz="6600" dirty="0">
              <a:solidFill>
                <a:srgbClr val="CC006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Происхождение (20баллов) </a:t>
            </a:r>
            <a:endParaRPr lang="ru-RU" b="1" dirty="0">
              <a:solidFill>
                <a:srgbClr val="008000"/>
              </a:solidFill>
            </a:endParaRPr>
          </a:p>
        </p:txBody>
      </p:sp>
      <p:sp>
        <p:nvSpPr>
          <p:cNvPr id="3" name="Содержимое 2"/>
          <p:cNvSpPr>
            <a:spLocks noGrp="1"/>
          </p:cNvSpPr>
          <p:nvPr>
            <p:ph idx="1"/>
          </p:nvPr>
        </p:nvSpPr>
        <p:spPr>
          <a:xfrm>
            <a:off x="457200" y="1371600"/>
            <a:ext cx="8229600" cy="4754563"/>
          </a:xfrm>
        </p:spPr>
        <p:txBody>
          <a:bodyPr>
            <a:normAutofit/>
          </a:bodyPr>
          <a:lstStyle/>
          <a:p>
            <a:pPr marL="0" indent="0" algn="ctr">
              <a:buNone/>
            </a:pPr>
            <a:r>
              <a:rPr lang="ru-RU" sz="3600" b="1" dirty="0" smtClean="0">
                <a:solidFill>
                  <a:srgbClr val="008000"/>
                </a:solidFill>
              </a:rPr>
              <a:t>От какой группы растений произошли голосеменные?</a:t>
            </a:r>
            <a:endParaRPr lang="ru-RU" sz="3600" b="1" dirty="0">
              <a:solidFill>
                <a:srgbClr val="008000"/>
              </a:solidFill>
            </a:endParaRPr>
          </a:p>
        </p:txBody>
      </p:sp>
      <p:sp>
        <p:nvSpPr>
          <p:cNvPr id="4" name="Стрелка влево 3">
            <a:hlinkClick r:id="rId2" action="ppaction://hlinksldjump"/>
          </p:cNvPr>
          <p:cNvSpPr/>
          <p:nvPr/>
        </p:nvSpPr>
        <p:spPr>
          <a:xfrm>
            <a:off x="152400" y="60960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122" name="Picture 2" descr="http://lyc.zelenogorsk.ru/project/2007/lavrel/c3_landscape.jpg"/>
          <p:cNvPicPr>
            <a:picLocks noChangeAspect="1" noChangeArrowheads="1"/>
          </p:cNvPicPr>
          <p:nvPr/>
        </p:nvPicPr>
        <p:blipFill>
          <a:blip r:embed="rId3" cstate="print"/>
          <a:srcRect/>
          <a:stretch>
            <a:fillRect/>
          </a:stretch>
        </p:blipFill>
        <p:spPr bwMode="auto">
          <a:xfrm>
            <a:off x="762000" y="2514600"/>
            <a:ext cx="7743825" cy="3003110"/>
          </a:xfrm>
          <a:prstGeom prst="rect">
            <a:avLst/>
          </a:prstGeom>
          <a:noFill/>
        </p:spPr>
      </p:pic>
      <p:sp>
        <p:nvSpPr>
          <p:cNvPr id="9" name="Скругленный прямоугольник 8"/>
          <p:cNvSpPr/>
          <p:nvPr/>
        </p:nvSpPr>
        <p:spPr>
          <a:xfrm>
            <a:off x="1219200" y="4953000"/>
            <a:ext cx="7086600" cy="1676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600" b="1" dirty="0" smtClean="0">
                <a:solidFill>
                  <a:srgbClr val="002060"/>
                </a:solidFill>
              </a:rPr>
              <a:t>От разноспоровых папоротников.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Органы (30 баллов) </a:t>
            </a:r>
            <a:endParaRPr lang="ru-RU" b="1" dirty="0">
              <a:solidFill>
                <a:srgbClr val="008000"/>
              </a:solidFill>
            </a:endParaRPr>
          </a:p>
        </p:txBody>
      </p:sp>
      <p:sp>
        <p:nvSpPr>
          <p:cNvPr id="3" name="Содержимое 2"/>
          <p:cNvSpPr>
            <a:spLocks noGrp="1"/>
          </p:cNvSpPr>
          <p:nvPr>
            <p:ph idx="1"/>
          </p:nvPr>
        </p:nvSpPr>
        <p:spPr/>
        <p:txBody>
          <a:bodyPr/>
          <a:lstStyle/>
          <a:p>
            <a:pPr marL="0" indent="0" algn="ctr">
              <a:buNone/>
            </a:pPr>
            <a:r>
              <a:rPr lang="ru-RU" b="1" dirty="0" smtClean="0">
                <a:solidFill>
                  <a:srgbClr val="008000"/>
                </a:solidFill>
              </a:rPr>
              <a:t>Почему голосеменные получили такое название? Какие органы они имеют?</a:t>
            </a:r>
            <a:endParaRPr lang="ru-RU" b="1" dirty="0">
              <a:solidFill>
                <a:srgbClr val="008000"/>
              </a:solidFill>
            </a:endParaRPr>
          </a:p>
        </p:txBody>
      </p:sp>
      <p:sp>
        <p:nvSpPr>
          <p:cNvPr id="4" name="Стрелка влево 3">
            <a:hlinkClick r:id="rId2" action="ppaction://hlinksldjump"/>
          </p:cNvPr>
          <p:cNvSpPr/>
          <p:nvPr/>
        </p:nvSpPr>
        <p:spPr>
          <a:xfrm>
            <a:off x="228600" y="60960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838200" y="3124200"/>
            <a:ext cx="8305800" cy="3429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smtClean="0">
                <a:solidFill>
                  <a:srgbClr val="002060"/>
                </a:solidFill>
              </a:rPr>
              <a:t>У голосеменных  тело  представлено корневой системой, стволом, листьями, семенами. Такое название они получили потому что семяпочки</a:t>
            </a:r>
            <a:r>
              <a:rPr lang="ru-RU" sz="3200" dirty="0" smtClean="0">
                <a:solidFill>
                  <a:srgbClr val="002060"/>
                </a:solidFill>
              </a:rPr>
              <a:t>, </a:t>
            </a:r>
            <a:r>
              <a:rPr lang="ru-RU" sz="3200" b="1" dirty="0" smtClean="0">
                <a:solidFill>
                  <a:srgbClr val="002060"/>
                </a:solidFill>
              </a:rPr>
              <a:t>а затем и происшедшие из них семена не имеют замкнутого вместилища и расположены на поверхности чешуи.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a:xfrm>
            <a:off x="2286000" y="4800600"/>
            <a:ext cx="5486400" cy="566738"/>
          </a:xfrm>
        </p:spPr>
        <p:txBody>
          <a:bodyPr>
            <a:noAutofit/>
          </a:bodyPr>
          <a:lstStyle/>
          <a:p>
            <a:r>
              <a:rPr lang="ru-RU" sz="6000" dirty="0" smtClean="0">
                <a:solidFill>
                  <a:srgbClr val="FF0000"/>
                </a:solidFill>
              </a:rPr>
              <a:t>Кот в мешке</a:t>
            </a:r>
            <a:endParaRPr lang="ru-RU" sz="6000" dirty="0">
              <a:solidFill>
                <a:srgbClr val="FF0000"/>
              </a:solidFill>
            </a:endParaRPr>
          </a:p>
        </p:txBody>
      </p:sp>
      <p:pic>
        <p:nvPicPr>
          <p:cNvPr id="5" name="Содержимое 4" descr="73715531_4062230_kot_v_meshke.jpg"/>
          <p:cNvPicPr>
            <a:picLocks noGrp="1" noChangeAspect="1"/>
          </p:cNvPicPr>
          <p:nvPr>
            <p:ph type="pic" idx="1"/>
          </p:nvPr>
        </p:nvPicPr>
        <p:blipFill>
          <a:blip r:embed="rId3" cstate="print"/>
          <a:srcRect l="1042" r="1042"/>
          <a:stretch>
            <a:fillRect/>
          </a:stretch>
        </p:blipFill>
        <p:spPr>
          <a:xfrm>
            <a:off x="1676400" y="228600"/>
            <a:ext cx="5486400" cy="4114800"/>
          </a:xfrm>
          <a:prstGeom prst="rect">
            <a:avLst/>
          </a:prstGeom>
          <a:ln>
            <a:solidFill>
              <a:srgbClr val="008000"/>
            </a:solidFill>
          </a:ln>
        </p:spPr>
      </p:pic>
      <p:sp>
        <p:nvSpPr>
          <p:cNvPr id="7" name="Текст 6"/>
          <p:cNvSpPr>
            <a:spLocks noGrp="1"/>
          </p:cNvSpPr>
          <p:nvPr>
            <p:ph type="body" sz="half" idx="2"/>
          </p:nvPr>
        </p:nvSpPr>
        <p:spPr>
          <a:xfrm>
            <a:off x="2590800" y="5562600"/>
            <a:ext cx="5486400" cy="804862"/>
          </a:xfrm>
        </p:spPr>
        <p:txBody>
          <a:bodyPr>
            <a:noAutofit/>
          </a:bodyPr>
          <a:lstStyle/>
          <a:p>
            <a:r>
              <a:rPr lang="ru-RU" sz="4800" b="1" dirty="0" smtClean="0">
                <a:solidFill>
                  <a:srgbClr val="FF0000"/>
                </a:solidFill>
              </a:rPr>
              <a:t>+ 20 баллов</a:t>
            </a:r>
            <a:endParaRPr lang="ru-RU" sz="4800" b="1" dirty="0">
              <a:solidFill>
                <a:srgbClr val="FF0000"/>
              </a:solidFill>
            </a:endParaRPr>
          </a:p>
        </p:txBody>
      </p:sp>
      <p:sp>
        <p:nvSpPr>
          <p:cNvPr id="8" name="AutoShape 6">
            <a:hlinkClick r:id="" action="ppaction://hlinkshowjump?jump=nextslide" highlightClick="1"/>
          </p:cNvPr>
          <p:cNvSpPr>
            <a:spLocks noChangeArrowheads="1"/>
          </p:cNvSpPr>
          <p:nvPr/>
        </p:nvSpPr>
        <p:spPr bwMode="auto">
          <a:xfrm>
            <a:off x="304800" y="5715000"/>
            <a:ext cx="792162" cy="720725"/>
          </a:xfrm>
          <a:prstGeom prst="actionButtonHelp">
            <a:avLst/>
          </a:prstGeom>
          <a:ln>
            <a:headEnd/>
            <a:tailEnd/>
          </a:ln>
        </p:spPr>
        <p:style>
          <a:lnRef idx="2">
            <a:schemeClr val="accent2"/>
          </a:lnRef>
          <a:fillRef idx="1">
            <a:schemeClr val="lt1"/>
          </a:fillRef>
          <a:effectRef idx="0">
            <a:schemeClr val="accent2"/>
          </a:effectRef>
          <a:fontRef idx="minor">
            <a:schemeClr val="dk1"/>
          </a:fontRef>
        </p:style>
        <p:txBody>
          <a:bodyPr wrap="none" anchor="ctr"/>
          <a:lstStyle/>
          <a:p>
            <a:endParaRPr lang="ru-RU" dirty="0">
              <a:solidFill>
                <a:srgbClr val="FF0000"/>
              </a:solidFill>
            </a:endParaRPr>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b="1" dirty="0" smtClean="0">
                <a:solidFill>
                  <a:srgbClr val="008000"/>
                </a:solidFill>
              </a:rPr>
              <a:t>Семя  (40 баллов)</a:t>
            </a:r>
            <a:endParaRPr lang="ru-RU" b="1" dirty="0">
              <a:solidFill>
                <a:srgbClr val="008000"/>
              </a:solidFill>
            </a:endParaRPr>
          </a:p>
        </p:txBody>
      </p:sp>
      <p:sp>
        <p:nvSpPr>
          <p:cNvPr id="3" name="Содержимое 2"/>
          <p:cNvSpPr>
            <a:spLocks noGrp="1"/>
          </p:cNvSpPr>
          <p:nvPr>
            <p:ph idx="1"/>
          </p:nvPr>
        </p:nvSpPr>
        <p:spPr/>
        <p:txBody>
          <a:bodyPr>
            <a:normAutofit/>
          </a:bodyPr>
          <a:lstStyle/>
          <a:p>
            <a:pPr marL="0" indent="0" algn="ctr">
              <a:buNone/>
            </a:pPr>
            <a:r>
              <a:rPr lang="ru-RU" sz="3600" b="1" dirty="0" smtClean="0">
                <a:solidFill>
                  <a:srgbClr val="008000"/>
                </a:solidFill>
              </a:rPr>
              <a:t>Какие преимущества имеет семя голосеменных перед спорами папоротников?</a:t>
            </a:r>
            <a:endParaRPr lang="ru-RU" sz="3600" b="1" dirty="0">
              <a:solidFill>
                <a:srgbClr val="008000"/>
              </a:solidFill>
            </a:endParaRPr>
          </a:p>
        </p:txBody>
      </p:sp>
      <p:sp>
        <p:nvSpPr>
          <p:cNvPr id="4" name="Стрелка влево 3">
            <a:hlinkClick r:id="rId2" action="ppaction://hlinksldjump"/>
          </p:cNvPr>
          <p:cNvSpPr/>
          <p:nvPr/>
        </p:nvSpPr>
        <p:spPr>
          <a:xfrm>
            <a:off x="304800" y="58674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1219200" y="3810000"/>
            <a:ext cx="7924800" cy="2743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smtClean="0">
                <a:solidFill>
                  <a:srgbClr val="002060"/>
                </a:solidFill>
              </a:rPr>
              <a:t>В отличие от спор, семя имеет запас питательных веществ, зародыш находится внутри семени и лучше защищен от неблагоприятных условий.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8000"/>
                </a:solidFill>
              </a:rPr>
              <a:t>Уберите лишнее и объясните свой выбор (50 баллов).</a:t>
            </a:r>
            <a:endParaRPr lang="ru-RU" b="1" dirty="0">
              <a:solidFill>
                <a:srgbClr val="008000"/>
              </a:solidFill>
            </a:endParaRPr>
          </a:p>
        </p:txBody>
      </p:sp>
      <p:sp>
        <p:nvSpPr>
          <p:cNvPr id="3" name="Содержимое 2"/>
          <p:cNvSpPr>
            <a:spLocks noGrp="1"/>
          </p:cNvSpPr>
          <p:nvPr>
            <p:ph idx="1"/>
          </p:nvPr>
        </p:nvSpPr>
        <p:spPr/>
        <p:txBody>
          <a:bodyPr/>
          <a:lstStyle/>
          <a:p>
            <a:endParaRPr lang="ru-RU" b="1" dirty="0" smtClean="0">
              <a:solidFill>
                <a:srgbClr val="008000"/>
              </a:solidFill>
            </a:endParaRPr>
          </a:p>
          <a:p>
            <a:endParaRPr lang="ru-RU" dirty="0"/>
          </a:p>
        </p:txBody>
      </p:sp>
      <p:pic>
        <p:nvPicPr>
          <p:cNvPr id="5" name="Picture 4" descr="http://im3-tub-ru.yandex.net/i?id=437857759-30-72&amp;n=21"/>
          <p:cNvPicPr>
            <a:picLocks noChangeAspect="1" noChangeArrowheads="1"/>
          </p:cNvPicPr>
          <p:nvPr/>
        </p:nvPicPr>
        <p:blipFill>
          <a:blip r:embed="rId2" cstate="print"/>
          <a:srcRect/>
          <a:stretch>
            <a:fillRect/>
          </a:stretch>
        </p:blipFill>
        <p:spPr bwMode="auto">
          <a:xfrm>
            <a:off x="3276600" y="3886200"/>
            <a:ext cx="2819400" cy="2129654"/>
          </a:xfrm>
          <a:prstGeom prst="rect">
            <a:avLst/>
          </a:prstGeom>
          <a:noFill/>
          <a:ln>
            <a:solidFill>
              <a:srgbClr val="008000"/>
            </a:solidFill>
          </a:ln>
        </p:spPr>
      </p:pic>
      <p:pic>
        <p:nvPicPr>
          <p:cNvPr id="6" name="Picture 6" descr="http://www.stroikaural.ru/usr/all/dc749bdf34c178d944dbe583830eb9ee.jpg"/>
          <p:cNvPicPr>
            <a:picLocks noChangeAspect="1" noChangeArrowheads="1"/>
          </p:cNvPicPr>
          <p:nvPr/>
        </p:nvPicPr>
        <p:blipFill>
          <a:blip r:embed="rId3" cstate="print"/>
          <a:srcRect/>
          <a:stretch>
            <a:fillRect/>
          </a:stretch>
        </p:blipFill>
        <p:spPr bwMode="auto">
          <a:xfrm>
            <a:off x="6139132" y="1524000"/>
            <a:ext cx="3004868" cy="2066925"/>
          </a:xfrm>
          <a:prstGeom prst="rect">
            <a:avLst/>
          </a:prstGeom>
          <a:noFill/>
          <a:ln>
            <a:solidFill>
              <a:srgbClr val="008000"/>
            </a:solidFill>
          </a:ln>
        </p:spPr>
      </p:pic>
      <p:pic>
        <p:nvPicPr>
          <p:cNvPr id="2052" name="Picture 4" descr="http://im7-tub-ru.yandex.net/i?id=287003606-12-72&amp;n=21"/>
          <p:cNvPicPr>
            <a:picLocks noChangeAspect="1" noChangeArrowheads="1"/>
          </p:cNvPicPr>
          <p:nvPr/>
        </p:nvPicPr>
        <p:blipFill>
          <a:blip r:embed="rId4" cstate="print"/>
          <a:srcRect/>
          <a:stretch>
            <a:fillRect/>
          </a:stretch>
        </p:blipFill>
        <p:spPr bwMode="auto">
          <a:xfrm>
            <a:off x="3200400" y="1524000"/>
            <a:ext cx="2819400" cy="2114550"/>
          </a:xfrm>
          <a:prstGeom prst="rect">
            <a:avLst/>
          </a:prstGeom>
          <a:noFill/>
          <a:ln>
            <a:solidFill>
              <a:srgbClr val="008000"/>
            </a:solidFill>
          </a:ln>
        </p:spPr>
      </p:pic>
      <p:pic>
        <p:nvPicPr>
          <p:cNvPr id="2053" name="Picture 5" descr="C:\Users\Nout\Desktop\гинко.jpg"/>
          <p:cNvPicPr>
            <a:picLocks noChangeAspect="1" noChangeArrowheads="1"/>
          </p:cNvPicPr>
          <p:nvPr/>
        </p:nvPicPr>
        <p:blipFill>
          <a:blip r:embed="rId5" cstate="print"/>
          <a:srcRect/>
          <a:stretch>
            <a:fillRect/>
          </a:stretch>
        </p:blipFill>
        <p:spPr bwMode="auto">
          <a:xfrm>
            <a:off x="6172200" y="3886200"/>
            <a:ext cx="2844800" cy="2133600"/>
          </a:xfrm>
          <a:prstGeom prst="rect">
            <a:avLst/>
          </a:prstGeom>
          <a:noFill/>
          <a:ln>
            <a:solidFill>
              <a:srgbClr val="008000"/>
            </a:solidFill>
          </a:ln>
        </p:spPr>
      </p:pic>
      <p:pic>
        <p:nvPicPr>
          <p:cNvPr id="2055" name="Picture 7" descr="http://canadianletters.com/journey/wp-content/uploads/2010/04/tropical02.jpg"/>
          <p:cNvPicPr>
            <a:picLocks noChangeAspect="1" noChangeArrowheads="1"/>
          </p:cNvPicPr>
          <p:nvPr/>
        </p:nvPicPr>
        <p:blipFill>
          <a:blip r:embed="rId6" cstate="print"/>
          <a:srcRect/>
          <a:stretch>
            <a:fillRect/>
          </a:stretch>
        </p:blipFill>
        <p:spPr bwMode="auto">
          <a:xfrm>
            <a:off x="228599" y="3886200"/>
            <a:ext cx="2982451" cy="2133600"/>
          </a:xfrm>
          <a:prstGeom prst="rect">
            <a:avLst/>
          </a:prstGeom>
          <a:noFill/>
          <a:ln>
            <a:solidFill>
              <a:srgbClr val="008000"/>
            </a:solidFill>
          </a:ln>
        </p:spPr>
      </p:pic>
      <p:pic>
        <p:nvPicPr>
          <p:cNvPr id="2057" name="Picture 9" descr="http://im6-tub-ru.yandex.net/i?id=4990019-27-72&amp;n=21"/>
          <p:cNvPicPr>
            <a:picLocks noChangeAspect="1" noChangeArrowheads="1"/>
          </p:cNvPicPr>
          <p:nvPr/>
        </p:nvPicPr>
        <p:blipFill>
          <a:blip r:embed="rId7" cstate="print"/>
          <a:srcRect/>
          <a:stretch>
            <a:fillRect/>
          </a:stretch>
        </p:blipFill>
        <p:spPr bwMode="auto">
          <a:xfrm>
            <a:off x="304800" y="1524000"/>
            <a:ext cx="2743200" cy="2108952"/>
          </a:xfrm>
          <a:prstGeom prst="rect">
            <a:avLst/>
          </a:prstGeom>
          <a:noFill/>
          <a:ln>
            <a:solidFill>
              <a:srgbClr val="008000"/>
            </a:solidFill>
          </a:ln>
        </p:spPr>
      </p:pic>
      <p:sp>
        <p:nvSpPr>
          <p:cNvPr id="12" name="Скругленный прямоугольник 11"/>
          <p:cNvSpPr/>
          <p:nvPr/>
        </p:nvSpPr>
        <p:spPr>
          <a:xfrm>
            <a:off x="304800" y="3352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a:t>
            </a:r>
            <a:endParaRPr lang="ru-RU" dirty="0"/>
          </a:p>
        </p:txBody>
      </p:sp>
      <p:sp>
        <p:nvSpPr>
          <p:cNvPr id="13" name="Скругленный прямоугольник 12"/>
          <p:cNvSpPr/>
          <p:nvPr/>
        </p:nvSpPr>
        <p:spPr>
          <a:xfrm>
            <a:off x="3200400" y="3352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2</a:t>
            </a:r>
            <a:endParaRPr lang="ru-RU" dirty="0"/>
          </a:p>
        </p:txBody>
      </p:sp>
      <p:sp>
        <p:nvSpPr>
          <p:cNvPr id="14" name="Скругленный прямоугольник 13"/>
          <p:cNvSpPr/>
          <p:nvPr/>
        </p:nvSpPr>
        <p:spPr>
          <a:xfrm>
            <a:off x="6096000" y="3352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3</a:t>
            </a:r>
            <a:endParaRPr lang="ru-RU" dirty="0"/>
          </a:p>
        </p:txBody>
      </p:sp>
      <p:sp>
        <p:nvSpPr>
          <p:cNvPr id="15" name="Скругленный прямоугольник 14"/>
          <p:cNvSpPr/>
          <p:nvPr/>
        </p:nvSpPr>
        <p:spPr>
          <a:xfrm>
            <a:off x="228600" y="5638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4</a:t>
            </a:r>
            <a:endParaRPr lang="ru-RU" dirty="0"/>
          </a:p>
        </p:txBody>
      </p:sp>
      <p:sp>
        <p:nvSpPr>
          <p:cNvPr id="16" name="Скругленный прямоугольник 15"/>
          <p:cNvSpPr/>
          <p:nvPr/>
        </p:nvSpPr>
        <p:spPr>
          <a:xfrm>
            <a:off x="3276600" y="5638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5</a:t>
            </a:r>
            <a:endParaRPr lang="ru-RU" dirty="0"/>
          </a:p>
        </p:txBody>
      </p:sp>
      <p:sp>
        <p:nvSpPr>
          <p:cNvPr id="17" name="Скругленный прямоугольник 16"/>
          <p:cNvSpPr/>
          <p:nvPr/>
        </p:nvSpPr>
        <p:spPr>
          <a:xfrm>
            <a:off x="6172200" y="5638800"/>
            <a:ext cx="609600" cy="381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6</a:t>
            </a:r>
            <a:endParaRPr lang="ru-RU" dirty="0"/>
          </a:p>
        </p:txBody>
      </p:sp>
      <p:sp>
        <p:nvSpPr>
          <p:cNvPr id="18" name="Скругленный прямоугольник 17"/>
          <p:cNvSpPr/>
          <p:nvPr/>
        </p:nvSpPr>
        <p:spPr>
          <a:xfrm>
            <a:off x="3124200" y="5410200"/>
            <a:ext cx="5791200" cy="1219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002060"/>
                </a:solidFill>
              </a:rPr>
              <a:t>4 - пальма относится к покрытосеменным.</a:t>
            </a:r>
          </a:p>
        </p:txBody>
      </p:sp>
      <p:sp>
        <p:nvSpPr>
          <p:cNvPr id="19" name="Стрелка влево 18">
            <a:hlinkClick r:id="rId8" action="ppaction://hlinksldjump"/>
          </p:cNvPr>
          <p:cNvSpPr/>
          <p:nvPr/>
        </p:nvSpPr>
        <p:spPr>
          <a:xfrm>
            <a:off x="228600" y="60960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ircle(in)">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Строение покрытосеменных</a:t>
            </a:r>
            <a:endParaRPr lang="ru-RU" b="1" dirty="0">
              <a:solidFill>
                <a:srgbClr val="008000"/>
              </a:solidFill>
            </a:endParaRPr>
          </a:p>
        </p:txBody>
      </p:sp>
      <p:sp>
        <p:nvSpPr>
          <p:cNvPr id="4" name="Стрелка влево 3">
            <a:hlinkClick r:id="rId2" action="ppaction://hlinksldjump"/>
          </p:cNvPr>
          <p:cNvSpPr/>
          <p:nvPr/>
        </p:nvSpPr>
        <p:spPr>
          <a:xfrm>
            <a:off x="228600" y="5943600"/>
            <a:ext cx="3810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одержимое 5"/>
          <p:cNvSpPr>
            <a:spLocks noGrp="1"/>
          </p:cNvSpPr>
          <p:nvPr>
            <p:ph idx="1"/>
          </p:nvPr>
        </p:nvSpPr>
        <p:spPr/>
        <p:txBody>
          <a:bodyPr>
            <a:normAutofit/>
          </a:bodyPr>
          <a:lstStyle/>
          <a:p>
            <a:pPr marL="0" indent="0" algn="ctr">
              <a:buNone/>
            </a:pPr>
            <a:r>
              <a:rPr lang="ru-RU" sz="3600" dirty="0" smtClean="0">
                <a:solidFill>
                  <a:srgbClr val="008000"/>
                </a:solidFill>
              </a:rPr>
              <a:t>Объясните,</a:t>
            </a:r>
            <a:r>
              <a:rPr lang="ru-RU" sz="3600" b="1" dirty="0" smtClean="0">
                <a:solidFill>
                  <a:srgbClr val="008000"/>
                </a:solidFill>
              </a:rPr>
              <a:t> какой основной особенностью строения, </a:t>
            </a:r>
            <a:r>
              <a:rPr lang="ru-RU" sz="3600" dirty="0" smtClean="0">
                <a:solidFill>
                  <a:srgbClr val="008000"/>
                </a:solidFill>
              </a:rPr>
              <a:t>отличающей их от других отделов растений, </a:t>
            </a:r>
            <a:r>
              <a:rPr lang="ru-RU" sz="3600" b="1" dirty="0" smtClean="0">
                <a:solidFill>
                  <a:srgbClr val="008000"/>
                </a:solidFill>
              </a:rPr>
              <a:t>обладают покрытосеменные.</a:t>
            </a:r>
            <a:endParaRPr lang="ru-RU" sz="3600" b="1" dirty="0">
              <a:solidFill>
                <a:srgbClr val="008000"/>
              </a:solidFill>
            </a:endParaRPr>
          </a:p>
        </p:txBody>
      </p:sp>
      <p:sp>
        <p:nvSpPr>
          <p:cNvPr id="7" name="Содержимое 4"/>
          <p:cNvSpPr txBox="1">
            <a:spLocks/>
          </p:cNvSpPr>
          <p:nvPr/>
        </p:nvSpPr>
        <p:spPr>
          <a:xfrm>
            <a:off x="1143000" y="4419600"/>
            <a:ext cx="7543800" cy="223996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fontScale="85000" lnSpcReduction="20000"/>
          </a:bodyPr>
          <a:lstStyle/>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4000" b="1" i="0" u="none" strike="noStrike" kern="1200" cap="none" spc="0" normalizeH="0" baseline="0" noProof="0" dirty="0" smtClean="0">
                <a:ln>
                  <a:noFill/>
                </a:ln>
                <a:solidFill>
                  <a:srgbClr val="002060"/>
                </a:solidFill>
                <a:effectLst/>
                <a:uLnTx/>
                <a:uFillTx/>
                <a:latin typeface="+mn-lt"/>
                <a:ea typeface="+mn-ea"/>
                <a:cs typeface="+mn-cs"/>
              </a:rPr>
              <a:t>Наличие</a:t>
            </a:r>
            <a:r>
              <a:rPr kumimoji="0" lang="ru-RU" sz="4000" b="1" i="0" u="none" strike="noStrike" kern="1200" cap="none" spc="0" normalizeH="0" noProof="0" dirty="0" smtClean="0">
                <a:ln>
                  <a:noFill/>
                </a:ln>
                <a:solidFill>
                  <a:srgbClr val="002060"/>
                </a:solidFill>
                <a:effectLst/>
                <a:uLnTx/>
                <a:uFillTx/>
                <a:latin typeface="+mn-lt"/>
                <a:ea typeface="+mn-ea"/>
                <a:cs typeface="+mn-cs"/>
              </a:rPr>
              <a:t> цветков и </a:t>
            </a:r>
            <a:r>
              <a:rPr kumimoji="0" lang="ru-RU" sz="4000" b="1" i="0" u="none" strike="noStrike" kern="1200" cap="none" spc="0" normalizeH="0" noProof="0" dirty="0" err="1" smtClean="0">
                <a:ln>
                  <a:noFill/>
                </a:ln>
                <a:solidFill>
                  <a:srgbClr val="002060"/>
                </a:solidFill>
                <a:effectLst/>
                <a:uLnTx/>
                <a:uFillTx/>
                <a:latin typeface="+mn-lt"/>
                <a:ea typeface="+mn-ea"/>
                <a:cs typeface="+mn-cs"/>
              </a:rPr>
              <a:t>покрытосемянность</a:t>
            </a:r>
            <a:r>
              <a:rPr kumimoji="0" lang="ru-RU" sz="4000" b="1" i="0" u="none" strike="noStrike" kern="1200" cap="none" spc="0" normalizeH="0" baseline="0" noProof="0" dirty="0" smtClean="0">
                <a:ln>
                  <a:noFill/>
                </a:ln>
                <a:solidFill>
                  <a:srgbClr val="002060"/>
                </a:solidFill>
                <a:effectLst/>
                <a:uLnTx/>
                <a:uFillTx/>
                <a:latin typeface="+mn-lt"/>
                <a:ea typeface="+mn-ea"/>
                <a:cs typeface="+mn-cs"/>
              </a:rPr>
              <a:t>.</a:t>
            </a:r>
            <a:r>
              <a:rPr kumimoji="0" lang="ru-RU" sz="4000" b="1" i="0" u="none" strike="noStrike" kern="1200" cap="none" spc="0" normalizeH="0" noProof="0" dirty="0" smtClean="0">
                <a:ln>
                  <a:noFill/>
                </a:ln>
                <a:solidFill>
                  <a:srgbClr val="002060"/>
                </a:solidFill>
                <a:effectLst/>
                <a:uLnTx/>
                <a:uFillTx/>
                <a:latin typeface="+mn-lt"/>
                <a:ea typeface="+mn-ea"/>
                <a:cs typeface="+mn-cs"/>
              </a:rPr>
              <a:t> </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000" b="1" i="0" u="none" strike="noStrike" kern="1200" cap="none" spc="0" normalizeH="0" noProof="0" dirty="0" smtClean="0">
                <a:ln>
                  <a:noFill/>
                </a:ln>
                <a:solidFill>
                  <a:srgbClr val="002060"/>
                </a:solidFill>
                <a:effectLst/>
                <a:uLnTx/>
                <a:uFillTx/>
                <a:latin typeface="+mn-lt"/>
                <a:ea typeface="+mn-ea"/>
                <a:cs typeface="+mn-cs"/>
              </a:rPr>
              <a:t>С</a:t>
            </a:r>
            <a:r>
              <a:rPr kumimoji="0" lang="ru-RU" sz="3000" b="1" i="0" u="none" strike="noStrike" kern="1200" cap="none" spc="0" normalizeH="0" baseline="0" noProof="0" dirty="0" smtClean="0">
                <a:ln>
                  <a:noFill/>
                </a:ln>
                <a:solidFill>
                  <a:srgbClr val="002060"/>
                </a:solidFill>
                <a:effectLst/>
                <a:uLnTx/>
                <a:uFillTx/>
                <a:latin typeface="+mn-lt"/>
                <a:ea typeface="+mn-ea"/>
                <a:cs typeface="+mn-cs"/>
              </a:rPr>
              <a:t>емяпочка</a:t>
            </a:r>
            <a:r>
              <a:rPr kumimoji="0" lang="ru-RU" sz="3000" b="1" i="0" u="none" strike="noStrike" kern="1200" cap="none" spc="0" normalizeH="0" noProof="0" dirty="0" smtClean="0">
                <a:ln>
                  <a:noFill/>
                </a:ln>
                <a:solidFill>
                  <a:srgbClr val="002060"/>
                </a:solidFill>
                <a:effectLst/>
                <a:uLnTx/>
                <a:uFillTx/>
                <a:latin typeface="+mn-lt"/>
                <a:ea typeface="+mn-ea"/>
                <a:cs typeface="+mn-cs"/>
              </a:rPr>
              <a:t> находится внутри завязи. Зародыш защищен семенной кожурой и околоплодником.</a:t>
            </a:r>
            <a:endParaRPr kumimoji="0" lang="ru-RU" sz="3000" b="1" i="0" u="none" strike="noStrike" kern="1200" cap="none" spc="0" normalizeH="0" baseline="0" noProof="0" dirty="0" smtClean="0">
              <a:ln>
                <a:noFill/>
              </a:ln>
              <a:solidFill>
                <a:srgbClr val="002060"/>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FF0000"/>
                </a:solidFill>
              </a:rPr>
              <a:t>Своя игра (20 баллов)</a:t>
            </a:r>
            <a:endParaRPr lang="ru-RU" b="1" dirty="0">
              <a:solidFill>
                <a:srgbClr val="FF0000"/>
              </a:solidFill>
            </a:endParaRPr>
          </a:p>
        </p:txBody>
      </p:sp>
      <p:sp>
        <p:nvSpPr>
          <p:cNvPr id="4" name="Стрелка влево 3">
            <a:hlinkClick r:id="rId3" action="ppaction://hlinksldjump"/>
          </p:cNvPr>
          <p:cNvSpPr/>
          <p:nvPr/>
        </p:nvSpPr>
        <p:spPr>
          <a:xfrm>
            <a:off x="2286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одержимое 5"/>
          <p:cNvSpPr>
            <a:spLocks noGrp="1"/>
          </p:cNvSpPr>
          <p:nvPr>
            <p:ph idx="1"/>
          </p:nvPr>
        </p:nvSpPr>
        <p:spPr>
          <a:xfrm>
            <a:off x="457200" y="1295400"/>
            <a:ext cx="8229600" cy="4830763"/>
          </a:xfrm>
        </p:spPr>
        <p:txBody>
          <a:bodyPr/>
          <a:lstStyle/>
          <a:p>
            <a:pPr>
              <a:buNone/>
            </a:pPr>
            <a:r>
              <a:rPr lang="ru-RU" b="1" dirty="0" smtClean="0">
                <a:solidFill>
                  <a:srgbClr val="008000"/>
                </a:solidFill>
              </a:rPr>
              <a:t>Какие признаки отличают однодольных от двудольных растений?</a:t>
            </a:r>
            <a:endParaRPr lang="ru-RU" b="1" dirty="0">
              <a:solidFill>
                <a:srgbClr val="008000"/>
              </a:solidFill>
            </a:endParaRPr>
          </a:p>
        </p:txBody>
      </p:sp>
      <p:pic>
        <p:nvPicPr>
          <p:cNvPr id="49154" name="Picture 2" descr="C:\Users\Nout\Desktop\признаки классов.jpg"/>
          <p:cNvPicPr>
            <a:picLocks noChangeAspect="1" noChangeArrowheads="1"/>
          </p:cNvPicPr>
          <p:nvPr/>
        </p:nvPicPr>
        <p:blipFill>
          <a:blip r:embed="rId4" cstate="print"/>
          <a:srcRect/>
          <a:stretch>
            <a:fillRect/>
          </a:stretch>
        </p:blipFill>
        <p:spPr bwMode="auto">
          <a:xfrm>
            <a:off x="1295400" y="2362200"/>
            <a:ext cx="6731000" cy="4038600"/>
          </a:xfrm>
          <a:prstGeom prst="rect">
            <a:avLst/>
          </a:prstGeom>
          <a:noFill/>
          <a:ln>
            <a:solidFill>
              <a:srgbClr val="008000"/>
            </a:solidFill>
          </a:ln>
        </p:spPr>
      </p:pic>
      <p:sp>
        <p:nvSpPr>
          <p:cNvPr id="7" name="Скругленный прямоугольник 6"/>
          <p:cNvSpPr/>
          <p:nvPr/>
        </p:nvSpPr>
        <p:spPr>
          <a:xfrm>
            <a:off x="1752600" y="2743200"/>
            <a:ext cx="7391400" cy="3886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200" dirty="0" smtClean="0">
                <a:solidFill>
                  <a:srgbClr val="002060"/>
                </a:solidFill>
              </a:rPr>
              <a:t>Одна семядоля, мочковатая корневая система, листья простые с дуговым или параллельным жилкованием, цветок трехчленного типа,</a:t>
            </a:r>
            <a:r>
              <a:rPr lang="ru-RU" sz="3200" dirty="0" smtClean="0"/>
              <a:t> </a:t>
            </a:r>
            <a:r>
              <a:rPr lang="ru-RU" sz="3200" dirty="0" smtClean="0">
                <a:solidFill>
                  <a:srgbClr val="002060"/>
                </a:solidFill>
              </a:rPr>
              <a:t>проводящие пучки располагаются без видимого порядка по всему поперечному сечению стебля</a:t>
            </a:r>
            <a:endParaRPr lang="ru-RU" sz="3200" dirty="0">
              <a:solidFill>
                <a:srgbClr val="002060"/>
              </a:solidFill>
            </a:endParaRPr>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circle(in)">
                                      <p:cBhvr>
                                        <p:cTn id="12" dur="20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008000"/>
                </a:solidFill>
              </a:rPr>
              <a:t>Двойное оплодотворение </a:t>
            </a:r>
            <a:br>
              <a:rPr lang="ru-RU" b="1" dirty="0" smtClean="0">
                <a:solidFill>
                  <a:srgbClr val="008000"/>
                </a:solidFill>
              </a:rPr>
            </a:br>
            <a:r>
              <a:rPr lang="ru-RU" b="1" dirty="0" smtClean="0">
                <a:solidFill>
                  <a:srgbClr val="008000"/>
                </a:solidFill>
              </a:rPr>
              <a:t>(30 баллов) </a:t>
            </a:r>
            <a:endParaRPr lang="ru-RU" b="1" dirty="0">
              <a:solidFill>
                <a:srgbClr val="008000"/>
              </a:solidFill>
            </a:endParaRPr>
          </a:p>
        </p:txBody>
      </p:sp>
      <p:sp>
        <p:nvSpPr>
          <p:cNvPr id="4" name="Стрелка влево 3">
            <a:hlinkClick r:id="rId2" action="ppaction://hlinksldjump"/>
          </p:cNvPr>
          <p:cNvSpPr/>
          <p:nvPr/>
        </p:nvSpPr>
        <p:spPr>
          <a:xfrm>
            <a:off x="228600" y="60198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одержимое 5"/>
          <p:cNvSpPr>
            <a:spLocks noGrp="1"/>
          </p:cNvSpPr>
          <p:nvPr>
            <p:ph idx="1"/>
          </p:nvPr>
        </p:nvSpPr>
        <p:spPr/>
        <p:txBody>
          <a:bodyPr>
            <a:normAutofit/>
          </a:bodyPr>
          <a:lstStyle/>
          <a:p>
            <a:pPr marL="0" indent="0">
              <a:buNone/>
            </a:pPr>
            <a:r>
              <a:rPr lang="ru-RU" b="1" dirty="0" smtClean="0">
                <a:solidFill>
                  <a:srgbClr val="008000"/>
                </a:solidFill>
              </a:rPr>
              <a:t>В эндосперме семян томата 36 хромосом. Сколько хромосом в клетках листа томата? </a:t>
            </a:r>
            <a:r>
              <a:rPr lang="ru-RU" dirty="0" smtClean="0">
                <a:solidFill>
                  <a:srgbClr val="008000"/>
                </a:solidFill>
              </a:rPr>
              <a:t>Половые клетки имеют гаплоидный набор хромосом, центральная клетка диплоидный. </a:t>
            </a:r>
            <a:endParaRPr lang="ru-RU" dirty="0">
              <a:solidFill>
                <a:srgbClr val="008000"/>
              </a:solidFill>
            </a:endParaRPr>
          </a:p>
        </p:txBody>
      </p:sp>
      <p:pic>
        <p:nvPicPr>
          <p:cNvPr id="50178" name="Picture 2" descr="C:\Users\Nout\Desktop\img12.jpg"/>
          <p:cNvPicPr>
            <a:picLocks noChangeAspect="1" noChangeArrowheads="1"/>
          </p:cNvPicPr>
          <p:nvPr/>
        </p:nvPicPr>
        <p:blipFill>
          <a:blip r:embed="rId3" cstate="print"/>
          <a:srcRect/>
          <a:stretch>
            <a:fillRect/>
          </a:stretch>
        </p:blipFill>
        <p:spPr bwMode="auto">
          <a:xfrm>
            <a:off x="1066800" y="1600200"/>
            <a:ext cx="7025509" cy="5257800"/>
          </a:xfrm>
          <a:prstGeom prst="rect">
            <a:avLst/>
          </a:prstGeom>
          <a:noFill/>
          <a:ln>
            <a:solidFill>
              <a:srgbClr val="008000"/>
            </a:solidFill>
          </a:ln>
        </p:spPr>
      </p:pic>
      <p:sp>
        <p:nvSpPr>
          <p:cNvPr id="7" name="Скругленный прямоугольник 6"/>
          <p:cNvSpPr/>
          <p:nvPr/>
        </p:nvSpPr>
        <p:spPr>
          <a:xfrm>
            <a:off x="2819400" y="4191000"/>
            <a:ext cx="5715000" cy="2133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dirty="0" smtClean="0">
                <a:solidFill>
                  <a:srgbClr val="002060"/>
                </a:solidFill>
              </a:rPr>
              <a:t>24 хромосомы - диплоидный  набор</a:t>
            </a:r>
            <a:endParaRPr lang="ru-RU" sz="3600"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circle(in)">
                                      <p:cBhvr>
                                        <p:cTn id="7" dur="2000"/>
                                        <p:tgtEl>
                                          <p:spTgt spid="5017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b="1" dirty="0" smtClean="0">
                <a:solidFill>
                  <a:srgbClr val="FF0000"/>
                </a:solidFill>
              </a:rPr>
              <a:t>Внимание – черный ящик</a:t>
            </a:r>
            <a:endParaRPr lang="ru-RU" b="1" dirty="0">
              <a:solidFill>
                <a:srgbClr val="FF0000"/>
              </a:solidFill>
            </a:endParaRPr>
          </a:p>
        </p:txBody>
      </p:sp>
      <p:sp>
        <p:nvSpPr>
          <p:cNvPr id="4" name="Стрелка влево 3">
            <a:hlinkClick r:id="rId3" action="ppaction://hlinksldjump"/>
          </p:cNvPr>
          <p:cNvSpPr/>
          <p:nvPr/>
        </p:nvSpPr>
        <p:spPr>
          <a:xfrm>
            <a:off x="228600" y="6019800"/>
            <a:ext cx="3048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одержимое 5"/>
          <p:cNvSpPr>
            <a:spLocks noGrp="1"/>
          </p:cNvSpPr>
          <p:nvPr>
            <p:ph idx="1"/>
          </p:nvPr>
        </p:nvSpPr>
        <p:spPr>
          <a:xfrm>
            <a:off x="457200" y="1066800"/>
            <a:ext cx="8229600" cy="5059363"/>
          </a:xfrm>
        </p:spPr>
        <p:txBody>
          <a:bodyPr>
            <a:normAutofit fontScale="85000" lnSpcReduction="20000"/>
          </a:bodyPr>
          <a:lstStyle/>
          <a:p>
            <a:pPr>
              <a:buNone/>
            </a:pPr>
            <a:r>
              <a:rPr lang="ru-RU" sz="3800" b="1" dirty="0" smtClean="0">
                <a:solidFill>
                  <a:srgbClr val="008000"/>
                </a:solidFill>
              </a:rPr>
              <a:t>В черном ящике видоизменённый побег  культурного  растения. Назовите его.</a:t>
            </a:r>
          </a:p>
          <a:p>
            <a:r>
              <a:rPr lang="ru-RU" b="1" dirty="0" smtClean="0">
                <a:solidFill>
                  <a:srgbClr val="008000"/>
                </a:solidFill>
              </a:rPr>
              <a:t>П</a:t>
            </a:r>
            <a:r>
              <a:rPr lang="ru-RU" dirty="0" smtClean="0">
                <a:solidFill>
                  <a:srgbClr val="008000"/>
                </a:solidFill>
              </a:rPr>
              <a:t>римерно 14 тыс. лет назад, его не только использовали в пищу, но и поклонялись ему, считая одухотворённым существом. </a:t>
            </a:r>
          </a:p>
          <a:p>
            <a:r>
              <a:rPr lang="ru-RU" dirty="0" smtClean="0">
                <a:solidFill>
                  <a:srgbClr val="008000"/>
                </a:solidFill>
              </a:rPr>
              <a:t>Если вы съедаете суточную норму  - 300 грамм в день - то полностью обеспечиваете свой организм в углеводах, калии и фосфоре, а в 100 граммах содержится до 20 мг витамина С. </a:t>
            </a:r>
          </a:p>
          <a:p>
            <a:r>
              <a:rPr lang="ru-RU" dirty="0" smtClean="0">
                <a:solidFill>
                  <a:srgbClr val="008000"/>
                </a:solidFill>
              </a:rPr>
              <a:t> Плоды-ягоды  ядовитые, но в народе его называют вторым хлебом.</a:t>
            </a:r>
          </a:p>
          <a:p>
            <a:r>
              <a:rPr lang="ru-RU" dirty="0" smtClean="0">
                <a:solidFill>
                  <a:srgbClr val="008000"/>
                </a:solidFill>
              </a:rPr>
              <a:t>Если у вас гипертония, то почаще ешьте его печеным.</a:t>
            </a:r>
            <a:r>
              <a:rPr lang="en-US" dirty="0" smtClean="0">
                <a:hlinkClick r:id="rId4"/>
              </a:rPr>
              <a:t> </a:t>
            </a:r>
            <a:endParaRPr lang="ru-RU" b="1" dirty="0">
              <a:solidFill>
                <a:srgbClr val="008000"/>
              </a:solidFill>
            </a:endParaRPr>
          </a:p>
        </p:txBody>
      </p:sp>
      <p:sp>
        <p:nvSpPr>
          <p:cNvPr id="7" name="Скругленный прямоугольник 6"/>
          <p:cNvSpPr/>
          <p:nvPr/>
        </p:nvSpPr>
        <p:spPr>
          <a:xfrm>
            <a:off x="4267200" y="5715000"/>
            <a:ext cx="4343400" cy="838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002060"/>
                </a:solidFill>
              </a:rPr>
              <a:t>Клубни картофеля</a:t>
            </a:r>
            <a:endParaRPr lang="ru-RU" sz="3600" b="1" dirty="0">
              <a:solidFill>
                <a:srgbClr val="002060"/>
              </a:solidFill>
            </a:endParaRPr>
          </a:p>
        </p:txBody>
      </p:sp>
    </p:spTree>
  </p:cSld>
  <p:clrMapOvr>
    <a:masterClrMapping/>
  </p:clrMapOvr>
  <p:transition>
    <p:sndAc>
      <p:stSnd>
        <p:snd r:embed="rId2" name="drumroll.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Готовимся к экзамену</a:t>
            </a:r>
            <a:endParaRPr lang="ru-RU" b="1" dirty="0">
              <a:solidFill>
                <a:srgbClr val="008000"/>
              </a:solidFill>
            </a:endParaRPr>
          </a:p>
        </p:txBody>
      </p:sp>
      <p:sp>
        <p:nvSpPr>
          <p:cNvPr id="6" name="Прямоугольник 5"/>
          <p:cNvSpPr/>
          <p:nvPr/>
        </p:nvSpPr>
        <p:spPr>
          <a:xfrm>
            <a:off x="762000" y="1371600"/>
            <a:ext cx="7924800" cy="1569660"/>
          </a:xfrm>
          <a:prstGeom prst="rect">
            <a:avLst/>
          </a:prstGeom>
        </p:spPr>
        <p:txBody>
          <a:bodyPr wrap="square">
            <a:spAutoFit/>
          </a:bodyPr>
          <a:lstStyle/>
          <a:p>
            <a:pPr algn="ctr"/>
            <a:r>
              <a:rPr lang="ru-RU" sz="3200" b="1" dirty="0" smtClean="0">
                <a:solidFill>
                  <a:srgbClr val="008000"/>
                </a:solidFill>
              </a:rPr>
              <a:t>Почему почку покрытосеменного растения считают зачаточным побегом? </a:t>
            </a:r>
          </a:p>
          <a:p>
            <a:pPr algn="ctr"/>
            <a:r>
              <a:rPr lang="ru-RU" sz="3200" b="1" dirty="0" smtClean="0">
                <a:solidFill>
                  <a:srgbClr val="008000"/>
                </a:solidFill>
              </a:rPr>
              <a:t>Приведите не менее трех доказательств.</a:t>
            </a:r>
            <a:endParaRPr lang="ru-RU" sz="3200" b="1" dirty="0">
              <a:solidFill>
                <a:srgbClr val="008000"/>
              </a:solidFill>
            </a:endParaRPr>
          </a:p>
        </p:txBody>
      </p:sp>
      <p:sp>
        <p:nvSpPr>
          <p:cNvPr id="4" name="Стрелка влево 3">
            <a:hlinkClick r:id="rId2" action="ppaction://hlinksldjump"/>
          </p:cNvPr>
          <p:cNvSpPr/>
          <p:nvPr/>
        </p:nvSpPr>
        <p:spPr>
          <a:xfrm>
            <a:off x="228600" y="60198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4276" name="Picture 4" descr="http://900igr.net/datai/biologija/Stroenie-lista-rastenija/0008-008-Mesto-i-rol-PPS-v-uroke.png"/>
          <p:cNvPicPr>
            <a:picLocks noChangeAspect="1" noChangeArrowheads="1"/>
          </p:cNvPicPr>
          <p:nvPr/>
        </p:nvPicPr>
        <p:blipFill>
          <a:blip r:embed="rId3" cstate="print"/>
          <a:srcRect/>
          <a:stretch>
            <a:fillRect/>
          </a:stretch>
        </p:blipFill>
        <p:spPr bwMode="auto">
          <a:xfrm>
            <a:off x="2286000" y="2895600"/>
            <a:ext cx="4572000" cy="3618271"/>
          </a:xfrm>
          <a:prstGeom prst="rect">
            <a:avLst/>
          </a:prstGeom>
          <a:noFill/>
        </p:spPr>
      </p:pic>
      <p:sp>
        <p:nvSpPr>
          <p:cNvPr id="5" name="Содержимое 4"/>
          <p:cNvSpPr>
            <a:spLocks noGrp="1"/>
          </p:cNvSpPr>
          <p:nvPr>
            <p:ph idx="1"/>
          </p:nvPr>
        </p:nvSpPr>
        <p:spPr>
          <a:xfrm>
            <a:off x="609600" y="3581400"/>
            <a:ext cx="8305800" cy="3078163"/>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indent="0">
              <a:buAutoNum type="arabicPeriod"/>
            </a:pPr>
            <a:r>
              <a:rPr lang="ru-RU" sz="2800" dirty="0" smtClean="0">
                <a:solidFill>
                  <a:srgbClr val="002060"/>
                </a:solidFill>
              </a:rPr>
              <a:t>В почке в зачаточном состоянии находятся все органы побега. </a:t>
            </a:r>
          </a:p>
          <a:p>
            <a:pPr marL="0" indent="0">
              <a:buAutoNum type="arabicPeriod"/>
            </a:pPr>
            <a:r>
              <a:rPr lang="ru-RU" sz="2800" dirty="0" smtClean="0">
                <a:solidFill>
                  <a:srgbClr val="002060"/>
                </a:solidFill>
              </a:rPr>
              <a:t>Строение почки включает: зачаточный стебель, зачаточные листья, зачаточные почки.</a:t>
            </a:r>
          </a:p>
          <a:p>
            <a:pPr marL="0" indent="0">
              <a:buNone/>
            </a:pPr>
            <a:r>
              <a:rPr lang="ru-RU" sz="2800" dirty="0" smtClean="0">
                <a:solidFill>
                  <a:srgbClr val="002060"/>
                </a:solidFill>
              </a:rPr>
              <a:t>3. Из почки развивается побег - стебель с расположенными на нем листьями и почками.</a:t>
            </a:r>
          </a:p>
        </p:txBody>
      </p:sp>
      <p:pic>
        <p:nvPicPr>
          <p:cNvPr id="54274" name="Picture 2" descr="http://distant-lessons.ru/wp-content/uploads/2013/08/pochki-rastenij.jpg"/>
          <p:cNvPicPr>
            <a:picLocks noChangeAspect="1" noChangeArrowheads="1"/>
          </p:cNvPicPr>
          <p:nvPr/>
        </p:nvPicPr>
        <p:blipFill>
          <a:blip r:embed="rId4" cstate="print"/>
          <a:srcRect/>
          <a:stretch>
            <a:fillRect/>
          </a:stretch>
        </p:blipFill>
        <p:spPr bwMode="auto">
          <a:xfrm>
            <a:off x="2514600" y="129378"/>
            <a:ext cx="4343400" cy="368729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54274"/>
                                        </p:tgtEl>
                                        <p:attrNameLst>
                                          <p:attrName>style.visibility</p:attrName>
                                        </p:attrNameLst>
                                      </p:cBhvr>
                                      <p:to>
                                        <p:strVal val="visible"/>
                                      </p:to>
                                    </p:set>
                                    <p:animEffect transition="in" filter="circle(in)">
                                      <p:cBhvr>
                                        <p:cTn id="12" dur="2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Живая планета</a:t>
            </a:r>
            <a:endParaRPr lang="ru-RU" b="1" dirty="0">
              <a:solidFill>
                <a:srgbClr val="008000"/>
              </a:solidFill>
            </a:endParaRPr>
          </a:p>
        </p:txBody>
      </p:sp>
      <p:graphicFrame>
        <p:nvGraphicFramePr>
          <p:cNvPr id="5" name="Содержимое 4"/>
          <p:cNvGraphicFramePr>
            <a:graphicFrameLocks noGrp="1"/>
          </p:cNvGraphicFramePr>
          <p:nvPr>
            <p:ph idx="1"/>
          </p:nvPr>
        </p:nvGraphicFramePr>
        <p:xfrm>
          <a:off x="609600" y="1676400"/>
          <a:ext cx="8229600" cy="4267200"/>
        </p:xfrm>
        <a:graphic>
          <a:graphicData uri="http://schemas.openxmlformats.org/drawingml/2006/table">
            <a:tbl>
              <a:tblPr firstRow="1" bandRow="1">
                <a:tableStyleId>{5940675A-B579-460E-94D1-54222C63F5DA}</a:tableStyleId>
              </a:tblPr>
              <a:tblGrid>
                <a:gridCol w="2743200"/>
                <a:gridCol w="1143000"/>
                <a:gridCol w="1143000"/>
                <a:gridCol w="1066800"/>
                <a:gridCol w="1066800"/>
                <a:gridCol w="1066800"/>
              </a:tblGrid>
              <a:tr h="1600200">
                <a:tc>
                  <a:txBody>
                    <a:bodyPr/>
                    <a:lstStyle/>
                    <a:p>
                      <a:r>
                        <a:rPr lang="ru-RU" sz="4000" b="1" dirty="0" smtClean="0">
                          <a:solidFill>
                            <a:srgbClr val="008000"/>
                          </a:solidFill>
                        </a:rPr>
                        <a:t>Бактерии</a:t>
                      </a:r>
                      <a:endParaRPr lang="ru-RU" sz="4000" b="1" dirty="0">
                        <a:solidFill>
                          <a:srgbClr val="008000"/>
                        </a:solidFill>
                      </a:endParaRPr>
                    </a:p>
                  </a:txBody>
                  <a:tcPr/>
                </a:tc>
                <a:tc>
                  <a:txBody>
                    <a:bodyPr/>
                    <a:lstStyle/>
                    <a:p>
                      <a:pPr algn="ctr"/>
                      <a:r>
                        <a:rPr lang="ru-RU" sz="3600" b="1" dirty="0" smtClean="0">
                          <a:solidFill>
                            <a:srgbClr val="008000"/>
                          </a:solidFill>
                          <a:hlinkClick r:id="rId2"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3"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rId4" action="ppaction://hlinksldjump"/>
                        </a:rPr>
                        <a:t>30</a:t>
                      </a:r>
                      <a:endParaRPr lang="ru-RU" sz="3600" b="1" dirty="0">
                        <a:solidFill>
                          <a:srgbClr val="008000"/>
                        </a:solidFill>
                      </a:endParaRPr>
                    </a:p>
                  </a:txBody>
                  <a:tcPr/>
                </a:tc>
                <a:tc>
                  <a:txBody>
                    <a:bodyPr/>
                    <a:lstStyle/>
                    <a:p>
                      <a:pPr algn="ctr"/>
                      <a:r>
                        <a:rPr lang="ru-RU" sz="3600" b="1" dirty="0" smtClean="0">
                          <a:solidFill>
                            <a:srgbClr val="008000"/>
                          </a:solidFill>
                          <a:hlinkClick r:id="rId5"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6" action="ppaction://hlinksldjump"/>
                        </a:rPr>
                        <a:t>50</a:t>
                      </a:r>
                      <a:endParaRPr lang="ru-RU" sz="3600" b="1" dirty="0">
                        <a:solidFill>
                          <a:srgbClr val="008000"/>
                        </a:solidFill>
                      </a:endParaRPr>
                    </a:p>
                  </a:txBody>
                  <a:tcPr/>
                </a:tc>
              </a:tr>
              <a:tr h="1066800">
                <a:tc>
                  <a:txBody>
                    <a:bodyPr/>
                    <a:lstStyle/>
                    <a:p>
                      <a:r>
                        <a:rPr lang="ru-RU" sz="4000" b="1" dirty="0" smtClean="0">
                          <a:solidFill>
                            <a:srgbClr val="008000"/>
                          </a:solidFill>
                        </a:rPr>
                        <a:t>Грибы</a:t>
                      </a:r>
                      <a:endParaRPr lang="ru-RU" sz="4000" b="1" dirty="0">
                        <a:solidFill>
                          <a:srgbClr val="008000"/>
                        </a:solidFill>
                      </a:endParaRPr>
                    </a:p>
                  </a:txBody>
                  <a:tcPr/>
                </a:tc>
                <a:tc>
                  <a:txBody>
                    <a:bodyPr/>
                    <a:lstStyle/>
                    <a:p>
                      <a:pPr algn="ctr"/>
                      <a:r>
                        <a:rPr lang="ru-RU" sz="3600" b="1" dirty="0" smtClean="0">
                          <a:solidFill>
                            <a:srgbClr val="008000"/>
                          </a:solidFill>
                          <a:hlinkClick r:id="rId7"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8"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rId9" action="ppaction://hlinksldjump"/>
                        </a:rPr>
                        <a:t>30</a:t>
                      </a:r>
                      <a:endParaRPr lang="ru-RU" sz="3600" b="1" dirty="0">
                        <a:solidFill>
                          <a:srgbClr val="008000"/>
                        </a:solidFill>
                      </a:endParaRPr>
                    </a:p>
                  </a:txBody>
                  <a:tcPr/>
                </a:tc>
                <a:tc>
                  <a:txBody>
                    <a:bodyPr/>
                    <a:lstStyle/>
                    <a:p>
                      <a:pPr algn="ctr"/>
                      <a:r>
                        <a:rPr lang="ru-RU" sz="3600" b="1" dirty="0" smtClean="0">
                          <a:solidFill>
                            <a:srgbClr val="008000"/>
                          </a:solidFill>
                          <a:hlinkClick r:id="rId10"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11" action="ppaction://hlinksldjump"/>
                        </a:rPr>
                        <a:t>50</a:t>
                      </a:r>
                      <a:endParaRPr lang="ru-RU" sz="3600" b="1" dirty="0">
                        <a:solidFill>
                          <a:srgbClr val="008000"/>
                        </a:solidFill>
                      </a:endParaRPr>
                    </a:p>
                  </a:txBody>
                  <a:tcPr/>
                </a:tc>
              </a:tr>
              <a:tr h="1600200">
                <a:tc>
                  <a:txBody>
                    <a:bodyPr/>
                    <a:lstStyle/>
                    <a:p>
                      <a:r>
                        <a:rPr lang="ru-RU" sz="4000" b="1" dirty="0" smtClean="0">
                          <a:solidFill>
                            <a:srgbClr val="008000"/>
                          </a:solidFill>
                        </a:rPr>
                        <a:t>Водоросли</a:t>
                      </a:r>
                      <a:endParaRPr lang="ru-RU" sz="4000" b="1" dirty="0">
                        <a:solidFill>
                          <a:srgbClr val="008000"/>
                        </a:solidFill>
                      </a:endParaRPr>
                    </a:p>
                  </a:txBody>
                  <a:tcPr/>
                </a:tc>
                <a:tc>
                  <a:txBody>
                    <a:bodyPr/>
                    <a:lstStyle/>
                    <a:p>
                      <a:pPr algn="ctr"/>
                      <a:r>
                        <a:rPr lang="ru-RU" sz="3600" b="1" dirty="0" smtClean="0">
                          <a:solidFill>
                            <a:srgbClr val="008000"/>
                          </a:solidFill>
                          <a:hlinkClick r:id="rId12" action="ppaction://hlinksldjump"/>
                        </a:rPr>
                        <a:t>10</a:t>
                      </a:r>
                      <a:endParaRPr lang="ru-RU" sz="3600" b="1" dirty="0">
                        <a:solidFill>
                          <a:srgbClr val="008000"/>
                        </a:solidFill>
                      </a:endParaRPr>
                    </a:p>
                  </a:txBody>
                  <a:tcPr/>
                </a:tc>
                <a:tc>
                  <a:txBody>
                    <a:bodyPr/>
                    <a:lstStyle/>
                    <a:p>
                      <a:pPr algn="ctr"/>
                      <a:r>
                        <a:rPr lang="ru-RU" sz="3600" b="1" dirty="0" smtClean="0">
                          <a:solidFill>
                            <a:srgbClr val="008000"/>
                          </a:solidFill>
                          <a:hlinkClick r:id="rId13" action="ppaction://hlinksldjump"/>
                        </a:rPr>
                        <a:t>20</a:t>
                      </a:r>
                      <a:endParaRPr lang="ru-RU" sz="3600" b="1" dirty="0">
                        <a:solidFill>
                          <a:srgbClr val="008000"/>
                        </a:solidFill>
                      </a:endParaRPr>
                    </a:p>
                  </a:txBody>
                  <a:tcPr/>
                </a:tc>
                <a:tc>
                  <a:txBody>
                    <a:bodyPr/>
                    <a:lstStyle/>
                    <a:p>
                      <a:pPr algn="ctr"/>
                      <a:r>
                        <a:rPr lang="ru-RU" sz="3600" b="1" dirty="0" smtClean="0">
                          <a:solidFill>
                            <a:srgbClr val="008000"/>
                          </a:solidFill>
                          <a:hlinkClick r:id="" action="ppaction://noaction"/>
                        </a:rPr>
                        <a:t>30</a:t>
                      </a:r>
                      <a:endParaRPr lang="ru-RU" sz="3600" b="1" dirty="0">
                        <a:solidFill>
                          <a:srgbClr val="008000"/>
                        </a:solidFill>
                      </a:endParaRPr>
                    </a:p>
                  </a:txBody>
                  <a:tcPr/>
                </a:tc>
                <a:tc>
                  <a:txBody>
                    <a:bodyPr/>
                    <a:lstStyle/>
                    <a:p>
                      <a:pPr algn="ctr"/>
                      <a:r>
                        <a:rPr lang="ru-RU" sz="3600" b="1" dirty="0" smtClean="0">
                          <a:solidFill>
                            <a:srgbClr val="008000"/>
                          </a:solidFill>
                          <a:hlinkClick r:id="rId14" action="ppaction://hlinksldjump"/>
                        </a:rPr>
                        <a:t>40</a:t>
                      </a:r>
                      <a:endParaRPr lang="ru-RU" sz="3600" b="1" dirty="0">
                        <a:solidFill>
                          <a:srgbClr val="008000"/>
                        </a:solidFill>
                      </a:endParaRPr>
                    </a:p>
                  </a:txBody>
                  <a:tcPr/>
                </a:tc>
                <a:tc>
                  <a:txBody>
                    <a:bodyPr/>
                    <a:lstStyle/>
                    <a:p>
                      <a:pPr algn="ctr"/>
                      <a:r>
                        <a:rPr lang="ru-RU" sz="3600" b="1" dirty="0" smtClean="0">
                          <a:solidFill>
                            <a:srgbClr val="008000"/>
                          </a:solidFill>
                          <a:hlinkClick r:id="rId15" action="ppaction://hlinksldjump"/>
                        </a:rPr>
                        <a:t>50</a:t>
                      </a:r>
                      <a:endParaRPr lang="ru-RU" sz="3600" b="1" dirty="0">
                        <a:solidFill>
                          <a:srgbClr val="008000"/>
                        </a:solidFill>
                      </a:endParaRPr>
                    </a:p>
                  </a:txBody>
                  <a:tcPr/>
                </a:tc>
              </a:tr>
            </a:tbl>
          </a:graphicData>
        </a:graphic>
      </p:graphicFrame>
      <p:sp>
        <p:nvSpPr>
          <p:cNvPr id="4" name="Стрелка вправо 3">
            <a:hlinkClick r:id="rId16" action="ppaction://hlinksldjump"/>
          </p:cNvPr>
          <p:cNvSpPr/>
          <p:nvPr/>
        </p:nvSpPr>
        <p:spPr>
          <a:xfrm>
            <a:off x="8305800" y="6172200"/>
            <a:ext cx="381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5400" b="1" dirty="0" smtClean="0">
                <a:solidFill>
                  <a:srgbClr val="008000"/>
                </a:solidFill>
              </a:rPr>
              <a:t>Музыкальная остановка</a:t>
            </a:r>
            <a:endParaRPr lang="ru-RU" sz="5400" b="1" dirty="0">
              <a:solidFill>
                <a:srgbClr val="008000"/>
              </a:solidFill>
            </a:endParaRPr>
          </a:p>
        </p:txBody>
      </p:sp>
      <p:pic>
        <p:nvPicPr>
          <p:cNvPr id="1026" name="Picture 2" descr="C:\Users\Nout\Desktop\allfons.ru-14303.jpg">
            <a:hlinkClick r:id="rId2" action="ppaction://hlinkfile"/>
          </p:cNvPr>
          <p:cNvPicPr>
            <a:picLocks noGrp="1" noChangeAspect="1" noChangeArrowheads="1"/>
          </p:cNvPicPr>
          <p:nvPr>
            <p:ph idx="1"/>
          </p:nvPr>
        </p:nvPicPr>
        <p:blipFill>
          <a:blip r:embed="rId3" cstate="print"/>
          <a:srcRect/>
          <a:stretch>
            <a:fillRect/>
          </a:stretch>
        </p:blipFill>
        <p:spPr bwMode="auto">
          <a:xfrm>
            <a:off x="1219201" y="1504948"/>
            <a:ext cx="6629400" cy="4972051"/>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normAutofit/>
          </a:bodyPr>
          <a:lstStyle/>
          <a:p>
            <a:r>
              <a:rPr lang="ru-RU" sz="2800" dirty="0" smtClean="0"/>
              <a:t>Интернет ресурсы</a:t>
            </a:r>
            <a:endParaRPr lang="ru-RU" sz="2800" dirty="0"/>
          </a:p>
        </p:txBody>
      </p:sp>
      <p:sp>
        <p:nvSpPr>
          <p:cNvPr id="3" name="Содержимое 2"/>
          <p:cNvSpPr>
            <a:spLocks noGrp="1"/>
          </p:cNvSpPr>
          <p:nvPr>
            <p:ph idx="1"/>
          </p:nvPr>
        </p:nvSpPr>
        <p:spPr>
          <a:xfrm>
            <a:off x="381000" y="762000"/>
            <a:ext cx="8534400" cy="5638800"/>
          </a:xfrm>
        </p:spPr>
        <p:txBody>
          <a:bodyPr>
            <a:normAutofit fontScale="32500" lnSpcReduction="20000"/>
          </a:bodyPr>
          <a:lstStyle/>
          <a:p>
            <a:r>
              <a:rPr lang="ru-RU" sz="3700" dirty="0" smtClean="0"/>
              <a:t>Изображение цифра единица. </a:t>
            </a:r>
            <a:r>
              <a:rPr lang="en-US" sz="3700" dirty="0" smtClean="0">
                <a:hlinkClick r:id="rId2"/>
              </a:rPr>
              <a:t>http://i5.pixs.ru/storage/5/4/0/0692abb624_7011035_6868540.jpg</a:t>
            </a:r>
            <a:r>
              <a:rPr lang="ru-RU" sz="3700" dirty="0" smtClean="0">
                <a:hlinkClick r:id="rId3"/>
              </a:rPr>
              <a:t>Бацилла.</a:t>
            </a:r>
            <a:r>
              <a:rPr lang="en-US" sz="3700" dirty="0" smtClean="0">
                <a:hlinkClick r:id="rId3"/>
              </a:rPr>
              <a:t>http://pics2.pokazuha.ru/p442/b/i/6843417qib.jpg</a:t>
            </a:r>
            <a:endParaRPr lang="ru-RU" sz="3700" dirty="0" smtClean="0"/>
          </a:p>
          <a:p>
            <a:r>
              <a:rPr lang="ru-RU" sz="3700" dirty="0" smtClean="0"/>
              <a:t>Изображение цифра два</a:t>
            </a:r>
            <a:r>
              <a:rPr lang="ru-RU" sz="3700" dirty="0" smtClean="0">
                <a:hlinkClick r:id="rId4"/>
              </a:rPr>
              <a:t>. </a:t>
            </a:r>
            <a:r>
              <a:rPr lang="en-US" sz="3700" dirty="0" smtClean="0">
                <a:hlinkClick r:id="rId4"/>
              </a:rPr>
              <a:t>http://s018.radikal.ru/i517/1201/43/1782376a318b.gif</a:t>
            </a:r>
            <a:endParaRPr lang="ru-RU" sz="3700" dirty="0" smtClean="0"/>
          </a:p>
          <a:p>
            <a:r>
              <a:rPr lang="ru-RU" sz="3700" dirty="0" smtClean="0"/>
              <a:t>Изображение кокки</a:t>
            </a:r>
            <a:r>
              <a:rPr lang="ru-RU" sz="3700" dirty="0" smtClean="0">
                <a:hlinkClick r:id="rId5"/>
              </a:rPr>
              <a:t>. </a:t>
            </a:r>
            <a:r>
              <a:rPr lang="en-US" sz="3700" dirty="0" smtClean="0">
                <a:hlinkClick r:id="rId5"/>
              </a:rPr>
              <a:t>http://www.sickchirpse.com/wp-content/uploads/2011/12/miracle_draco-e1324573282408.jpg</a:t>
            </a:r>
            <a:endParaRPr lang="ru-RU" sz="3700" dirty="0" smtClean="0"/>
          </a:p>
          <a:p>
            <a:r>
              <a:rPr lang="ru-RU" sz="3700" dirty="0" smtClean="0"/>
              <a:t>Изображение спирилла.</a:t>
            </a:r>
            <a:r>
              <a:rPr lang="en-US" sz="3700" dirty="0" smtClean="0">
                <a:hlinkClick r:id="rId6"/>
              </a:rPr>
              <a:t>http://www.pforster.ch/CSAPics/PicsInfectSpl/Treponema_pallidum_bacterium-SPL.jpg</a:t>
            </a:r>
            <a:endParaRPr lang="ru-RU" sz="3700" dirty="0" smtClean="0"/>
          </a:p>
          <a:p>
            <a:r>
              <a:rPr lang="ru-RU" sz="3700" dirty="0" smtClean="0"/>
              <a:t>Изображение пустыня.</a:t>
            </a:r>
            <a:r>
              <a:rPr lang="en-US" sz="3700" dirty="0" smtClean="0">
                <a:hlinkClick r:id="rId7"/>
              </a:rPr>
              <a:t>http://img.mota.ru/upload/wallpapers/2009/07/16/10/03/13686/nature_806-crop.jpg</a:t>
            </a:r>
            <a:endParaRPr lang="ru-RU" sz="3700" dirty="0" smtClean="0"/>
          </a:p>
          <a:p>
            <a:pPr>
              <a:buNone/>
            </a:pPr>
            <a:r>
              <a:rPr lang="ru-RU" sz="3700" u="sng" dirty="0" smtClean="0">
                <a:solidFill>
                  <a:srgbClr val="FFFF00"/>
                </a:solidFill>
                <a:hlinkClick r:id="rId8"/>
              </a:rPr>
              <a:t>	</a:t>
            </a:r>
            <a:r>
              <a:rPr lang="en-US" sz="3700" u="sng" dirty="0" smtClean="0">
                <a:solidFill>
                  <a:srgbClr val="FFFF00"/>
                </a:solidFill>
                <a:hlinkClick r:id="rId8"/>
              </a:rPr>
              <a:t>http://f3.foto.rambler.ru/preview/r/668x501/4ec1d76b-5dce-d5c4-9f54</a:t>
            </a:r>
            <a:r>
              <a:rPr lang="ru-RU" sz="3700" u="sng" dirty="0" smtClean="0">
                <a:solidFill>
                  <a:srgbClr val="FFFF00"/>
                </a:solidFill>
                <a:hlinkClick r:id="rId8"/>
              </a:rPr>
              <a:t> </a:t>
            </a:r>
            <a:r>
              <a:rPr lang="en-US" sz="3700" u="sng" dirty="0" smtClean="0">
                <a:solidFill>
                  <a:srgbClr val="FFFF00"/>
                </a:solidFill>
                <a:hlinkClick r:id="rId8"/>
              </a:rPr>
              <a:t>8235c28c0aa2/</a:t>
            </a:r>
            <a:r>
              <a:rPr lang="ru-RU" sz="3700" u="sng" dirty="0" smtClean="0">
                <a:solidFill>
                  <a:srgbClr val="FFFF00"/>
                </a:solidFill>
                <a:hlinkClick r:id="rId8"/>
              </a:rPr>
              <a:t>Подберёзовик.</a:t>
            </a:r>
            <a:r>
              <a:rPr lang="en-US" sz="3700" u="sng" dirty="0" smtClean="0">
                <a:solidFill>
                  <a:srgbClr val="FFFF00"/>
                </a:solidFill>
                <a:hlinkClick r:id="rId8"/>
              </a:rPr>
              <a:t>jpg</a:t>
            </a:r>
            <a:endParaRPr lang="ru-RU" sz="3700" u="sng" dirty="0" smtClean="0">
              <a:solidFill>
                <a:srgbClr val="FFFF00"/>
              </a:solidFill>
            </a:endParaRPr>
          </a:p>
          <a:p>
            <a:r>
              <a:rPr lang="ru-RU" sz="3700" dirty="0" smtClean="0"/>
              <a:t>Изображение мухомор.  </a:t>
            </a:r>
            <a:r>
              <a:rPr lang="en-US" sz="3700" dirty="0" smtClean="0">
                <a:hlinkClick r:id="rId9"/>
              </a:rPr>
              <a:t> http://www.anafor.ru/forums/uploads/post-13076-1289509676_thumb.jpg</a:t>
            </a:r>
            <a:endParaRPr lang="ru-RU" sz="3700" dirty="0" smtClean="0"/>
          </a:p>
          <a:p>
            <a:r>
              <a:rPr lang="ru-RU" sz="3700" dirty="0" smtClean="0"/>
              <a:t>Изображение лисички.</a:t>
            </a:r>
            <a:r>
              <a:rPr lang="ru-RU" sz="3700" dirty="0" smtClean="0">
                <a:hlinkClick r:id="rId10"/>
              </a:rPr>
              <a:t> </a:t>
            </a:r>
            <a:r>
              <a:rPr lang="en-US" sz="3700" dirty="0" smtClean="0">
                <a:hlinkClick r:id="rId10"/>
              </a:rPr>
              <a:t>http://img1.liveinternet.ru/images/attach/c/8/102/642/102642873_2565092_grib_lisich.jpg</a:t>
            </a:r>
            <a:endParaRPr lang="ru-RU" sz="3700" dirty="0" smtClean="0"/>
          </a:p>
          <a:p>
            <a:r>
              <a:rPr lang="ru-RU" sz="3700" dirty="0" smtClean="0"/>
              <a:t>Изображение опята. </a:t>
            </a:r>
            <a:r>
              <a:rPr lang="en-US" sz="3700" dirty="0" smtClean="0">
                <a:hlinkClick r:id="rId11"/>
              </a:rPr>
              <a:t>http://www.uzhgorod.ws/grafica/gribu1.jpg</a:t>
            </a:r>
            <a:endParaRPr lang="ru-RU" sz="3700" dirty="0" smtClean="0"/>
          </a:p>
          <a:p>
            <a:r>
              <a:rPr lang="ru-RU" sz="3700" dirty="0" smtClean="0"/>
              <a:t>Изображение моховик.</a:t>
            </a:r>
            <a:r>
              <a:rPr lang="en-US" sz="3700" dirty="0" smtClean="0">
                <a:hlinkClick r:id="rId12"/>
              </a:rPr>
              <a:t> http://3.firepic.org/3/images/2012-09/02/ypnwkpm9xpt6.jpg</a:t>
            </a:r>
            <a:endParaRPr lang="ru-RU" sz="3700" dirty="0" smtClean="0"/>
          </a:p>
          <a:p>
            <a:r>
              <a:rPr lang="ru-RU" sz="3700" dirty="0" smtClean="0"/>
              <a:t>Изображение кота в мешке: </a:t>
            </a:r>
            <a:r>
              <a:rPr lang="en-US" sz="3700" dirty="0" smtClean="0">
                <a:hlinkClick r:id="rId13"/>
              </a:rPr>
              <a:t>http://img1.liveinternet.ru/images/attach/c/2/73/715/73715531_4062230_kot_v_meshke.jpg</a:t>
            </a:r>
            <a:endParaRPr lang="ru-RU" sz="3700" dirty="0" smtClean="0"/>
          </a:p>
          <a:p>
            <a:r>
              <a:rPr lang="ru-RU" sz="3700" dirty="0" smtClean="0"/>
              <a:t>Изображение спирогира. </a:t>
            </a:r>
            <a:r>
              <a:rPr lang="en-US" sz="3700" dirty="0" smtClean="0">
                <a:hlinkClick r:id="rId14"/>
              </a:rPr>
              <a:t>http://900igr.net/datai/biologija/Otdel-vodorosli/0011-010-Otdel-zelenye-vodorosli.png</a:t>
            </a:r>
            <a:endParaRPr lang="ru-RU" sz="3700" dirty="0" smtClean="0"/>
          </a:p>
          <a:p>
            <a:r>
              <a:rPr lang="ru-RU" sz="3700" dirty="0" smtClean="0"/>
              <a:t>Изображение очистные сооружения.</a:t>
            </a:r>
            <a:r>
              <a:rPr lang="en-US" sz="3700" dirty="0" smtClean="0">
                <a:hlinkClick r:id="rId15"/>
              </a:rPr>
              <a:t> </a:t>
            </a:r>
            <a:r>
              <a:rPr lang="en-US" sz="3700" dirty="0" smtClean="0">
                <a:hlinkClick r:id="rId16"/>
              </a:rPr>
              <a:t>http://www.biogenial.de/images/Chlorellapond.jpg</a:t>
            </a:r>
            <a:endParaRPr lang="ru-RU" sz="3700" dirty="0" smtClean="0"/>
          </a:p>
          <a:p>
            <a:r>
              <a:rPr lang="ru-RU" sz="3700" dirty="0" smtClean="0"/>
              <a:t>Изображение хлорелла. </a:t>
            </a:r>
            <a:r>
              <a:rPr lang="en-US" sz="3700" dirty="0" smtClean="0">
                <a:hlinkClick r:id="rId17"/>
              </a:rPr>
              <a:t>http://static.akvarista.cz/web/imgs/clanky/tmp/0006217.jpg</a:t>
            </a:r>
            <a:endParaRPr lang="ru-RU" sz="3700" dirty="0" smtClean="0"/>
          </a:p>
          <a:p>
            <a:r>
              <a:rPr lang="ru-RU" sz="3700" dirty="0" smtClean="0"/>
              <a:t>Изображение хламидомонада. </a:t>
            </a:r>
            <a:r>
              <a:rPr lang="en-US" sz="3700" dirty="0" smtClean="0">
                <a:hlinkClick r:id="rId18"/>
              </a:rPr>
              <a:t>http://im3-tub-ru.yandex.net/i?id=290088465-24-72&amp;n=21</a:t>
            </a:r>
            <a:endParaRPr lang="ru-RU" sz="3700" dirty="0" smtClean="0"/>
          </a:p>
          <a:p>
            <a:r>
              <a:rPr lang="ru-RU" sz="3700" dirty="0" smtClean="0"/>
              <a:t>Изображение ламинария. </a:t>
            </a:r>
            <a:r>
              <a:rPr lang="en-US" sz="3700" dirty="0" smtClean="0">
                <a:hlinkClick r:id="rId19"/>
              </a:rPr>
              <a:t>http://www.sarreg.ru/uploads/posts/201201/1326911131_24240238_1209923214_f.jpg</a:t>
            </a:r>
            <a:endParaRPr lang="ru-RU" sz="3700" dirty="0" smtClean="0"/>
          </a:p>
          <a:p>
            <a:r>
              <a:rPr lang="ru-RU" sz="3700" dirty="0" smtClean="0"/>
              <a:t>Изображение лягушки: </a:t>
            </a:r>
            <a:r>
              <a:rPr lang="en-US" sz="3700" dirty="0" smtClean="0">
                <a:hlinkClick r:id="rId20"/>
              </a:rPr>
              <a:t>http://www.fotka2009.narod.ru/carevna_lyaguschka.html</a:t>
            </a:r>
            <a:endParaRPr lang="ru-RU" sz="3700" dirty="0" smtClean="0"/>
          </a:p>
          <a:p>
            <a:r>
              <a:rPr lang="ru-RU" sz="3700" dirty="0" smtClean="0"/>
              <a:t>Изображение физкультминутка. </a:t>
            </a:r>
            <a:r>
              <a:rPr lang="en-US" sz="3700" dirty="0" smtClean="0">
                <a:hlinkClick r:id="rId21"/>
              </a:rPr>
              <a:t>http://www.youtube.com/watch?v=SAWr-KZhD0E</a:t>
            </a:r>
            <a:endParaRPr lang="ru-RU" sz="3700" dirty="0" smtClean="0"/>
          </a:p>
          <a:p>
            <a:r>
              <a:rPr lang="ru-RU" sz="3700" dirty="0" smtClean="0"/>
              <a:t>Изображение папоротник. </a:t>
            </a:r>
            <a:r>
              <a:rPr lang="en-US" sz="3700" dirty="0" smtClean="0">
                <a:hlinkClick r:id="rId22"/>
              </a:rPr>
              <a:t>http://bukitbrown.com/main/wp-content/uploads/2012/03/cu-of-edible-fern-at-OSL-Angie-Ng.jpg</a:t>
            </a:r>
            <a:endParaRPr lang="ru-RU" sz="3700" dirty="0" smtClean="0"/>
          </a:p>
          <a:p>
            <a:r>
              <a:rPr lang="ru-RU" sz="3700" dirty="0" smtClean="0"/>
              <a:t>Изображение щитовник. </a:t>
            </a:r>
            <a:r>
              <a:rPr lang="en-US" sz="3700" dirty="0" smtClean="0">
                <a:hlinkClick r:id="rId23"/>
              </a:rPr>
              <a:t>http://ru.wikipedia.org/wiki/%D9%E8%F2%EE%E2%ED%E8%EA_%EC%F3%E6%F1%EA%EE%E9</a:t>
            </a:r>
            <a:endParaRPr lang="ru-RU" sz="3700" dirty="0" smtClean="0"/>
          </a:p>
          <a:p>
            <a:r>
              <a:rPr lang="ru-RU" sz="3700" dirty="0" smtClean="0"/>
              <a:t>Изображение древние споровые. </a:t>
            </a:r>
            <a:r>
              <a:rPr lang="en-US" sz="3700" dirty="0" smtClean="0">
                <a:hlinkClick r:id="rId24"/>
              </a:rPr>
              <a:t>http://lyc.zelenogorsk.ru/project/2007/lavrel/c3_landscape.jpg</a:t>
            </a:r>
            <a:endParaRPr lang="ru-RU" sz="3700" dirty="0" smtClean="0"/>
          </a:p>
          <a:p>
            <a:pPr>
              <a:buNone/>
            </a:pPr>
            <a:endParaRPr lang="ru-RU"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Интернет-ресурсы</a:t>
            </a:r>
            <a:endParaRPr lang="ru-RU" dirty="0"/>
          </a:p>
        </p:txBody>
      </p:sp>
      <p:sp>
        <p:nvSpPr>
          <p:cNvPr id="3" name="Содержимое 2"/>
          <p:cNvSpPr>
            <a:spLocks noGrp="1"/>
          </p:cNvSpPr>
          <p:nvPr>
            <p:ph idx="1"/>
          </p:nvPr>
        </p:nvSpPr>
        <p:spPr>
          <a:xfrm>
            <a:off x="457200" y="1600200"/>
            <a:ext cx="8382000" cy="4525963"/>
          </a:xfrm>
        </p:spPr>
        <p:txBody>
          <a:bodyPr>
            <a:normAutofit fontScale="47500" lnSpcReduction="20000"/>
          </a:bodyPr>
          <a:lstStyle/>
          <a:p>
            <a:r>
              <a:rPr lang="ru-RU" dirty="0" smtClean="0"/>
              <a:t>Изображение </a:t>
            </a:r>
            <a:r>
              <a:rPr lang="ru-RU" dirty="0" err="1" smtClean="0"/>
              <a:t>гинко</a:t>
            </a:r>
            <a:r>
              <a:rPr lang="ru-RU" dirty="0" smtClean="0"/>
              <a:t>. </a:t>
            </a:r>
            <a:r>
              <a:rPr lang="en-US" dirty="0" smtClean="0">
                <a:hlinkClick r:id="rId2"/>
              </a:rPr>
              <a:t>http://pazitiff.info/uploads/posts/2011-04/thumbs/1302804889_631f1f0262b2.jpg</a:t>
            </a:r>
            <a:endParaRPr lang="ru-RU" dirty="0" smtClean="0"/>
          </a:p>
          <a:p>
            <a:r>
              <a:rPr lang="ru-RU" dirty="0" smtClean="0"/>
              <a:t>Изображение  саговник. </a:t>
            </a:r>
            <a:r>
              <a:rPr lang="en-US" dirty="0" smtClean="0">
                <a:hlinkClick r:id="rId3"/>
              </a:rPr>
              <a:t>http://ponsetilandscaping.com/wp-content/uploads/2012/08/db_sago11.jpg</a:t>
            </a:r>
            <a:endParaRPr lang="ru-RU" dirty="0" smtClean="0"/>
          </a:p>
          <a:p>
            <a:r>
              <a:rPr lang="ru-RU" dirty="0" smtClean="0"/>
              <a:t>Изображение можжевельник. </a:t>
            </a:r>
            <a:r>
              <a:rPr lang="en-US" dirty="0" smtClean="0">
                <a:hlinkClick r:id="rId4"/>
              </a:rPr>
              <a:t>http://im3-tub-ru.yandex.net/i?id=437857759-30-72&amp;n=21</a:t>
            </a:r>
            <a:endParaRPr lang="ru-RU" dirty="0" smtClean="0"/>
          </a:p>
          <a:p>
            <a:r>
              <a:rPr lang="ru-RU" dirty="0" smtClean="0"/>
              <a:t>Изображение  кедр.</a:t>
            </a:r>
            <a:r>
              <a:rPr lang="en-US" dirty="0" smtClean="0">
                <a:hlinkClick r:id="rId5"/>
              </a:rPr>
              <a:t>http://www.stroikaural.ru/usr/all/dc749bdf34c178d944dbe583830eb9ee.jpg</a:t>
            </a:r>
            <a:endParaRPr lang="ru-RU" dirty="0" smtClean="0"/>
          </a:p>
          <a:p>
            <a:r>
              <a:rPr lang="ru-RU" dirty="0" smtClean="0"/>
              <a:t>Изображение пальма кокосовая. </a:t>
            </a:r>
            <a:r>
              <a:rPr lang="en-US" dirty="0" smtClean="0">
                <a:hlinkClick r:id="rId6"/>
              </a:rPr>
              <a:t>http://canadianletters.com/journey/wp-content/uploads/2010/04/tropical02.jpg</a:t>
            </a:r>
            <a:endParaRPr lang="ru-RU" dirty="0" smtClean="0"/>
          </a:p>
          <a:p>
            <a:r>
              <a:rPr lang="ru-RU" dirty="0" smtClean="0"/>
              <a:t>Изображение  ель европейская. </a:t>
            </a:r>
            <a:r>
              <a:rPr lang="en-US" dirty="0" smtClean="0">
                <a:hlinkClick r:id="rId7"/>
              </a:rPr>
              <a:t>http://im7-tub-ru.yandex.net/i?id=287003606-12-72&amp;n=21</a:t>
            </a:r>
            <a:endParaRPr lang="ru-RU" dirty="0" smtClean="0"/>
          </a:p>
          <a:p>
            <a:r>
              <a:rPr lang="ru-RU" dirty="0" smtClean="0"/>
              <a:t>Изображение  признаки классов растений. </a:t>
            </a:r>
            <a:r>
              <a:rPr lang="en-US" dirty="0" smtClean="0">
                <a:hlinkClick r:id="rId8"/>
              </a:rPr>
              <a:t>https://infogr.am/app/uploads/sizes/550_dya4ckova_1374865249.jpg</a:t>
            </a:r>
            <a:endParaRPr lang="ru-RU" dirty="0" smtClean="0"/>
          </a:p>
          <a:p>
            <a:r>
              <a:rPr lang="ru-RU" dirty="0" smtClean="0"/>
              <a:t>Изображение двойное оплодотворение. </a:t>
            </a:r>
            <a:r>
              <a:rPr lang="en-US" dirty="0" smtClean="0">
                <a:hlinkClick r:id="rId9"/>
              </a:rPr>
              <a:t>http://ppt4web.ru/images/111/14614/310/img12.jpg</a:t>
            </a:r>
            <a:endParaRPr lang="ru-RU" dirty="0" smtClean="0"/>
          </a:p>
          <a:p>
            <a:r>
              <a:rPr lang="ru-RU" dirty="0" smtClean="0"/>
              <a:t>Изображение картофель. </a:t>
            </a:r>
            <a:r>
              <a:rPr lang="en-US" dirty="0" smtClean="0">
                <a:hlinkClick r:id="rId10"/>
              </a:rPr>
              <a:t>http://barnaul.freeadsin.ru/content/root/users/2012/20120829/osa-ola-mail-ru/offers/201208/f20120829062429-kartofeli.jpg</a:t>
            </a:r>
            <a:endParaRPr lang="ru-RU" dirty="0" smtClean="0"/>
          </a:p>
          <a:p>
            <a:r>
              <a:rPr lang="ru-RU" dirty="0" smtClean="0"/>
              <a:t>Изображение вегетативная почка. </a:t>
            </a:r>
            <a:r>
              <a:rPr lang="en-US" dirty="0" smtClean="0">
                <a:hlinkClick r:id="rId11"/>
              </a:rPr>
              <a:t>http://distant-lessons.ru/wp</a:t>
            </a:r>
            <a:r>
              <a:rPr lang="ru-RU" dirty="0" smtClean="0">
                <a:hlinkClick r:id="rId11"/>
              </a:rPr>
              <a:t> </a:t>
            </a:r>
            <a:r>
              <a:rPr lang="en-US" dirty="0" smtClean="0">
                <a:hlinkClick r:id="rId11"/>
              </a:rPr>
              <a:t>content/uploads/2013/08/pochki-rastenij.jpg</a:t>
            </a:r>
            <a:endParaRPr lang="ru-RU" dirty="0" smtClean="0"/>
          </a:p>
          <a:p>
            <a:r>
              <a:rPr lang="ru-RU" dirty="0" smtClean="0"/>
              <a:t>Изображение нотный стан. </a:t>
            </a:r>
            <a:r>
              <a:rPr lang="en-US" dirty="0" smtClean="0">
                <a:hlinkClick r:id="rId12"/>
              </a:rPr>
              <a:t>http://www.allfons.ru/pic/201206/640x480/allfons.ru-14303.jpg</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8000"/>
                </a:solidFill>
              </a:rPr>
              <a:t>Найден  фрагмент шпаргалки. Восстановите утраченный текст!</a:t>
            </a:r>
            <a:endParaRPr lang="ru-RU" dirty="0">
              <a:solidFill>
                <a:srgbClr val="008000"/>
              </a:solidFill>
            </a:endParaRPr>
          </a:p>
        </p:txBody>
      </p:sp>
      <p:grpSp>
        <p:nvGrpSpPr>
          <p:cNvPr id="11" name="Группа 10"/>
          <p:cNvGrpSpPr/>
          <p:nvPr/>
        </p:nvGrpSpPr>
        <p:grpSpPr>
          <a:xfrm>
            <a:off x="1340069" y="1508630"/>
            <a:ext cx="6364844" cy="4434970"/>
            <a:chOff x="1340069" y="1508630"/>
            <a:chExt cx="6364844" cy="4434970"/>
          </a:xfrm>
        </p:grpSpPr>
        <p:sp>
          <p:nvSpPr>
            <p:cNvPr id="10" name="Полилиния 9"/>
            <p:cNvSpPr/>
            <p:nvPr/>
          </p:nvSpPr>
          <p:spPr>
            <a:xfrm>
              <a:off x="1340069" y="1508630"/>
              <a:ext cx="6364844" cy="4434970"/>
            </a:xfrm>
            <a:custGeom>
              <a:avLst/>
              <a:gdLst>
                <a:gd name="connsiteX0" fmla="*/ 425669 w 6364844"/>
                <a:gd name="connsiteY0" fmla="*/ 52156 h 4434970"/>
                <a:gd name="connsiteX1" fmla="*/ 425669 w 6364844"/>
                <a:gd name="connsiteY1" fmla="*/ 52156 h 4434970"/>
                <a:gd name="connsiteX2" fmla="*/ 441434 w 6364844"/>
                <a:gd name="connsiteY2" fmla="*/ 194046 h 4434970"/>
                <a:gd name="connsiteX3" fmla="*/ 457200 w 6364844"/>
                <a:gd name="connsiteY3" fmla="*/ 272873 h 4434970"/>
                <a:gd name="connsiteX4" fmla="*/ 441434 w 6364844"/>
                <a:gd name="connsiteY4" fmla="*/ 730073 h 4434970"/>
                <a:gd name="connsiteX5" fmla="*/ 378372 w 6364844"/>
                <a:gd name="connsiteY5" fmla="*/ 824667 h 4434970"/>
                <a:gd name="connsiteX6" fmla="*/ 283779 w 6364844"/>
                <a:gd name="connsiteY6" fmla="*/ 887729 h 4434970"/>
                <a:gd name="connsiteX7" fmla="*/ 204952 w 6364844"/>
                <a:gd name="connsiteY7" fmla="*/ 998087 h 4434970"/>
                <a:gd name="connsiteX8" fmla="*/ 94593 w 6364844"/>
                <a:gd name="connsiteY8" fmla="*/ 1108446 h 4434970"/>
                <a:gd name="connsiteX9" fmla="*/ 78828 w 6364844"/>
                <a:gd name="connsiteY9" fmla="*/ 1155742 h 4434970"/>
                <a:gd name="connsiteX10" fmla="*/ 47297 w 6364844"/>
                <a:gd name="connsiteY10" fmla="*/ 1203039 h 4434970"/>
                <a:gd name="connsiteX11" fmla="*/ 15765 w 6364844"/>
                <a:gd name="connsiteY11" fmla="*/ 1297632 h 4434970"/>
                <a:gd name="connsiteX12" fmla="*/ 0 w 6364844"/>
                <a:gd name="connsiteY12" fmla="*/ 1344929 h 4434970"/>
                <a:gd name="connsiteX13" fmla="*/ 15765 w 6364844"/>
                <a:gd name="connsiteY13" fmla="*/ 1644473 h 4434970"/>
                <a:gd name="connsiteX14" fmla="*/ 47297 w 6364844"/>
                <a:gd name="connsiteY14" fmla="*/ 1739067 h 4434970"/>
                <a:gd name="connsiteX15" fmla="*/ 63062 w 6364844"/>
                <a:gd name="connsiteY15" fmla="*/ 1786363 h 4434970"/>
                <a:gd name="connsiteX16" fmla="*/ 78828 w 6364844"/>
                <a:gd name="connsiteY16" fmla="*/ 1833660 h 4434970"/>
                <a:gd name="connsiteX17" fmla="*/ 110359 w 6364844"/>
                <a:gd name="connsiteY17" fmla="*/ 1959784 h 4434970"/>
                <a:gd name="connsiteX18" fmla="*/ 126124 w 6364844"/>
                <a:gd name="connsiteY18" fmla="*/ 2070142 h 4434970"/>
                <a:gd name="connsiteX19" fmla="*/ 141890 w 6364844"/>
                <a:gd name="connsiteY19" fmla="*/ 2117439 h 4434970"/>
                <a:gd name="connsiteX20" fmla="*/ 173421 w 6364844"/>
                <a:gd name="connsiteY20" fmla="*/ 2669232 h 4434970"/>
                <a:gd name="connsiteX21" fmla="*/ 189186 w 6364844"/>
                <a:gd name="connsiteY21" fmla="*/ 2716529 h 4434970"/>
                <a:gd name="connsiteX22" fmla="*/ 283779 w 6364844"/>
                <a:gd name="connsiteY22" fmla="*/ 2795356 h 4434970"/>
                <a:gd name="connsiteX23" fmla="*/ 394138 w 6364844"/>
                <a:gd name="connsiteY23" fmla="*/ 2842653 h 4434970"/>
                <a:gd name="connsiteX24" fmla="*/ 457200 w 6364844"/>
                <a:gd name="connsiteY24" fmla="*/ 2937246 h 4434970"/>
                <a:gd name="connsiteX25" fmla="*/ 409903 w 6364844"/>
                <a:gd name="connsiteY25" fmla="*/ 3142198 h 4434970"/>
                <a:gd name="connsiteX26" fmla="*/ 378372 w 6364844"/>
                <a:gd name="connsiteY26" fmla="*/ 3189494 h 4434970"/>
                <a:gd name="connsiteX27" fmla="*/ 331076 w 6364844"/>
                <a:gd name="connsiteY27" fmla="*/ 3221025 h 4434970"/>
                <a:gd name="connsiteX28" fmla="*/ 331076 w 6364844"/>
                <a:gd name="connsiteY28" fmla="*/ 3473273 h 4434970"/>
                <a:gd name="connsiteX29" fmla="*/ 394138 w 6364844"/>
                <a:gd name="connsiteY29" fmla="*/ 3520570 h 4434970"/>
                <a:gd name="connsiteX30" fmla="*/ 441434 w 6364844"/>
                <a:gd name="connsiteY30" fmla="*/ 3567867 h 4434970"/>
                <a:gd name="connsiteX31" fmla="*/ 520262 w 6364844"/>
                <a:gd name="connsiteY31" fmla="*/ 3615163 h 4434970"/>
                <a:gd name="connsiteX32" fmla="*/ 614855 w 6364844"/>
                <a:gd name="connsiteY32" fmla="*/ 3678225 h 4434970"/>
                <a:gd name="connsiteX33" fmla="*/ 725214 w 6364844"/>
                <a:gd name="connsiteY33" fmla="*/ 3741287 h 4434970"/>
                <a:gd name="connsiteX34" fmla="*/ 677917 w 6364844"/>
                <a:gd name="connsiteY34" fmla="*/ 3867411 h 4434970"/>
                <a:gd name="connsiteX35" fmla="*/ 662152 w 6364844"/>
                <a:gd name="connsiteY35" fmla="*/ 3914708 h 4434970"/>
                <a:gd name="connsiteX36" fmla="*/ 614855 w 6364844"/>
                <a:gd name="connsiteY36" fmla="*/ 3962004 h 4434970"/>
                <a:gd name="connsiteX37" fmla="*/ 599090 w 6364844"/>
                <a:gd name="connsiteY37" fmla="*/ 4009301 h 4434970"/>
                <a:gd name="connsiteX38" fmla="*/ 567559 w 6364844"/>
                <a:gd name="connsiteY38" fmla="*/ 4056598 h 4434970"/>
                <a:gd name="connsiteX39" fmla="*/ 551793 w 6364844"/>
                <a:gd name="connsiteY39" fmla="*/ 4135425 h 4434970"/>
                <a:gd name="connsiteX40" fmla="*/ 567559 w 6364844"/>
                <a:gd name="connsiteY40" fmla="*/ 4182722 h 4434970"/>
                <a:gd name="connsiteX41" fmla="*/ 614855 w 6364844"/>
                <a:gd name="connsiteY41" fmla="*/ 4198487 h 4434970"/>
                <a:gd name="connsiteX42" fmla="*/ 740979 w 6364844"/>
                <a:gd name="connsiteY42" fmla="*/ 4261549 h 4434970"/>
                <a:gd name="connsiteX43" fmla="*/ 788276 w 6364844"/>
                <a:gd name="connsiteY43" fmla="*/ 4293080 h 4434970"/>
                <a:gd name="connsiteX44" fmla="*/ 867103 w 6364844"/>
                <a:gd name="connsiteY44" fmla="*/ 4324611 h 4434970"/>
                <a:gd name="connsiteX45" fmla="*/ 930165 w 6364844"/>
                <a:gd name="connsiteY45" fmla="*/ 4340377 h 4434970"/>
                <a:gd name="connsiteX46" fmla="*/ 1576552 w 6364844"/>
                <a:gd name="connsiteY46" fmla="*/ 4356142 h 4434970"/>
                <a:gd name="connsiteX47" fmla="*/ 1860331 w 6364844"/>
                <a:gd name="connsiteY47" fmla="*/ 4371908 h 4434970"/>
                <a:gd name="connsiteX48" fmla="*/ 2286000 w 6364844"/>
                <a:gd name="connsiteY48" fmla="*/ 4403439 h 4434970"/>
                <a:gd name="connsiteX49" fmla="*/ 3657600 w 6364844"/>
                <a:gd name="connsiteY49" fmla="*/ 4434970 h 4434970"/>
                <a:gd name="connsiteX50" fmla="*/ 4477407 w 6364844"/>
                <a:gd name="connsiteY50" fmla="*/ 4419204 h 4434970"/>
                <a:gd name="connsiteX51" fmla="*/ 4540469 w 6364844"/>
                <a:gd name="connsiteY51" fmla="*/ 4403439 h 4434970"/>
                <a:gd name="connsiteX52" fmla="*/ 4635062 w 6364844"/>
                <a:gd name="connsiteY52" fmla="*/ 4356142 h 4434970"/>
                <a:gd name="connsiteX53" fmla="*/ 4682359 w 6364844"/>
                <a:gd name="connsiteY53" fmla="*/ 4166956 h 4434970"/>
                <a:gd name="connsiteX54" fmla="*/ 4619297 w 6364844"/>
                <a:gd name="connsiteY54" fmla="*/ 4151191 h 4434970"/>
                <a:gd name="connsiteX55" fmla="*/ 4587765 w 6364844"/>
                <a:gd name="connsiteY55" fmla="*/ 4119660 h 4434970"/>
                <a:gd name="connsiteX56" fmla="*/ 4493172 w 6364844"/>
                <a:gd name="connsiteY56" fmla="*/ 4088129 h 4434970"/>
                <a:gd name="connsiteX57" fmla="*/ 4508938 w 6364844"/>
                <a:gd name="connsiteY57" fmla="*/ 3993536 h 4434970"/>
                <a:gd name="connsiteX58" fmla="*/ 4477407 w 6364844"/>
                <a:gd name="connsiteY58" fmla="*/ 3946239 h 4434970"/>
                <a:gd name="connsiteX59" fmla="*/ 4351283 w 6364844"/>
                <a:gd name="connsiteY59" fmla="*/ 3867411 h 4434970"/>
                <a:gd name="connsiteX60" fmla="*/ 4303986 w 6364844"/>
                <a:gd name="connsiteY60" fmla="*/ 3851646 h 4434970"/>
                <a:gd name="connsiteX61" fmla="*/ 4461641 w 6364844"/>
                <a:gd name="connsiteY61" fmla="*/ 3835880 h 4434970"/>
                <a:gd name="connsiteX62" fmla="*/ 4572000 w 6364844"/>
                <a:gd name="connsiteY62" fmla="*/ 3820115 h 4434970"/>
                <a:gd name="connsiteX63" fmla="*/ 4382814 w 6364844"/>
                <a:gd name="connsiteY63" fmla="*/ 3804349 h 4434970"/>
                <a:gd name="connsiteX64" fmla="*/ 4430110 w 6364844"/>
                <a:gd name="connsiteY64" fmla="*/ 3772818 h 4434970"/>
                <a:gd name="connsiteX65" fmla="*/ 4493172 w 6364844"/>
                <a:gd name="connsiteY65" fmla="*/ 3741287 h 4434970"/>
                <a:gd name="connsiteX66" fmla="*/ 4461641 w 6364844"/>
                <a:gd name="connsiteY66" fmla="*/ 3646694 h 4434970"/>
                <a:gd name="connsiteX67" fmla="*/ 4477407 w 6364844"/>
                <a:gd name="connsiteY67" fmla="*/ 3583632 h 4434970"/>
                <a:gd name="connsiteX68" fmla="*/ 4493172 w 6364844"/>
                <a:gd name="connsiteY68" fmla="*/ 3504804 h 4434970"/>
                <a:gd name="connsiteX69" fmla="*/ 4540469 w 6364844"/>
                <a:gd name="connsiteY69" fmla="*/ 3473273 h 4434970"/>
                <a:gd name="connsiteX70" fmla="*/ 4666593 w 6364844"/>
                <a:gd name="connsiteY70" fmla="*/ 3441742 h 4434970"/>
                <a:gd name="connsiteX71" fmla="*/ 4713890 w 6364844"/>
                <a:gd name="connsiteY71" fmla="*/ 3425977 h 4434970"/>
                <a:gd name="connsiteX72" fmla="*/ 4761186 w 6364844"/>
                <a:gd name="connsiteY72" fmla="*/ 3394446 h 4434970"/>
                <a:gd name="connsiteX73" fmla="*/ 4840014 w 6364844"/>
                <a:gd name="connsiteY73" fmla="*/ 3299853 h 4434970"/>
                <a:gd name="connsiteX74" fmla="*/ 4934607 w 6364844"/>
                <a:gd name="connsiteY74" fmla="*/ 3142198 h 4434970"/>
                <a:gd name="connsiteX75" fmla="*/ 4981903 w 6364844"/>
                <a:gd name="connsiteY75" fmla="*/ 3094901 h 4434970"/>
                <a:gd name="connsiteX76" fmla="*/ 5029200 w 6364844"/>
                <a:gd name="connsiteY76" fmla="*/ 3000308 h 4434970"/>
                <a:gd name="connsiteX77" fmla="*/ 5076497 w 6364844"/>
                <a:gd name="connsiteY77" fmla="*/ 2953011 h 4434970"/>
                <a:gd name="connsiteX78" fmla="*/ 5123793 w 6364844"/>
                <a:gd name="connsiteY78" fmla="*/ 2937246 h 4434970"/>
                <a:gd name="connsiteX79" fmla="*/ 5155324 w 6364844"/>
                <a:gd name="connsiteY79" fmla="*/ 2889949 h 4434970"/>
                <a:gd name="connsiteX80" fmla="*/ 5202621 w 6364844"/>
                <a:gd name="connsiteY80" fmla="*/ 2874184 h 4434970"/>
                <a:gd name="connsiteX81" fmla="*/ 5249917 w 6364844"/>
                <a:gd name="connsiteY81" fmla="*/ 2842653 h 4434970"/>
                <a:gd name="connsiteX82" fmla="*/ 5312979 w 6364844"/>
                <a:gd name="connsiteY82" fmla="*/ 2826887 h 4434970"/>
                <a:gd name="connsiteX83" fmla="*/ 5360276 w 6364844"/>
                <a:gd name="connsiteY83" fmla="*/ 2811122 h 4434970"/>
                <a:gd name="connsiteX84" fmla="*/ 5517931 w 6364844"/>
                <a:gd name="connsiteY84" fmla="*/ 2763825 h 4434970"/>
                <a:gd name="connsiteX85" fmla="*/ 5612524 w 6364844"/>
                <a:gd name="connsiteY85" fmla="*/ 2732294 h 4434970"/>
                <a:gd name="connsiteX86" fmla="*/ 5659821 w 6364844"/>
                <a:gd name="connsiteY86" fmla="*/ 2716529 h 4434970"/>
                <a:gd name="connsiteX87" fmla="*/ 5691352 w 6364844"/>
                <a:gd name="connsiteY87" fmla="*/ 2669232 h 4434970"/>
                <a:gd name="connsiteX88" fmla="*/ 5691352 w 6364844"/>
                <a:gd name="connsiteY88" fmla="*/ 2385453 h 4434970"/>
                <a:gd name="connsiteX89" fmla="*/ 5722883 w 6364844"/>
                <a:gd name="connsiteY89" fmla="*/ 2196267 h 4434970"/>
                <a:gd name="connsiteX90" fmla="*/ 5754414 w 6364844"/>
                <a:gd name="connsiteY90" fmla="*/ 2148970 h 4434970"/>
                <a:gd name="connsiteX91" fmla="*/ 5849007 w 6364844"/>
                <a:gd name="connsiteY91" fmla="*/ 2038611 h 4434970"/>
                <a:gd name="connsiteX92" fmla="*/ 5864772 w 6364844"/>
                <a:gd name="connsiteY92" fmla="*/ 1975549 h 4434970"/>
                <a:gd name="connsiteX93" fmla="*/ 5912069 w 6364844"/>
                <a:gd name="connsiteY93" fmla="*/ 1944018 h 4434970"/>
                <a:gd name="connsiteX94" fmla="*/ 5959365 w 6364844"/>
                <a:gd name="connsiteY94" fmla="*/ 1896722 h 4434970"/>
                <a:gd name="connsiteX95" fmla="*/ 6132786 w 6364844"/>
                <a:gd name="connsiteY95" fmla="*/ 1817894 h 4434970"/>
                <a:gd name="connsiteX96" fmla="*/ 6290441 w 6364844"/>
                <a:gd name="connsiteY96" fmla="*/ 1739067 h 4434970"/>
                <a:gd name="connsiteX97" fmla="*/ 6337738 w 6364844"/>
                <a:gd name="connsiteY97" fmla="*/ 1723301 h 4434970"/>
                <a:gd name="connsiteX98" fmla="*/ 6337738 w 6364844"/>
                <a:gd name="connsiteY98" fmla="*/ 1549880 h 4434970"/>
                <a:gd name="connsiteX99" fmla="*/ 6321972 w 6364844"/>
                <a:gd name="connsiteY99" fmla="*/ 1502584 h 4434970"/>
                <a:gd name="connsiteX100" fmla="*/ 6274676 w 6364844"/>
                <a:gd name="connsiteY100" fmla="*/ 1486818 h 4434970"/>
                <a:gd name="connsiteX101" fmla="*/ 6243145 w 6364844"/>
                <a:gd name="connsiteY101" fmla="*/ 1439522 h 4434970"/>
                <a:gd name="connsiteX102" fmla="*/ 6195848 w 6364844"/>
                <a:gd name="connsiteY102" fmla="*/ 1407991 h 4434970"/>
                <a:gd name="connsiteX103" fmla="*/ 6148552 w 6364844"/>
                <a:gd name="connsiteY103" fmla="*/ 1360694 h 4434970"/>
                <a:gd name="connsiteX104" fmla="*/ 6101255 w 6364844"/>
                <a:gd name="connsiteY104" fmla="*/ 1329163 h 4434970"/>
                <a:gd name="connsiteX105" fmla="*/ 6006662 w 6364844"/>
                <a:gd name="connsiteY105" fmla="*/ 1250336 h 4434970"/>
                <a:gd name="connsiteX106" fmla="*/ 6022428 w 6364844"/>
                <a:gd name="connsiteY106" fmla="*/ 1124211 h 4434970"/>
                <a:gd name="connsiteX107" fmla="*/ 6053959 w 6364844"/>
                <a:gd name="connsiteY107" fmla="*/ 1029618 h 4434970"/>
                <a:gd name="connsiteX108" fmla="*/ 6085490 w 6364844"/>
                <a:gd name="connsiteY108" fmla="*/ 903494 h 4434970"/>
                <a:gd name="connsiteX109" fmla="*/ 6101255 w 6364844"/>
                <a:gd name="connsiteY109" fmla="*/ 856198 h 4434970"/>
                <a:gd name="connsiteX110" fmla="*/ 6148552 w 6364844"/>
                <a:gd name="connsiteY110" fmla="*/ 730073 h 4434970"/>
                <a:gd name="connsiteX111" fmla="*/ 6164317 w 6364844"/>
                <a:gd name="connsiteY111" fmla="*/ 667011 h 4434970"/>
                <a:gd name="connsiteX112" fmla="*/ 6180083 w 6364844"/>
                <a:gd name="connsiteY112" fmla="*/ 619715 h 4434970"/>
                <a:gd name="connsiteX113" fmla="*/ 6148552 w 6364844"/>
                <a:gd name="connsiteY113" fmla="*/ 462060 h 4434970"/>
                <a:gd name="connsiteX114" fmla="*/ 6132786 w 6364844"/>
                <a:gd name="connsiteY114" fmla="*/ 414763 h 4434970"/>
                <a:gd name="connsiteX115" fmla="*/ 6022428 w 6364844"/>
                <a:gd name="connsiteY115" fmla="*/ 335936 h 4434970"/>
                <a:gd name="connsiteX116" fmla="*/ 5943600 w 6364844"/>
                <a:gd name="connsiteY116" fmla="*/ 320170 h 4434970"/>
                <a:gd name="connsiteX117" fmla="*/ 5785945 w 6364844"/>
                <a:gd name="connsiteY117" fmla="*/ 257108 h 4434970"/>
                <a:gd name="connsiteX118" fmla="*/ 5675586 w 6364844"/>
                <a:gd name="connsiteY118" fmla="*/ 241342 h 4434970"/>
                <a:gd name="connsiteX119" fmla="*/ 5502165 w 6364844"/>
                <a:gd name="connsiteY119" fmla="*/ 209811 h 4434970"/>
                <a:gd name="connsiteX120" fmla="*/ 4840014 w 6364844"/>
                <a:gd name="connsiteY120" fmla="*/ 178280 h 4434970"/>
                <a:gd name="connsiteX121" fmla="*/ 4461641 w 6364844"/>
                <a:gd name="connsiteY121" fmla="*/ 146749 h 4434970"/>
                <a:gd name="connsiteX122" fmla="*/ 3468414 w 6364844"/>
                <a:gd name="connsiteY122" fmla="*/ 130984 h 4434970"/>
                <a:gd name="connsiteX123" fmla="*/ 2774731 w 6364844"/>
                <a:gd name="connsiteY123" fmla="*/ 99453 h 4434970"/>
                <a:gd name="connsiteX124" fmla="*/ 2664372 w 6364844"/>
                <a:gd name="connsiteY124" fmla="*/ 83687 h 4434970"/>
                <a:gd name="connsiteX125" fmla="*/ 2427890 w 6364844"/>
                <a:gd name="connsiteY125" fmla="*/ 99453 h 4434970"/>
                <a:gd name="connsiteX126" fmla="*/ 2396359 w 6364844"/>
                <a:gd name="connsiteY126" fmla="*/ 146749 h 4434970"/>
                <a:gd name="connsiteX127" fmla="*/ 2301765 w 6364844"/>
                <a:gd name="connsiteY127" fmla="*/ 194046 h 4434970"/>
                <a:gd name="connsiteX128" fmla="*/ 1813034 w 6364844"/>
                <a:gd name="connsiteY128" fmla="*/ 178280 h 4434970"/>
                <a:gd name="connsiteX129" fmla="*/ 1623848 w 6364844"/>
                <a:gd name="connsiteY129" fmla="*/ 83687 h 4434970"/>
                <a:gd name="connsiteX130" fmla="*/ 1497724 w 6364844"/>
                <a:gd name="connsiteY130" fmla="*/ 52156 h 4434970"/>
                <a:gd name="connsiteX131" fmla="*/ 1450428 w 6364844"/>
                <a:gd name="connsiteY131" fmla="*/ 36391 h 4434970"/>
                <a:gd name="connsiteX132" fmla="*/ 1308538 w 6364844"/>
                <a:gd name="connsiteY132" fmla="*/ 4860 h 4434970"/>
                <a:gd name="connsiteX133" fmla="*/ 930165 w 6364844"/>
                <a:gd name="connsiteY133" fmla="*/ 36391 h 4434970"/>
                <a:gd name="connsiteX134" fmla="*/ 882869 w 6364844"/>
                <a:gd name="connsiteY134" fmla="*/ 52156 h 4434970"/>
                <a:gd name="connsiteX135" fmla="*/ 740979 w 6364844"/>
                <a:gd name="connsiteY135" fmla="*/ 36391 h 4434970"/>
                <a:gd name="connsiteX136" fmla="*/ 488731 w 6364844"/>
                <a:gd name="connsiteY136" fmla="*/ 83687 h 4434970"/>
                <a:gd name="connsiteX137" fmla="*/ 425669 w 6364844"/>
                <a:gd name="connsiteY137" fmla="*/ 52156 h 4434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6364844" h="4434970">
                  <a:moveTo>
                    <a:pt x="425669" y="52156"/>
                  </a:moveTo>
                  <a:lnTo>
                    <a:pt x="425669" y="52156"/>
                  </a:lnTo>
                  <a:cubicBezTo>
                    <a:pt x="430924" y="99453"/>
                    <a:pt x="434704" y="146937"/>
                    <a:pt x="441434" y="194046"/>
                  </a:cubicBezTo>
                  <a:cubicBezTo>
                    <a:pt x="445224" y="220573"/>
                    <a:pt x="457200" y="246077"/>
                    <a:pt x="457200" y="272873"/>
                  </a:cubicBezTo>
                  <a:cubicBezTo>
                    <a:pt x="457200" y="425364"/>
                    <a:pt x="463000" y="579115"/>
                    <a:pt x="441434" y="730073"/>
                  </a:cubicBezTo>
                  <a:cubicBezTo>
                    <a:pt x="436075" y="767588"/>
                    <a:pt x="409903" y="803646"/>
                    <a:pt x="378372" y="824667"/>
                  </a:cubicBezTo>
                  <a:lnTo>
                    <a:pt x="283779" y="887729"/>
                  </a:lnTo>
                  <a:cubicBezTo>
                    <a:pt x="262352" y="919869"/>
                    <a:pt x="229392" y="971203"/>
                    <a:pt x="204952" y="998087"/>
                  </a:cubicBezTo>
                  <a:cubicBezTo>
                    <a:pt x="169957" y="1036581"/>
                    <a:pt x="94593" y="1108446"/>
                    <a:pt x="94593" y="1108446"/>
                  </a:cubicBezTo>
                  <a:cubicBezTo>
                    <a:pt x="89338" y="1124211"/>
                    <a:pt x="86260" y="1140878"/>
                    <a:pt x="78828" y="1155742"/>
                  </a:cubicBezTo>
                  <a:cubicBezTo>
                    <a:pt x="70354" y="1172690"/>
                    <a:pt x="54993" y="1185724"/>
                    <a:pt x="47297" y="1203039"/>
                  </a:cubicBezTo>
                  <a:cubicBezTo>
                    <a:pt x="33798" y="1233411"/>
                    <a:pt x="26275" y="1266101"/>
                    <a:pt x="15765" y="1297632"/>
                  </a:cubicBezTo>
                  <a:lnTo>
                    <a:pt x="0" y="1344929"/>
                  </a:lnTo>
                  <a:cubicBezTo>
                    <a:pt x="5255" y="1444777"/>
                    <a:pt x="3852" y="1545199"/>
                    <a:pt x="15765" y="1644473"/>
                  </a:cubicBezTo>
                  <a:cubicBezTo>
                    <a:pt x="19725" y="1677473"/>
                    <a:pt x="36786" y="1707536"/>
                    <a:pt x="47297" y="1739067"/>
                  </a:cubicBezTo>
                  <a:lnTo>
                    <a:pt x="63062" y="1786363"/>
                  </a:lnTo>
                  <a:cubicBezTo>
                    <a:pt x="68317" y="1802129"/>
                    <a:pt x="75569" y="1817364"/>
                    <a:pt x="78828" y="1833660"/>
                  </a:cubicBezTo>
                  <a:cubicBezTo>
                    <a:pt x="97852" y="1928783"/>
                    <a:pt x="86119" y="1887066"/>
                    <a:pt x="110359" y="1959784"/>
                  </a:cubicBezTo>
                  <a:cubicBezTo>
                    <a:pt x="115614" y="1996570"/>
                    <a:pt x="118836" y="2033704"/>
                    <a:pt x="126124" y="2070142"/>
                  </a:cubicBezTo>
                  <a:cubicBezTo>
                    <a:pt x="129383" y="2086438"/>
                    <a:pt x="140582" y="2100872"/>
                    <a:pt x="141890" y="2117439"/>
                  </a:cubicBezTo>
                  <a:cubicBezTo>
                    <a:pt x="156390" y="2301099"/>
                    <a:pt x="158922" y="2485572"/>
                    <a:pt x="173421" y="2669232"/>
                  </a:cubicBezTo>
                  <a:cubicBezTo>
                    <a:pt x="174729" y="2685799"/>
                    <a:pt x="179968" y="2702702"/>
                    <a:pt x="189186" y="2716529"/>
                  </a:cubicBezTo>
                  <a:cubicBezTo>
                    <a:pt x="209250" y="2746625"/>
                    <a:pt x="252461" y="2777460"/>
                    <a:pt x="283779" y="2795356"/>
                  </a:cubicBezTo>
                  <a:cubicBezTo>
                    <a:pt x="338326" y="2826526"/>
                    <a:pt x="341077" y="2824966"/>
                    <a:pt x="394138" y="2842653"/>
                  </a:cubicBezTo>
                  <a:cubicBezTo>
                    <a:pt x="415159" y="2874184"/>
                    <a:pt x="461385" y="2899582"/>
                    <a:pt x="457200" y="2937246"/>
                  </a:cubicBezTo>
                  <a:cubicBezTo>
                    <a:pt x="442526" y="3069305"/>
                    <a:pt x="460895" y="3052963"/>
                    <a:pt x="409903" y="3142198"/>
                  </a:cubicBezTo>
                  <a:cubicBezTo>
                    <a:pt x="400502" y="3158649"/>
                    <a:pt x="391770" y="3176096"/>
                    <a:pt x="378372" y="3189494"/>
                  </a:cubicBezTo>
                  <a:cubicBezTo>
                    <a:pt x="364974" y="3202892"/>
                    <a:pt x="346841" y="3210515"/>
                    <a:pt x="331076" y="3221025"/>
                  </a:cubicBezTo>
                  <a:cubicBezTo>
                    <a:pt x="295538" y="3327639"/>
                    <a:pt x="272161" y="3345624"/>
                    <a:pt x="331076" y="3473273"/>
                  </a:cubicBezTo>
                  <a:cubicBezTo>
                    <a:pt x="342087" y="3497130"/>
                    <a:pt x="374188" y="3503470"/>
                    <a:pt x="394138" y="3520570"/>
                  </a:cubicBezTo>
                  <a:cubicBezTo>
                    <a:pt x="411066" y="3535080"/>
                    <a:pt x="423597" y="3554490"/>
                    <a:pt x="441434" y="3567867"/>
                  </a:cubicBezTo>
                  <a:cubicBezTo>
                    <a:pt x="465948" y="3586253"/>
                    <a:pt x="494410" y="3598712"/>
                    <a:pt x="520262" y="3615163"/>
                  </a:cubicBezTo>
                  <a:cubicBezTo>
                    <a:pt x="552233" y="3635508"/>
                    <a:pt x="582360" y="3658728"/>
                    <a:pt x="614855" y="3678225"/>
                  </a:cubicBezTo>
                  <a:cubicBezTo>
                    <a:pt x="814892" y="3798247"/>
                    <a:pt x="561593" y="3632207"/>
                    <a:pt x="725214" y="3741287"/>
                  </a:cubicBezTo>
                  <a:cubicBezTo>
                    <a:pt x="694795" y="3893378"/>
                    <a:pt x="732046" y="3759153"/>
                    <a:pt x="677917" y="3867411"/>
                  </a:cubicBezTo>
                  <a:cubicBezTo>
                    <a:pt x="670485" y="3882275"/>
                    <a:pt x="671370" y="3900881"/>
                    <a:pt x="662152" y="3914708"/>
                  </a:cubicBezTo>
                  <a:cubicBezTo>
                    <a:pt x="649785" y="3933259"/>
                    <a:pt x="630621" y="3946239"/>
                    <a:pt x="614855" y="3962004"/>
                  </a:cubicBezTo>
                  <a:cubicBezTo>
                    <a:pt x="609600" y="3977770"/>
                    <a:pt x="606522" y="3994437"/>
                    <a:pt x="599090" y="4009301"/>
                  </a:cubicBezTo>
                  <a:cubicBezTo>
                    <a:pt x="590616" y="4026249"/>
                    <a:pt x="574212" y="4038857"/>
                    <a:pt x="567559" y="4056598"/>
                  </a:cubicBezTo>
                  <a:cubicBezTo>
                    <a:pt x="558150" y="4081688"/>
                    <a:pt x="557048" y="4109149"/>
                    <a:pt x="551793" y="4135425"/>
                  </a:cubicBezTo>
                  <a:cubicBezTo>
                    <a:pt x="557048" y="4151191"/>
                    <a:pt x="555808" y="4170971"/>
                    <a:pt x="567559" y="4182722"/>
                  </a:cubicBezTo>
                  <a:cubicBezTo>
                    <a:pt x="579310" y="4194473"/>
                    <a:pt x="599991" y="4191055"/>
                    <a:pt x="614855" y="4198487"/>
                  </a:cubicBezTo>
                  <a:cubicBezTo>
                    <a:pt x="763779" y="4272949"/>
                    <a:pt x="634327" y="4225999"/>
                    <a:pt x="740979" y="4261549"/>
                  </a:cubicBezTo>
                  <a:cubicBezTo>
                    <a:pt x="756745" y="4272059"/>
                    <a:pt x="771328" y="4284606"/>
                    <a:pt x="788276" y="4293080"/>
                  </a:cubicBezTo>
                  <a:cubicBezTo>
                    <a:pt x="813588" y="4305736"/>
                    <a:pt x="840256" y="4315662"/>
                    <a:pt x="867103" y="4324611"/>
                  </a:cubicBezTo>
                  <a:cubicBezTo>
                    <a:pt x="887659" y="4331463"/>
                    <a:pt x="908519" y="4339415"/>
                    <a:pt x="930165" y="4340377"/>
                  </a:cubicBezTo>
                  <a:cubicBezTo>
                    <a:pt x="1145479" y="4349946"/>
                    <a:pt x="1361090" y="4350887"/>
                    <a:pt x="1576552" y="4356142"/>
                  </a:cubicBezTo>
                  <a:lnTo>
                    <a:pt x="1860331" y="4371908"/>
                  </a:lnTo>
                  <a:cubicBezTo>
                    <a:pt x="2358926" y="4408841"/>
                    <a:pt x="1432025" y="4363719"/>
                    <a:pt x="2286000" y="4403439"/>
                  </a:cubicBezTo>
                  <a:cubicBezTo>
                    <a:pt x="2851452" y="4429739"/>
                    <a:pt x="2931051" y="4423251"/>
                    <a:pt x="3657600" y="4434970"/>
                  </a:cubicBezTo>
                  <a:lnTo>
                    <a:pt x="4477407" y="4419204"/>
                  </a:lnTo>
                  <a:cubicBezTo>
                    <a:pt x="4499061" y="4418431"/>
                    <a:pt x="4520553" y="4411974"/>
                    <a:pt x="4540469" y="4403439"/>
                  </a:cubicBezTo>
                  <a:cubicBezTo>
                    <a:pt x="4754423" y="4311745"/>
                    <a:pt x="4435746" y="4422582"/>
                    <a:pt x="4635062" y="4356142"/>
                  </a:cubicBezTo>
                  <a:cubicBezTo>
                    <a:pt x="4674494" y="4296994"/>
                    <a:pt x="4739243" y="4246594"/>
                    <a:pt x="4682359" y="4166956"/>
                  </a:cubicBezTo>
                  <a:cubicBezTo>
                    <a:pt x="4669765" y="4149324"/>
                    <a:pt x="4640318" y="4156446"/>
                    <a:pt x="4619297" y="4151191"/>
                  </a:cubicBezTo>
                  <a:cubicBezTo>
                    <a:pt x="4608786" y="4140681"/>
                    <a:pt x="4601060" y="4126307"/>
                    <a:pt x="4587765" y="4119660"/>
                  </a:cubicBezTo>
                  <a:cubicBezTo>
                    <a:pt x="4558037" y="4104796"/>
                    <a:pt x="4493172" y="4088129"/>
                    <a:pt x="4493172" y="4088129"/>
                  </a:cubicBezTo>
                  <a:cubicBezTo>
                    <a:pt x="4435675" y="3915632"/>
                    <a:pt x="4508938" y="4176912"/>
                    <a:pt x="4508938" y="3993536"/>
                  </a:cubicBezTo>
                  <a:cubicBezTo>
                    <a:pt x="4508938" y="3974588"/>
                    <a:pt x="4490805" y="3959637"/>
                    <a:pt x="4477407" y="3946239"/>
                  </a:cubicBezTo>
                  <a:cubicBezTo>
                    <a:pt x="4443457" y="3912288"/>
                    <a:pt x="4394992" y="3886143"/>
                    <a:pt x="4351283" y="3867411"/>
                  </a:cubicBezTo>
                  <a:cubicBezTo>
                    <a:pt x="4336008" y="3860865"/>
                    <a:pt x="4319752" y="3856901"/>
                    <a:pt x="4303986" y="3851646"/>
                  </a:cubicBezTo>
                  <a:lnTo>
                    <a:pt x="4461641" y="3835880"/>
                  </a:lnTo>
                  <a:cubicBezTo>
                    <a:pt x="4498546" y="3831538"/>
                    <a:pt x="4606502" y="3833916"/>
                    <a:pt x="4572000" y="3820115"/>
                  </a:cubicBezTo>
                  <a:cubicBezTo>
                    <a:pt x="4513245" y="3796613"/>
                    <a:pt x="4445876" y="3809604"/>
                    <a:pt x="4382814" y="3804349"/>
                  </a:cubicBezTo>
                  <a:cubicBezTo>
                    <a:pt x="4398579" y="3793839"/>
                    <a:pt x="4413659" y="3782219"/>
                    <a:pt x="4430110" y="3772818"/>
                  </a:cubicBezTo>
                  <a:cubicBezTo>
                    <a:pt x="4450515" y="3761158"/>
                    <a:pt x="4487472" y="3764087"/>
                    <a:pt x="4493172" y="3741287"/>
                  </a:cubicBezTo>
                  <a:cubicBezTo>
                    <a:pt x="4501233" y="3709043"/>
                    <a:pt x="4461641" y="3646694"/>
                    <a:pt x="4461641" y="3646694"/>
                  </a:cubicBezTo>
                  <a:cubicBezTo>
                    <a:pt x="4466896" y="3625673"/>
                    <a:pt x="4472707" y="3604784"/>
                    <a:pt x="4477407" y="3583632"/>
                  </a:cubicBezTo>
                  <a:cubicBezTo>
                    <a:pt x="4483220" y="3557474"/>
                    <a:pt x="4479877" y="3528070"/>
                    <a:pt x="4493172" y="3504804"/>
                  </a:cubicBezTo>
                  <a:cubicBezTo>
                    <a:pt x="4502573" y="3488353"/>
                    <a:pt x="4522662" y="3479748"/>
                    <a:pt x="4540469" y="3473273"/>
                  </a:cubicBezTo>
                  <a:cubicBezTo>
                    <a:pt x="4581195" y="3458464"/>
                    <a:pt x="4625481" y="3455445"/>
                    <a:pt x="4666593" y="3441742"/>
                  </a:cubicBezTo>
                  <a:lnTo>
                    <a:pt x="4713890" y="3425977"/>
                  </a:lnTo>
                  <a:cubicBezTo>
                    <a:pt x="4729655" y="3415467"/>
                    <a:pt x="4746630" y="3406576"/>
                    <a:pt x="4761186" y="3394446"/>
                  </a:cubicBezTo>
                  <a:cubicBezTo>
                    <a:pt x="4796757" y="3364803"/>
                    <a:pt x="4817466" y="3339311"/>
                    <a:pt x="4840014" y="3299853"/>
                  </a:cubicBezTo>
                  <a:cubicBezTo>
                    <a:pt x="4873190" y="3241795"/>
                    <a:pt x="4883182" y="3193624"/>
                    <a:pt x="4934607" y="3142198"/>
                  </a:cubicBezTo>
                  <a:cubicBezTo>
                    <a:pt x="4950372" y="3126432"/>
                    <a:pt x="4967630" y="3112029"/>
                    <a:pt x="4981903" y="3094901"/>
                  </a:cubicBezTo>
                  <a:cubicBezTo>
                    <a:pt x="5105949" y="2946043"/>
                    <a:pt x="4934386" y="3142526"/>
                    <a:pt x="5029200" y="3000308"/>
                  </a:cubicBezTo>
                  <a:cubicBezTo>
                    <a:pt x="5041568" y="2981757"/>
                    <a:pt x="5057946" y="2965379"/>
                    <a:pt x="5076497" y="2953011"/>
                  </a:cubicBezTo>
                  <a:cubicBezTo>
                    <a:pt x="5090324" y="2943793"/>
                    <a:pt x="5108028" y="2942501"/>
                    <a:pt x="5123793" y="2937246"/>
                  </a:cubicBezTo>
                  <a:cubicBezTo>
                    <a:pt x="5134303" y="2921480"/>
                    <a:pt x="5140528" y="2901786"/>
                    <a:pt x="5155324" y="2889949"/>
                  </a:cubicBezTo>
                  <a:cubicBezTo>
                    <a:pt x="5168301" y="2879568"/>
                    <a:pt x="5187757" y="2881616"/>
                    <a:pt x="5202621" y="2874184"/>
                  </a:cubicBezTo>
                  <a:cubicBezTo>
                    <a:pt x="5219568" y="2865710"/>
                    <a:pt x="5232501" y="2850117"/>
                    <a:pt x="5249917" y="2842653"/>
                  </a:cubicBezTo>
                  <a:cubicBezTo>
                    <a:pt x="5269833" y="2834118"/>
                    <a:pt x="5292145" y="2832840"/>
                    <a:pt x="5312979" y="2826887"/>
                  </a:cubicBezTo>
                  <a:cubicBezTo>
                    <a:pt x="5328958" y="2822322"/>
                    <a:pt x="5344297" y="2815687"/>
                    <a:pt x="5360276" y="2811122"/>
                  </a:cubicBezTo>
                  <a:cubicBezTo>
                    <a:pt x="5527056" y="2763471"/>
                    <a:pt x="5293147" y="2838752"/>
                    <a:pt x="5517931" y="2763825"/>
                  </a:cubicBezTo>
                  <a:lnTo>
                    <a:pt x="5612524" y="2732294"/>
                  </a:lnTo>
                  <a:lnTo>
                    <a:pt x="5659821" y="2716529"/>
                  </a:lnTo>
                  <a:cubicBezTo>
                    <a:pt x="5670331" y="2700763"/>
                    <a:pt x="5687091" y="2687695"/>
                    <a:pt x="5691352" y="2669232"/>
                  </a:cubicBezTo>
                  <a:cubicBezTo>
                    <a:pt x="5720513" y="2542865"/>
                    <a:pt x="5706303" y="2505062"/>
                    <a:pt x="5691352" y="2385453"/>
                  </a:cubicBezTo>
                  <a:cubicBezTo>
                    <a:pt x="5701862" y="2322391"/>
                    <a:pt x="5706410" y="2258040"/>
                    <a:pt x="5722883" y="2196267"/>
                  </a:cubicBezTo>
                  <a:cubicBezTo>
                    <a:pt x="5727765" y="2177959"/>
                    <a:pt x="5743401" y="2164389"/>
                    <a:pt x="5754414" y="2148970"/>
                  </a:cubicBezTo>
                  <a:cubicBezTo>
                    <a:pt x="5804975" y="2078183"/>
                    <a:pt x="5791711" y="2095907"/>
                    <a:pt x="5849007" y="2038611"/>
                  </a:cubicBezTo>
                  <a:cubicBezTo>
                    <a:pt x="5854262" y="2017590"/>
                    <a:pt x="5852753" y="1993578"/>
                    <a:pt x="5864772" y="1975549"/>
                  </a:cubicBezTo>
                  <a:cubicBezTo>
                    <a:pt x="5875282" y="1959783"/>
                    <a:pt x="5897513" y="1956148"/>
                    <a:pt x="5912069" y="1944018"/>
                  </a:cubicBezTo>
                  <a:cubicBezTo>
                    <a:pt x="5929197" y="1929745"/>
                    <a:pt x="5940555" y="1908692"/>
                    <a:pt x="5959365" y="1896722"/>
                  </a:cubicBezTo>
                  <a:cubicBezTo>
                    <a:pt x="6036905" y="1847379"/>
                    <a:pt x="6063331" y="1841047"/>
                    <a:pt x="6132786" y="1817894"/>
                  </a:cubicBezTo>
                  <a:cubicBezTo>
                    <a:pt x="6222438" y="1750656"/>
                    <a:pt x="6170920" y="1778908"/>
                    <a:pt x="6290441" y="1739067"/>
                  </a:cubicBezTo>
                  <a:lnTo>
                    <a:pt x="6337738" y="1723301"/>
                  </a:lnTo>
                  <a:cubicBezTo>
                    <a:pt x="6364844" y="1641980"/>
                    <a:pt x="6360808" y="1676763"/>
                    <a:pt x="6337738" y="1549880"/>
                  </a:cubicBezTo>
                  <a:cubicBezTo>
                    <a:pt x="6334765" y="1533530"/>
                    <a:pt x="6333723" y="1514335"/>
                    <a:pt x="6321972" y="1502584"/>
                  </a:cubicBezTo>
                  <a:cubicBezTo>
                    <a:pt x="6310221" y="1490833"/>
                    <a:pt x="6290441" y="1492073"/>
                    <a:pt x="6274676" y="1486818"/>
                  </a:cubicBezTo>
                  <a:cubicBezTo>
                    <a:pt x="6264166" y="1471053"/>
                    <a:pt x="6256543" y="1452920"/>
                    <a:pt x="6243145" y="1439522"/>
                  </a:cubicBezTo>
                  <a:cubicBezTo>
                    <a:pt x="6229747" y="1426124"/>
                    <a:pt x="6210404" y="1420121"/>
                    <a:pt x="6195848" y="1407991"/>
                  </a:cubicBezTo>
                  <a:cubicBezTo>
                    <a:pt x="6178720" y="1393718"/>
                    <a:pt x="6165680" y="1374967"/>
                    <a:pt x="6148552" y="1360694"/>
                  </a:cubicBezTo>
                  <a:cubicBezTo>
                    <a:pt x="6133996" y="1348564"/>
                    <a:pt x="6115811" y="1341293"/>
                    <a:pt x="6101255" y="1329163"/>
                  </a:cubicBezTo>
                  <a:cubicBezTo>
                    <a:pt x="5979865" y="1228006"/>
                    <a:pt x="6124092" y="1328622"/>
                    <a:pt x="6006662" y="1250336"/>
                  </a:cubicBezTo>
                  <a:cubicBezTo>
                    <a:pt x="6011917" y="1208294"/>
                    <a:pt x="6013550" y="1165639"/>
                    <a:pt x="6022428" y="1124211"/>
                  </a:cubicBezTo>
                  <a:cubicBezTo>
                    <a:pt x="6029392" y="1091712"/>
                    <a:pt x="6045898" y="1061862"/>
                    <a:pt x="6053959" y="1029618"/>
                  </a:cubicBezTo>
                  <a:cubicBezTo>
                    <a:pt x="6064469" y="987577"/>
                    <a:pt x="6071786" y="944605"/>
                    <a:pt x="6085490" y="903494"/>
                  </a:cubicBezTo>
                  <a:cubicBezTo>
                    <a:pt x="6090745" y="887729"/>
                    <a:pt x="6097225" y="872320"/>
                    <a:pt x="6101255" y="856198"/>
                  </a:cubicBezTo>
                  <a:cubicBezTo>
                    <a:pt x="6128529" y="747102"/>
                    <a:pt x="6096647" y="807931"/>
                    <a:pt x="6148552" y="730073"/>
                  </a:cubicBezTo>
                  <a:cubicBezTo>
                    <a:pt x="6153807" y="709052"/>
                    <a:pt x="6158364" y="687845"/>
                    <a:pt x="6164317" y="667011"/>
                  </a:cubicBezTo>
                  <a:cubicBezTo>
                    <a:pt x="6168882" y="651032"/>
                    <a:pt x="6181358" y="636284"/>
                    <a:pt x="6180083" y="619715"/>
                  </a:cubicBezTo>
                  <a:cubicBezTo>
                    <a:pt x="6175973" y="566280"/>
                    <a:pt x="6160603" y="514280"/>
                    <a:pt x="6148552" y="462060"/>
                  </a:cubicBezTo>
                  <a:cubicBezTo>
                    <a:pt x="6144815" y="445867"/>
                    <a:pt x="6142004" y="428590"/>
                    <a:pt x="6132786" y="414763"/>
                  </a:cubicBezTo>
                  <a:cubicBezTo>
                    <a:pt x="6107513" y="376853"/>
                    <a:pt x="6064700" y="350027"/>
                    <a:pt x="6022428" y="335936"/>
                  </a:cubicBezTo>
                  <a:cubicBezTo>
                    <a:pt x="5997007" y="327462"/>
                    <a:pt x="5969021" y="328644"/>
                    <a:pt x="5943600" y="320170"/>
                  </a:cubicBezTo>
                  <a:cubicBezTo>
                    <a:pt x="5889905" y="302271"/>
                    <a:pt x="5841976" y="265113"/>
                    <a:pt x="5785945" y="257108"/>
                  </a:cubicBezTo>
                  <a:cubicBezTo>
                    <a:pt x="5749159" y="251853"/>
                    <a:pt x="5712146" y="247989"/>
                    <a:pt x="5675586" y="241342"/>
                  </a:cubicBezTo>
                  <a:cubicBezTo>
                    <a:pt x="5572471" y="222594"/>
                    <a:pt x="5640838" y="218301"/>
                    <a:pt x="5502165" y="209811"/>
                  </a:cubicBezTo>
                  <a:cubicBezTo>
                    <a:pt x="5281611" y="196308"/>
                    <a:pt x="5060074" y="198285"/>
                    <a:pt x="4840014" y="178280"/>
                  </a:cubicBezTo>
                  <a:cubicBezTo>
                    <a:pt x="4772813" y="172171"/>
                    <a:pt x="4518530" y="148246"/>
                    <a:pt x="4461641" y="146749"/>
                  </a:cubicBezTo>
                  <a:cubicBezTo>
                    <a:pt x="4130638" y="138038"/>
                    <a:pt x="3799490" y="136239"/>
                    <a:pt x="3468414" y="130984"/>
                  </a:cubicBezTo>
                  <a:cubicBezTo>
                    <a:pt x="3232731" y="123128"/>
                    <a:pt x="3007367" y="121609"/>
                    <a:pt x="2774731" y="99453"/>
                  </a:cubicBezTo>
                  <a:cubicBezTo>
                    <a:pt x="2737739" y="95930"/>
                    <a:pt x="2701158" y="88942"/>
                    <a:pt x="2664372" y="83687"/>
                  </a:cubicBezTo>
                  <a:cubicBezTo>
                    <a:pt x="2585545" y="88942"/>
                    <a:pt x="2504792" y="81358"/>
                    <a:pt x="2427890" y="99453"/>
                  </a:cubicBezTo>
                  <a:cubicBezTo>
                    <a:pt x="2409446" y="103793"/>
                    <a:pt x="2409757" y="133351"/>
                    <a:pt x="2396359" y="146749"/>
                  </a:cubicBezTo>
                  <a:cubicBezTo>
                    <a:pt x="2365797" y="177310"/>
                    <a:pt x="2340232" y="181223"/>
                    <a:pt x="2301765" y="194046"/>
                  </a:cubicBezTo>
                  <a:cubicBezTo>
                    <a:pt x="2138855" y="188791"/>
                    <a:pt x="1974706" y="199007"/>
                    <a:pt x="1813034" y="178280"/>
                  </a:cubicBezTo>
                  <a:cubicBezTo>
                    <a:pt x="1761792" y="171710"/>
                    <a:pt x="1681000" y="102737"/>
                    <a:pt x="1623848" y="83687"/>
                  </a:cubicBezTo>
                  <a:cubicBezTo>
                    <a:pt x="1515736" y="47650"/>
                    <a:pt x="1649920" y="90205"/>
                    <a:pt x="1497724" y="52156"/>
                  </a:cubicBezTo>
                  <a:cubicBezTo>
                    <a:pt x="1481602" y="48126"/>
                    <a:pt x="1466550" y="40421"/>
                    <a:pt x="1450428" y="36391"/>
                  </a:cubicBezTo>
                  <a:cubicBezTo>
                    <a:pt x="1403424" y="24640"/>
                    <a:pt x="1355835" y="15370"/>
                    <a:pt x="1308538" y="4860"/>
                  </a:cubicBezTo>
                  <a:cubicBezTo>
                    <a:pt x="1182414" y="15370"/>
                    <a:pt x="1055952" y="22415"/>
                    <a:pt x="930165" y="36391"/>
                  </a:cubicBezTo>
                  <a:cubicBezTo>
                    <a:pt x="913649" y="38226"/>
                    <a:pt x="899487" y="52156"/>
                    <a:pt x="882869" y="52156"/>
                  </a:cubicBezTo>
                  <a:cubicBezTo>
                    <a:pt x="835281" y="52156"/>
                    <a:pt x="788276" y="41646"/>
                    <a:pt x="740979" y="36391"/>
                  </a:cubicBezTo>
                  <a:cubicBezTo>
                    <a:pt x="505436" y="53215"/>
                    <a:pt x="572418" y="0"/>
                    <a:pt x="488731" y="83687"/>
                  </a:cubicBezTo>
                  <a:lnTo>
                    <a:pt x="425669" y="52156"/>
                  </a:lnTo>
                  <a:close/>
                </a:path>
              </a:pathLst>
            </a:cu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1981200" y="1600200"/>
              <a:ext cx="5029200" cy="3785652"/>
            </a:xfrm>
            <a:prstGeom prst="rect">
              <a:avLst/>
            </a:prstGeom>
          </p:spPr>
          <p:txBody>
            <a:bodyPr wrap="square">
              <a:spAutoFit/>
            </a:bodyPr>
            <a:lstStyle/>
            <a:p>
              <a:r>
                <a:rPr lang="ru-RU" sz="4000" dirty="0" smtClean="0">
                  <a:solidFill>
                    <a:schemeClr val="tx2"/>
                  </a:solidFill>
                </a:rPr>
                <a:t>в цитоплазме бактерий содержатся мелкие рибосомы,                                включения, но нет митохондрий ,</a:t>
              </a:r>
            </a:p>
            <a:p>
              <a:r>
                <a:rPr lang="ru-RU" sz="4000" dirty="0" smtClean="0">
                  <a:solidFill>
                    <a:schemeClr val="tx2"/>
                  </a:solidFill>
                </a:rPr>
                <a:t>   пластид и даже</a:t>
              </a:r>
              <a:endParaRPr lang="ru-RU" sz="4000" dirty="0">
                <a:solidFill>
                  <a:schemeClr val="tx2"/>
                </a:solidFill>
              </a:endParaRPr>
            </a:p>
          </p:txBody>
        </p:sp>
      </p:grpSp>
      <p:sp>
        <p:nvSpPr>
          <p:cNvPr id="12" name="Стрелка влево 11">
            <a:hlinkClick r:id="rId2" action="ppaction://hlinksldjump"/>
          </p:cNvPr>
          <p:cNvSpPr/>
          <p:nvPr/>
        </p:nvSpPr>
        <p:spPr>
          <a:xfrm>
            <a:off x="2286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Блок-схема: дисплей 14"/>
          <p:cNvSpPr/>
          <p:nvPr/>
        </p:nvSpPr>
        <p:spPr>
          <a:xfrm>
            <a:off x="5791200" y="4114800"/>
            <a:ext cx="1981200" cy="1905000"/>
          </a:xfrm>
          <a:prstGeom prst="flowChartDisplay">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dirty="0" smtClean="0">
                <a:solidFill>
                  <a:schemeClr val="tx2"/>
                </a:solidFill>
              </a:rPr>
              <a:t>ядра</a:t>
            </a:r>
            <a:endParaRPr lang="ru-RU" sz="4000" dirty="0">
              <a:solidFill>
                <a:schemeClr val="tx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ircle(in)">
                                      <p:cBhvr>
                                        <p:cTn id="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143000"/>
          </a:xfrm>
        </p:spPr>
        <p:txBody>
          <a:bodyPr/>
          <a:lstStyle/>
          <a:p>
            <a:r>
              <a:rPr lang="ru-RU" b="1" dirty="0" smtClean="0">
                <a:solidFill>
                  <a:srgbClr val="008000"/>
                </a:solidFill>
              </a:rPr>
              <a:t>Формы клеток</a:t>
            </a:r>
            <a:endParaRPr lang="ru-RU" b="1" dirty="0">
              <a:solidFill>
                <a:srgbClr val="008000"/>
              </a:solidFill>
            </a:endParaRPr>
          </a:p>
        </p:txBody>
      </p:sp>
      <p:sp>
        <p:nvSpPr>
          <p:cNvPr id="5" name="Текст 4"/>
          <p:cNvSpPr>
            <a:spLocks noGrp="1"/>
          </p:cNvSpPr>
          <p:nvPr>
            <p:ph type="body" idx="1"/>
          </p:nvPr>
        </p:nvSpPr>
        <p:spPr>
          <a:xfrm>
            <a:off x="457200" y="1447800"/>
            <a:ext cx="8458200" cy="639762"/>
          </a:xfrm>
        </p:spPr>
        <p:txBody>
          <a:bodyPr>
            <a:noAutofit/>
          </a:bodyPr>
          <a:lstStyle/>
          <a:p>
            <a:r>
              <a:rPr lang="ru-RU" sz="3600" dirty="0" smtClean="0">
                <a:solidFill>
                  <a:srgbClr val="008000"/>
                </a:solidFill>
              </a:rPr>
              <a:t>Назовите данные формы бактериальных клеток.</a:t>
            </a:r>
            <a:endParaRPr lang="ru-RU" sz="3600" dirty="0">
              <a:solidFill>
                <a:srgbClr val="008000"/>
              </a:solidFill>
            </a:endParaRPr>
          </a:p>
        </p:txBody>
      </p:sp>
      <p:sp>
        <p:nvSpPr>
          <p:cNvPr id="3" name="Содержимое 2"/>
          <p:cNvSpPr>
            <a:spLocks noGrp="1"/>
          </p:cNvSpPr>
          <p:nvPr>
            <p:ph sz="half" idx="2"/>
          </p:nvPr>
        </p:nvSpPr>
        <p:spPr/>
        <p:txBody>
          <a:bodyPr>
            <a:normAutofit/>
          </a:bodyPr>
          <a:lstStyle/>
          <a:p>
            <a:pPr>
              <a:buNone/>
            </a:pPr>
            <a:endParaRPr lang="ru-RU" sz="4000" b="1" dirty="0" smtClean="0">
              <a:solidFill>
                <a:srgbClr val="008000"/>
              </a:solidFill>
            </a:endParaRPr>
          </a:p>
          <a:p>
            <a:pPr>
              <a:buNone/>
            </a:pPr>
            <a:r>
              <a:rPr lang="ru-RU" sz="4000" b="1" dirty="0">
                <a:solidFill>
                  <a:srgbClr val="008000"/>
                </a:solidFill>
              </a:rPr>
              <a:t> </a:t>
            </a:r>
            <a:r>
              <a:rPr lang="ru-RU" sz="4000" b="1" dirty="0" smtClean="0">
                <a:solidFill>
                  <a:srgbClr val="008000"/>
                </a:solidFill>
              </a:rPr>
              <a:t>  </a:t>
            </a:r>
          </a:p>
          <a:p>
            <a:pPr>
              <a:buNone/>
            </a:pPr>
            <a:endParaRPr lang="ru-RU" sz="4000" dirty="0" smtClean="0"/>
          </a:p>
          <a:p>
            <a:pPr>
              <a:buNone/>
            </a:pPr>
            <a:endParaRPr lang="ru-RU" sz="4000" dirty="0" smtClean="0"/>
          </a:p>
        </p:txBody>
      </p:sp>
      <p:pic>
        <p:nvPicPr>
          <p:cNvPr id="8" name="Содержимое 7" descr="палочка.jpg"/>
          <p:cNvPicPr>
            <a:picLocks noGrp="1" noChangeAspect="1"/>
          </p:cNvPicPr>
          <p:nvPr>
            <p:ph sz="quarter" idx="4"/>
          </p:nvPr>
        </p:nvPicPr>
        <p:blipFill>
          <a:blip r:embed="rId2" cstate="print"/>
          <a:stretch>
            <a:fillRect/>
          </a:stretch>
        </p:blipFill>
        <p:spPr>
          <a:xfrm>
            <a:off x="4724400" y="4191000"/>
            <a:ext cx="3200400" cy="2351921"/>
          </a:xfrm>
          <a:ln>
            <a:solidFill>
              <a:srgbClr val="008000"/>
            </a:solidFill>
          </a:ln>
        </p:spPr>
      </p:pic>
      <p:sp>
        <p:nvSpPr>
          <p:cNvPr id="4" name="Стрелка влево 3">
            <a:hlinkClick r:id="rId3" action="ppaction://hlinksldjump"/>
          </p:cNvPr>
          <p:cNvSpPr/>
          <p:nvPr/>
        </p:nvSpPr>
        <p:spPr>
          <a:xfrm>
            <a:off x="228600" y="59436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4" name="Группа 13"/>
          <p:cNvGrpSpPr/>
          <p:nvPr/>
        </p:nvGrpSpPr>
        <p:grpSpPr>
          <a:xfrm>
            <a:off x="457200" y="2057400"/>
            <a:ext cx="3333750" cy="2819400"/>
            <a:chOff x="457200" y="2438400"/>
            <a:chExt cx="3333750" cy="2819400"/>
          </a:xfrm>
        </p:grpSpPr>
        <p:pic>
          <p:nvPicPr>
            <p:cNvPr id="1027" name="Picture 3" descr="C:\Users\Nout\Desktop\miracle_draco-e1324573282408.jpg"/>
            <p:cNvPicPr>
              <a:picLocks noChangeAspect="1" noChangeArrowheads="1"/>
            </p:cNvPicPr>
            <p:nvPr/>
          </p:nvPicPr>
          <p:blipFill>
            <a:blip r:embed="rId4" cstate="print"/>
            <a:srcRect/>
            <a:stretch>
              <a:fillRect/>
            </a:stretch>
          </p:blipFill>
          <p:spPr bwMode="auto">
            <a:xfrm>
              <a:off x="457200" y="2438400"/>
              <a:ext cx="3333750" cy="2500313"/>
            </a:xfrm>
            <a:prstGeom prst="rect">
              <a:avLst/>
            </a:prstGeom>
            <a:noFill/>
            <a:ln>
              <a:solidFill>
                <a:srgbClr val="008000"/>
              </a:solidFill>
            </a:ln>
          </p:spPr>
        </p:pic>
        <p:sp>
          <p:nvSpPr>
            <p:cNvPr id="11" name="Блок-схема: альтернативный процесс 10"/>
            <p:cNvSpPr/>
            <p:nvPr/>
          </p:nvSpPr>
          <p:spPr>
            <a:xfrm>
              <a:off x="609600" y="4953000"/>
              <a:ext cx="533400" cy="3048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1</a:t>
              </a:r>
              <a:endParaRPr lang="ru-RU" dirty="0"/>
            </a:p>
          </p:txBody>
        </p:sp>
      </p:grpSp>
      <p:grpSp>
        <p:nvGrpSpPr>
          <p:cNvPr id="15" name="Группа 14"/>
          <p:cNvGrpSpPr/>
          <p:nvPr/>
        </p:nvGrpSpPr>
        <p:grpSpPr>
          <a:xfrm>
            <a:off x="4724400" y="1600200"/>
            <a:ext cx="3886200" cy="2362200"/>
            <a:chOff x="4724400" y="1600200"/>
            <a:chExt cx="3886200" cy="2362200"/>
          </a:xfrm>
        </p:grpSpPr>
        <p:pic>
          <p:nvPicPr>
            <p:cNvPr id="1026" name="Picture 2" descr="C:\Users\Nout\Desktop\Treponema_pallidum_bacterium-SPL.jpg"/>
            <p:cNvPicPr>
              <a:picLocks noChangeAspect="1" noChangeArrowheads="1"/>
            </p:cNvPicPr>
            <p:nvPr/>
          </p:nvPicPr>
          <p:blipFill>
            <a:blip r:embed="rId5" cstate="print"/>
            <a:srcRect/>
            <a:stretch>
              <a:fillRect/>
            </a:stretch>
          </p:blipFill>
          <p:spPr bwMode="auto">
            <a:xfrm>
              <a:off x="4724400" y="1600200"/>
              <a:ext cx="3331200" cy="2362200"/>
            </a:xfrm>
            <a:prstGeom prst="rect">
              <a:avLst/>
            </a:prstGeom>
            <a:noFill/>
            <a:ln>
              <a:solidFill>
                <a:srgbClr val="008000"/>
              </a:solidFill>
            </a:ln>
          </p:spPr>
        </p:pic>
        <p:sp>
          <p:nvSpPr>
            <p:cNvPr id="12" name="Блок-схема: альтернативный процесс 11"/>
            <p:cNvSpPr/>
            <p:nvPr/>
          </p:nvSpPr>
          <p:spPr>
            <a:xfrm>
              <a:off x="8077200" y="3657600"/>
              <a:ext cx="533400" cy="3048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2</a:t>
              </a:r>
              <a:endParaRPr lang="ru-RU" dirty="0"/>
            </a:p>
          </p:txBody>
        </p:sp>
      </p:grpSp>
      <p:sp>
        <p:nvSpPr>
          <p:cNvPr id="13" name="Блок-схема: альтернативный процесс 12"/>
          <p:cNvSpPr/>
          <p:nvPr/>
        </p:nvSpPr>
        <p:spPr>
          <a:xfrm>
            <a:off x="8001000" y="6248400"/>
            <a:ext cx="533400" cy="3048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3</a:t>
            </a:r>
            <a:endParaRPr lang="ru-RU" dirty="0"/>
          </a:p>
        </p:txBody>
      </p:sp>
      <p:sp>
        <p:nvSpPr>
          <p:cNvPr id="16" name="Блок-схема: альтернативный процесс 15"/>
          <p:cNvSpPr/>
          <p:nvPr/>
        </p:nvSpPr>
        <p:spPr>
          <a:xfrm>
            <a:off x="914400" y="5105400"/>
            <a:ext cx="3505200" cy="1524000"/>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3200" b="1" dirty="0" smtClean="0">
                <a:solidFill>
                  <a:srgbClr val="002060"/>
                </a:solidFill>
              </a:rPr>
              <a:t>1- кокки</a:t>
            </a:r>
          </a:p>
          <a:p>
            <a:r>
              <a:rPr lang="ru-RU" sz="3200" b="1" dirty="0" smtClean="0">
                <a:solidFill>
                  <a:srgbClr val="002060"/>
                </a:solidFill>
              </a:rPr>
              <a:t>2- спириллы</a:t>
            </a:r>
          </a:p>
          <a:p>
            <a:r>
              <a:rPr lang="ru-RU" sz="3200" b="1" dirty="0" smtClean="0">
                <a:solidFill>
                  <a:srgbClr val="002060"/>
                </a:solidFill>
              </a:rPr>
              <a:t>3- бациллы </a:t>
            </a:r>
            <a:endParaRPr lang="ru-RU" sz="32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Жизнеспособность </a:t>
            </a:r>
            <a:endParaRPr lang="ru-RU" b="1" dirty="0">
              <a:solidFill>
                <a:srgbClr val="008000"/>
              </a:solidFill>
            </a:endParaRPr>
          </a:p>
        </p:txBody>
      </p:sp>
      <p:sp>
        <p:nvSpPr>
          <p:cNvPr id="3" name="Содержимое 2"/>
          <p:cNvSpPr>
            <a:spLocks noGrp="1"/>
          </p:cNvSpPr>
          <p:nvPr>
            <p:ph idx="1"/>
          </p:nvPr>
        </p:nvSpPr>
        <p:spPr>
          <a:xfrm>
            <a:off x="533400" y="1219200"/>
            <a:ext cx="8229600" cy="4800600"/>
          </a:xfrm>
        </p:spPr>
        <p:txBody>
          <a:bodyPr>
            <a:noAutofit/>
          </a:bodyPr>
          <a:lstStyle/>
          <a:p>
            <a:pPr marL="0" indent="0" algn="just">
              <a:buNone/>
            </a:pPr>
            <a:r>
              <a:rPr lang="ru-RU" sz="3600" b="1" dirty="0" smtClean="0">
                <a:solidFill>
                  <a:srgbClr val="008000"/>
                </a:solidFill>
              </a:rPr>
              <a:t>Объясните, какая особенность бактерий позволяет им выживать в неблагоприятных условиях, например,  в организме человека, несмотря  на активное лечение антибиотиками.</a:t>
            </a:r>
            <a:endParaRPr lang="ru-RU" sz="3600" b="1" dirty="0">
              <a:solidFill>
                <a:srgbClr val="008000"/>
              </a:solidFill>
            </a:endParaRPr>
          </a:p>
          <a:p>
            <a:pPr>
              <a:buNone/>
            </a:pPr>
            <a:r>
              <a:rPr lang="ru-RU" sz="3600" b="1" dirty="0" smtClean="0">
                <a:solidFill>
                  <a:srgbClr val="008000"/>
                </a:solidFill>
              </a:rPr>
              <a:t>     </a:t>
            </a:r>
            <a:endParaRPr lang="ru-RU" sz="4000" b="1" dirty="0">
              <a:solidFill>
                <a:srgbClr val="002060"/>
              </a:solidFill>
            </a:endParaRPr>
          </a:p>
        </p:txBody>
      </p:sp>
      <p:sp>
        <p:nvSpPr>
          <p:cNvPr id="4" name="Стрелка влево 3">
            <a:hlinkClick r:id="rId2" action="ppaction://hlinksldjump"/>
          </p:cNvPr>
          <p:cNvSpPr/>
          <p:nvPr/>
        </p:nvSpPr>
        <p:spPr>
          <a:xfrm>
            <a:off x="228600" y="57912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кругленный прямоугольник 4"/>
          <p:cNvSpPr/>
          <p:nvPr/>
        </p:nvSpPr>
        <p:spPr>
          <a:xfrm>
            <a:off x="3276600" y="4724400"/>
            <a:ext cx="5638800" cy="1905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4000" b="1" dirty="0" smtClean="0">
                <a:solidFill>
                  <a:srgbClr val="002060"/>
                </a:solidFill>
              </a:rPr>
              <a:t>Способность образовывать споры</a:t>
            </a:r>
          </a:p>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008000"/>
                </a:solidFill>
              </a:rPr>
              <a:t>Питание бактерий</a:t>
            </a:r>
            <a:endParaRPr lang="ru-RU" b="1" dirty="0">
              <a:solidFill>
                <a:srgbClr val="008000"/>
              </a:solidFill>
            </a:endParaRPr>
          </a:p>
        </p:txBody>
      </p:sp>
      <p:sp>
        <p:nvSpPr>
          <p:cNvPr id="3" name="Содержимое 2"/>
          <p:cNvSpPr>
            <a:spLocks noGrp="1"/>
          </p:cNvSpPr>
          <p:nvPr>
            <p:ph idx="1"/>
          </p:nvPr>
        </p:nvSpPr>
        <p:spPr>
          <a:xfrm>
            <a:off x="457200" y="1219200"/>
            <a:ext cx="8229600" cy="4906963"/>
          </a:xfrm>
        </p:spPr>
        <p:txBody>
          <a:bodyPr/>
          <a:lstStyle/>
          <a:p>
            <a:pPr marL="0" indent="0" algn="just">
              <a:buNone/>
            </a:pPr>
            <a:r>
              <a:rPr lang="ru-RU" b="1" dirty="0" smtClean="0">
                <a:solidFill>
                  <a:srgbClr val="008000"/>
                </a:solidFill>
              </a:rPr>
              <a:t>Два ученика поспорили: один утверждает, что тип питания бактерий такой же как у животных, другой считает, что как у растений. Как вы разрешите спор? </a:t>
            </a:r>
            <a:endParaRPr lang="ru-RU" dirty="0"/>
          </a:p>
        </p:txBody>
      </p:sp>
      <p:sp>
        <p:nvSpPr>
          <p:cNvPr id="4" name="Стрелка влево 3">
            <a:hlinkClick r:id="rId2" action="ppaction://hlinksldjump"/>
          </p:cNvPr>
          <p:cNvSpPr/>
          <p:nvPr/>
        </p:nvSpPr>
        <p:spPr>
          <a:xfrm>
            <a:off x="228600" y="6019800"/>
            <a:ext cx="3048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кругленный прямоугольник 6"/>
          <p:cNvSpPr/>
          <p:nvPr/>
        </p:nvSpPr>
        <p:spPr>
          <a:xfrm>
            <a:off x="1905000" y="4114800"/>
            <a:ext cx="6781800" cy="22098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3600" b="1" dirty="0" smtClean="0">
                <a:solidFill>
                  <a:srgbClr val="002060"/>
                </a:solidFill>
              </a:rPr>
              <a:t>Одни бактерии питаются </a:t>
            </a:r>
            <a:r>
              <a:rPr lang="ru-RU" sz="3600" b="1" dirty="0" err="1" smtClean="0">
                <a:solidFill>
                  <a:srgbClr val="002060"/>
                </a:solidFill>
              </a:rPr>
              <a:t>гетеротрофно</a:t>
            </a:r>
            <a:r>
              <a:rPr lang="ru-RU" sz="3600" b="1" dirty="0" smtClean="0">
                <a:solidFill>
                  <a:srgbClr val="002060"/>
                </a:solidFill>
              </a:rPr>
              <a:t>, другие </a:t>
            </a:r>
            <a:r>
              <a:rPr lang="ru-RU" sz="3600" b="1" dirty="0" err="1" smtClean="0">
                <a:solidFill>
                  <a:srgbClr val="002060"/>
                </a:solidFill>
              </a:rPr>
              <a:t>автотрофно</a:t>
            </a:r>
            <a:r>
              <a:rPr lang="ru-RU" sz="3600" b="1" dirty="0" smtClean="0">
                <a:solidFill>
                  <a:srgbClr val="002060"/>
                </a:solidFill>
              </a:rPr>
              <a:t>.  Правы оба ученика.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0"/>
            <a:ext cx="8229600" cy="1143000"/>
          </a:xfrm>
        </p:spPr>
        <p:txBody>
          <a:bodyPr/>
          <a:lstStyle/>
          <a:p>
            <a:r>
              <a:rPr lang="ru-RU" b="1" dirty="0" smtClean="0">
                <a:solidFill>
                  <a:srgbClr val="008000"/>
                </a:solidFill>
              </a:rPr>
              <a:t>Роль бактерий</a:t>
            </a:r>
            <a:endParaRPr lang="ru-RU" b="1" dirty="0">
              <a:solidFill>
                <a:srgbClr val="008000"/>
              </a:solidFill>
            </a:endParaRPr>
          </a:p>
        </p:txBody>
      </p:sp>
      <p:sp>
        <p:nvSpPr>
          <p:cNvPr id="3" name="Содержимое 2"/>
          <p:cNvSpPr>
            <a:spLocks noGrp="1"/>
          </p:cNvSpPr>
          <p:nvPr>
            <p:ph idx="1"/>
          </p:nvPr>
        </p:nvSpPr>
        <p:spPr>
          <a:xfrm>
            <a:off x="457200" y="1143000"/>
            <a:ext cx="8229600" cy="4983163"/>
          </a:xfrm>
        </p:spPr>
        <p:txBody>
          <a:bodyPr/>
          <a:lstStyle/>
          <a:p>
            <a:pPr marL="0" indent="0">
              <a:buNone/>
            </a:pPr>
            <a:r>
              <a:rPr lang="ru-RU" dirty="0" smtClean="0">
                <a:solidFill>
                  <a:srgbClr val="008000"/>
                </a:solidFill>
              </a:rPr>
              <a:t>В очень сухой почве, например, в песке пустынь, хорошо сохраняются трупы животных. Дайте объяснение этому явлению.</a:t>
            </a:r>
            <a:endParaRPr lang="ru-RU" dirty="0">
              <a:solidFill>
                <a:srgbClr val="008000"/>
              </a:solidFill>
            </a:endParaRPr>
          </a:p>
        </p:txBody>
      </p:sp>
      <p:sp>
        <p:nvSpPr>
          <p:cNvPr id="4" name="Стрелка влево 3">
            <a:hlinkClick r:id="rId2" action="ppaction://hlinksldjump"/>
          </p:cNvPr>
          <p:cNvSpPr/>
          <p:nvPr/>
        </p:nvSpPr>
        <p:spPr>
          <a:xfrm>
            <a:off x="304800" y="6096000"/>
            <a:ext cx="381000" cy="304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074" name="Picture 2" descr="C:\Users\Nout\Desktop\nature_806-crop.jpg"/>
          <p:cNvPicPr>
            <a:picLocks noChangeAspect="1" noChangeArrowheads="1"/>
          </p:cNvPicPr>
          <p:nvPr/>
        </p:nvPicPr>
        <p:blipFill>
          <a:blip r:embed="rId3" cstate="print"/>
          <a:srcRect/>
          <a:stretch>
            <a:fillRect/>
          </a:stretch>
        </p:blipFill>
        <p:spPr bwMode="auto">
          <a:xfrm>
            <a:off x="304800" y="3124200"/>
            <a:ext cx="3761079" cy="2819400"/>
          </a:xfrm>
          <a:prstGeom prst="rect">
            <a:avLst/>
          </a:prstGeom>
          <a:noFill/>
          <a:ln>
            <a:solidFill>
              <a:srgbClr val="008000"/>
            </a:solidFill>
          </a:ln>
        </p:spPr>
      </p:pic>
      <p:sp>
        <p:nvSpPr>
          <p:cNvPr id="6" name="Скругленный прямоугольник 5"/>
          <p:cNvSpPr/>
          <p:nvPr/>
        </p:nvSpPr>
        <p:spPr>
          <a:xfrm>
            <a:off x="4191000" y="2971800"/>
            <a:ext cx="4572000" cy="3429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b="1" dirty="0" smtClean="0">
                <a:solidFill>
                  <a:srgbClr val="002060"/>
                </a:solidFill>
              </a:rPr>
              <a:t>Песок пустынь безводен и малопригоден для размножения бактерий гниения. Поэтому трупы животных мумифицируются , а не разрушаются.</a:t>
            </a:r>
            <a:endParaRPr lang="ru-RU" sz="2800" b="1" dirty="0">
              <a:solidFill>
                <a:srgbClr val="00206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Тема Office">
  <a:themeElements>
    <a:clrScheme name="Другая 2">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FFF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1433</TotalTime>
  <Words>1346</Words>
  <Application>Microsoft Office PowerPoint</Application>
  <PresentationFormat>Экран (4:3)</PresentationFormat>
  <Paragraphs>207</Paragraphs>
  <Slides>42</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42</vt:i4>
      </vt:variant>
    </vt:vector>
  </HeadingPairs>
  <TitlesOfParts>
    <vt:vector size="43" baseType="lpstr">
      <vt:lpstr>Тема Office</vt:lpstr>
      <vt:lpstr>   Своя игра «Живая планета» познавательная биологическая игра  7 класс    </vt:lpstr>
      <vt:lpstr>Соблюдая правила, вы можете заставить их работать на себя.                     Неизвестный автор</vt:lpstr>
      <vt:lpstr>РАУНД</vt:lpstr>
      <vt:lpstr>Живая планета</vt:lpstr>
      <vt:lpstr>Найден  фрагмент шпаргалки. Восстановите утраченный текст!</vt:lpstr>
      <vt:lpstr>Формы клеток</vt:lpstr>
      <vt:lpstr>Жизнеспособность </vt:lpstr>
      <vt:lpstr>Питание бактерий</vt:lpstr>
      <vt:lpstr>Роль бактерий</vt:lpstr>
      <vt:lpstr>Клетка грибов</vt:lpstr>
      <vt:lpstr>Найди  лишнее и объясни свой выбор</vt:lpstr>
      <vt:lpstr>Тело многоклеточных грибов</vt:lpstr>
      <vt:lpstr>Кот в мешке</vt:lpstr>
      <vt:lpstr>Клубничное варенье</vt:lpstr>
      <vt:lpstr>Как связаны данные понятия?</vt:lpstr>
      <vt:lpstr>Клетка водорослей</vt:lpstr>
      <vt:lpstr>Питание одноклеточных водорослей</vt:lpstr>
      <vt:lpstr>Аукцион – 30 баллов, кто больше?</vt:lpstr>
      <vt:lpstr>Ламинария </vt:lpstr>
      <vt:lpstr>Роль органоидов клетки пресноводных водорослей</vt:lpstr>
      <vt:lpstr>Слайд 21</vt:lpstr>
      <vt:lpstr>Мир высших растений</vt:lpstr>
      <vt:lpstr>Счастливый случай</vt:lpstr>
      <vt:lpstr>Гербарий  (20 баллов)</vt:lpstr>
      <vt:lpstr>Опыт   (30 баллов)</vt:lpstr>
      <vt:lpstr>Музыкальная физкультминутка</vt:lpstr>
      <vt:lpstr>                                                              (40 баллов) У бактерий спора является приспособлением к переживанию неблагоприятных условий.  А у папоротника?  Какой набор хромосом характерен для споры папоротника?</vt:lpstr>
      <vt:lpstr>Лист щитовника</vt:lpstr>
      <vt:lpstr>Несчастный случай - 10 баллов</vt:lpstr>
      <vt:lpstr>Происхождение (20баллов) </vt:lpstr>
      <vt:lpstr>Органы (30 баллов) </vt:lpstr>
      <vt:lpstr>Кот в мешке</vt:lpstr>
      <vt:lpstr>Семя  (40 баллов)</vt:lpstr>
      <vt:lpstr>Уберите лишнее и объясните свой выбор (50 баллов).</vt:lpstr>
      <vt:lpstr>Строение покрытосеменных</vt:lpstr>
      <vt:lpstr>Своя игра (20 баллов)</vt:lpstr>
      <vt:lpstr>Двойное оплодотворение  (30 баллов) </vt:lpstr>
      <vt:lpstr>Внимание – черный ящик</vt:lpstr>
      <vt:lpstr>Готовимся к экзамену</vt:lpstr>
      <vt:lpstr>Музыкальная остановка</vt:lpstr>
      <vt:lpstr>Интернет ресурсы</vt:lpstr>
      <vt:lpstr>Интернет-ресурсы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Своя игра «Живая планета» познавательная биологическая игра  7 класс    </dc:title>
  <dc:creator>Кузнецова А</dc:creator>
  <cp:lastModifiedBy>Nout</cp:lastModifiedBy>
  <cp:revision>132</cp:revision>
  <dcterms:created xsi:type="dcterms:W3CDTF">2013-11-23T16:22:05Z</dcterms:created>
  <dcterms:modified xsi:type="dcterms:W3CDTF">2014-01-17T15:55:18Z</dcterms:modified>
</cp:coreProperties>
</file>