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71" r:id="rId6"/>
    <p:sldId id="260" r:id="rId7"/>
    <p:sldId id="262" r:id="rId8"/>
    <p:sldId id="265" r:id="rId9"/>
    <p:sldId id="266" r:id="rId10"/>
    <p:sldId id="264" r:id="rId11"/>
    <p:sldId id="267" r:id="rId12"/>
    <p:sldId id="268" r:id="rId13"/>
    <p:sldId id="269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2228CC-3BD2-4A93-A02A-70271F6EFBC2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E9C839-8A38-4058-83AC-63EFAB3466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7.jpeg"/><Relationship Id="rId7" Type="http://schemas.openxmlformats.org/officeDocument/2006/relationships/image" Target="../media/image1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4.jpeg"/><Relationship Id="rId4" Type="http://schemas.openxmlformats.org/officeDocument/2006/relationships/image" Target="../media/image10.jpeg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1-tub-ru.yandex.net/i?id=a1469677ba9233b79e56c0b440ee99c6-17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26" y="0"/>
            <a:ext cx="91097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Ключи от городов 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FFFF00"/>
                </a:solidFill>
              </a:rPr>
              <a:t>«Золотого кольца </a:t>
            </a:r>
            <a:r>
              <a:rPr lang="ru-RU" b="1" i="1" dirty="0">
                <a:solidFill>
                  <a:srgbClr val="FFFF00"/>
                </a:solidFill>
              </a:rPr>
              <a:t>Р</a:t>
            </a:r>
            <a:r>
              <a:rPr lang="ru-RU" b="1" i="1" dirty="0" smtClean="0">
                <a:solidFill>
                  <a:srgbClr val="FFFF00"/>
                </a:solidFill>
              </a:rPr>
              <a:t>оссии»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71435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Тема «Формулы сокращённого умножения»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5572140"/>
            <a:ext cx="3785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Подготовила: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Учитель математики школы №59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Матвеева Надежда Васильевна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849045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786050" y="2571744"/>
            <a:ext cx="33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-8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1142984"/>
            <a:ext cx="421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-80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8016" y="2571744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8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143900" y="4572008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9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5214950"/>
            <a:ext cx="33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-4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4643446"/>
            <a:ext cx="33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-1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14282" y="4071942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Москва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4678" y="257174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a typeface="Calibri"/>
                <a:cs typeface="Times New Roman"/>
              </a:rPr>
              <a:t>Сергиев Посад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00694" y="1285860"/>
            <a:ext cx="2440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a typeface="Calibri"/>
                <a:cs typeface="Times New Roman"/>
              </a:rPr>
              <a:t>Переславль Залесский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572264" y="3000372"/>
            <a:ext cx="1765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Ростов Великий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072330" y="4929198"/>
            <a:ext cx="1244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a typeface="Calibri"/>
                <a:cs typeface="Times New Roman"/>
              </a:rPr>
              <a:t>Ярославль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286380" y="54292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Суздаль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000232" y="5000636"/>
            <a:ext cx="1229824" cy="3921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Владимир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pic>
        <p:nvPicPr>
          <p:cNvPr id="20" name="Picture 18" descr="МЕГАФЛАГ Законы Закон о гербе Москв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928934"/>
            <a:ext cx="948076" cy="1159260"/>
          </a:xfrm>
          <a:prstGeom prst="rect">
            <a:avLst/>
          </a:prstGeom>
          <a:noFill/>
        </p:spPr>
      </p:pic>
      <p:pic>
        <p:nvPicPr>
          <p:cNvPr id="21" name="Picture 2" descr="http://im0-tub-ru.yandex.net/i?id=30319ba2496ac9c5162e0ed47f69d72c-25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1910932"/>
            <a:ext cx="928694" cy="1160868"/>
          </a:xfrm>
          <a:prstGeom prst="rect">
            <a:avLst/>
          </a:prstGeom>
          <a:noFill/>
        </p:spPr>
      </p:pic>
      <p:pic>
        <p:nvPicPr>
          <p:cNvPr id="22" name="Picture 12" descr="http://im0-tub-ru.yandex.net/i?id=b01a2847554c5fb09d59928935263b63-16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229898"/>
            <a:ext cx="928694" cy="1170623"/>
          </a:xfrm>
          <a:prstGeom prst="rect">
            <a:avLst/>
          </a:prstGeom>
          <a:noFill/>
        </p:spPr>
      </p:pic>
      <p:pic>
        <p:nvPicPr>
          <p:cNvPr id="23" name="Picture 6" descr="http://im0-tub-ru.yandex.net/i?id=7bfdb689fe6a3749b29cf75042e82d50-62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4214818"/>
            <a:ext cx="1012514" cy="1276278"/>
          </a:xfrm>
          <a:prstGeom prst="rect">
            <a:avLst/>
          </a:prstGeom>
          <a:noFill/>
        </p:spPr>
      </p:pic>
      <p:pic>
        <p:nvPicPr>
          <p:cNvPr id="24" name="Picture 4" descr="http://im1-tub-ru.yandex.net/i?id=5785cffdc3a1ca558914b7da165b4caa-15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1434948"/>
            <a:ext cx="928694" cy="1211340"/>
          </a:xfrm>
          <a:prstGeom prst="rect">
            <a:avLst/>
          </a:prstGeom>
          <a:noFill/>
        </p:spPr>
      </p:pic>
      <p:pic>
        <p:nvPicPr>
          <p:cNvPr id="25" name="Picture 16" descr="http://im2-tub-ru.yandex.net/i?id=901c06ddb8d7cee91746c6dd8e064872-16-144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768" y="3714752"/>
            <a:ext cx="1000132" cy="1260671"/>
          </a:xfrm>
          <a:prstGeom prst="rect">
            <a:avLst/>
          </a:prstGeom>
          <a:noFill/>
        </p:spPr>
      </p:pic>
      <p:pic>
        <p:nvPicPr>
          <p:cNvPr id="26" name="Picture 8" descr="http://im2-tub-ru.yandex.net/i?id=ad7dde5a0369628c199455553b796c80-19-144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3884130"/>
            <a:ext cx="928694" cy="112342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85720" y="5929330"/>
            <a:ext cx="7600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Получаем вот такую </a:t>
            </a:r>
            <a:r>
              <a:rPr lang="ru-RU" sz="2800" dirty="0" smtClean="0">
                <a:solidFill>
                  <a:srgbClr val="002060"/>
                </a:solidFill>
              </a:rPr>
              <a:t>картинку нашего маршрута.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57166"/>
            <a:ext cx="5765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Проверка домашнего задания: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00174"/>
            <a:ext cx="2612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1)Упростите выражение: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00100" y="1857364"/>
            <a:ext cx="62865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(1+а) (а -1) –а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000" b="1" i="0" u="none" strike="noStrike" cap="none" normalizeH="0" baseline="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-1) –а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000" b="1" i="0" u="none" strike="noStrike" cap="none" normalizeH="0" baseline="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–а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таблице узнаем числовой код города,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который был столицей Руси до Москвы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город -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Владимир 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3357562"/>
            <a:ext cx="6833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2)Узнайте год основания этого города:</a:t>
            </a:r>
          </a:p>
          <a:p>
            <a:r>
              <a:rPr lang="ru-RU" dirty="0" smtClean="0"/>
              <a:t>Для этого упростите выражение  и найдите его  значение при в=277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4071942"/>
            <a:ext cx="525656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в (-в-2) (в+2) +в</a:t>
            </a:r>
            <a:r>
              <a:rPr lang="ru-RU" sz="2000" b="1" baseline="30000" dirty="0" smtClean="0">
                <a:solidFill>
                  <a:srgbClr val="0070C0"/>
                </a:solidFill>
              </a:rPr>
              <a:t>3</a:t>
            </a:r>
            <a:r>
              <a:rPr lang="ru-RU" sz="2000" b="1" dirty="0" smtClean="0">
                <a:solidFill>
                  <a:srgbClr val="0070C0"/>
                </a:solidFill>
              </a:rPr>
              <a:t> = в (4-в</a:t>
            </a:r>
            <a:r>
              <a:rPr lang="ru-RU" sz="2000" b="1" baseline="30000" dirty="0" smtClean="0">
                <a:solidFill>
                  <a:srgbClr val="0070C0"/>
                </a:solidFill>
              </a:rPr>
              <a:t>2</a:t>
            </a:r>
            <a:r>
              <a:rPr lang="ru-RU" sz="2000" b="1" dirty="0" smtClean="0">
                <a:solidFill>
                  <a:srgbClr val="0070C0"/>
                </a:solidFill>
              </a:rPr>
              <a:t>) +в</a:t>
            </a:r>
            <a:r>
              <a:rPr lang="ru-RU" sz="2000" b="1" baseline="30000" dirty="0" smtClean="0">
                <a:solidFill>
                  <a:srgbClr val="0070C0"/>
                </a:solidFill>
              </a:rPr>
              <a:t>3</a:t>
            </a:r>
            <a:r>
              <a:rPr lang="ru-RU" sz="2000" b="1" dirty="0" smtClean="0">
                <a:solidFill>
                  <a:srgbClr val="0070C0"/>
                </a:solidFill>
              </a:rPr>
              <a:t> = 4в - в</a:t>
            </a:r>
            <a:r>
              <a:rPr lang="ru-RU" sz="2000" b="1" baseline="30000" dirty="0" smtClean="0">
                <a:solidFill>
                  <a:srgbClr val="0070C0"/>
                </a:solidFill>
              </a:rPr>
              <a:t>3</a:t>
            </a:r>
            <a:r>
              <a:rPr lang="ru-RU" sz="2000" b="1" dirty="0" smtClean="0">
                <a:solidFill>
                  <a:srgbClr val="0070C0"/>
                </a:solidFill>
              </a:rPr>
              <a:t> + </a:t>
            </a:r>
            <a:r>
              <a:rPr lang="ru-RU" sz="2000" b="1" dirty="0" err="1" smtClean="0">
                <a:solidFill>
                  <a:srgbClr val="0070C0"/>
                </a:solidFill>
              </a:rPr>
              <a:t>в</a:t>
            </a:r>
            <a:r>
              <a:rPr lang="ru-RU" sz="2000" b="1" baseline="30000" dirty="0" err="1" smtClean="0">
                <a:solidFill>
                  <a:srgbClr val="0070C0"/>
                </a:solidFill>
              </a:rPr>
              <a:t>3</a:t>
            </a:r>
            <a:r>
              <a:rPr lang="ru-RU" sz="2000" b="1" baseline="30000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=  4в</a:t>
            </a:r>
          </a:p>
          <a:p>
            <a:r>
              <a:rPr lang="ru-RU" dirty="0" smtClean="0"/>
              <a:t>Если в =277, то 4*277 </a:t>
            </a:r>
            <a:r>
              <a:rPr lang="ru-RU" sz="2000" b="1" dirty="0" smtClean="0">
                <a:solidFill>
                  <a:srgbClr val="C00000"/>
                </a:solidFill>
              </a:rPr>
              <a:t>= 1108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5143512"/>
            <a:ext cx="870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Итак: столицей древней Руси был город </a:t>
            </a:r>
            <a:r>
              <a:rPr lang="ru-RU" sz="2400" b="1" dirty="0" smtClean="0">
                <a:solidFill>
                  <a:srgbClr val="C00000"/>
                </a:solidFill>
              </a:rPr>
              <a:t>Владимир</a:t>
            </a:r>
            <a:r>
              <a:rPr lang="ru-RU" sz="2000" dirty="0" smtClean="0"/>
              <a:t>, основанный в </a:t>
            </a:r>
            <a:r>
              <a:rPr lang="ru-RU" sz="2000" b="1" dirty="0" smtClean="0">
                <a:solidFill>
                  <a:srgbClr val="C00000"/>
                </a:solidFill>
              </a:rPr>
              <a:t>1108</a:t>
            </a:r>
            <a:r>
              <a:rPr lang="ru-RU" sz="2000" dirty="0" smtClean="0"/>
              <a:t> году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786050" y="857232"/>
            <a:ext cx="19551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Карточка №2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4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0364" y="785794"/>
            <a:ext cx="225055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Карточка №3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285728"/>
            <a:ext cx="434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Работа по вариантам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24" y="1428736"/>
          <a:ext cx="7000923" cy="1686847"/>
        </p:xfrm>
        <a:graphic>
          <a:graphicData uri="http://schemas.openxmlformats.org/drawingml/2006/table">
            <a:tbl>
              <a:tblPr/>
              <a:tblGrid>
                <a:gridCol w="3500096"/>
                <a:gridCol w="3500827"/>
              </a:tblGrid>
              <a:tr h="1205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Calibri"/>
                          <a:ea typeface="Calibri"/>
                          <a:cs typeface="Times New Roman"/>
                        </a:rPr>
                        <a:t>1 вариант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Решите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уравнение. Его корень совпадает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 годом основания самого древнего города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«Золотого кольца»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latin typeface="+mn-lt"/>
                          <a:ea typeface="Calibri"/>
                          <a:cs typeface="Times New Roman"/>
                        </a:rPr>
                        <a:t>2 вариант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Название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самого древнего города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«Золотого кольца» узнайте по таблице с числовыми кодами городов после решения уравнения: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+ 2)</a:t>
                      </a:r>
                      <a:r>
                        <a:rPr lang="ru-RU" sz="1800" b="1" baseline="30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– (х-1) (х+1)= 3453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(2у =1)</a:t>
                      </a:r>
                      <a:r>
                        <a:rPr lang="ru-RU" sz="1800" b="1" baseline="30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-29 =(2-3у) (3у +2) =13у</a:t>
                      </a:r>
                      <a:r>
                        <a:rPr lang="ru-RU" sz="1800" b="1" baseline="30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4282" y="5214950"/>
            <a:ext cx="8929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Итак: самым древним городом «Золотого кольца» является город</a:t>
            </a:r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Ростов Великий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который был основан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862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году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35718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57224" y="3214686"/>
          <a:ext cx="7000924" cy="192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Решение: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+4х +4 –(х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-1) =3453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+4х +4 – х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+1 =3453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4х + 5=3453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4х =3448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=3448 :4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х=862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Решение: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+4у +1 -29=4-9у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+13 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+9у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-13у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+4у = 4-1 +29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4у =32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У = 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5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357166"/>
            <a:ext cx="4195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Домашнее задание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7710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Составить аналогичные уравнения, </a:t>
            </a:r>
          </a:p>
          <a:p>
            <a:r>
              <a:rPr lang="ru-RU" sz="2400" i="1" dirty="0" smtClean="0"/>
              <a:t>корнями которых являются </a:t>
            </a:r>
            <a:r>
              <a:rPr lang="ru-RU" sz="2400" b="1" i="1" dirty="0" smtClean="0"/>
              <a:t>года образования городов </a:t>
            </a:r>
          </a:p>
          <a:p>
            <a:r>
              <a:rPr lang="ru-RU" sz="3200" b="1" i="1" dirty="0" smtClean="0">
                <a:solidFill>
                  <a:srgbClr val="FF0000"/>
                </a:solidFill>
              </a:rPr>
              <a:t>Москва</a:t>
            </a:r>
            <a:r>
              <a:rPr lang="ru-RU" sz="2400" i="1" dirty="0" smtClean="0"/>
              <a:t>,                      </a:t>
            </a:r>
            <a:r>
              <a:rPr lang="ru-RU" sz="3200" b="1" i="1" dirty="0" smtClean="0">
                <a:solidFill>
                  <a:srgbClr val="7030A0"/>
                </a:solidFill>
              </a:rPr>
              <a:t>Углич</a:t>
            </a:r>
            <a:r>
              <a:rPr lang="ru-RU" sz="2400" i="1" dirty="0" smtClean="0"/>
              <a:t>,</a:t>
            </a:r>
            <a:r>
              <a:rPr lang="ru-RU" sz="3200" b="1" i="1" dirty="0" smtClean="0">
                <a:solidFill>
                  <a:srgbClr val="FFFF00"/>
                </a:solidFill>
              </a:rPr>
              <a:t>               </a:t>
            </a:r>
            <a:r>
              <a:rPr lang="ru-RU" sz="3200" b="1" i="1" dirty="0" smtClean="0">
                <a:solidFill>
                  <a:srgbClr val="C00000"/>
                </a:solidFill>
              </a:rPr>
              <a:t>Кострома</a:t>
            </a:r>
          </a:p>
        </p:txBody>
      </p:sp>
      <p:pic>
        <p:nvPicPr>
          <p:cNvPr id="4" name="Picture 18" descr="МЕГАФЛАГ Законы Закон о гербе Москв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1577449" cy="1928826"/>
          </a:xfrm>
          <a:prstGeom prst="rect">
            <a:avLst/>
          </a:prstGeom>
          <a:noFill/>
        </p:spPr>
      </p:pic>
      <p:pic>
        <p:nvPicPr>
          <p:cNvPr id="24578" name="Picture 2" descr="Углич. Город расположен на реке Волге. Название получил, по всей вероятности, от того, что Волга здесь делает угол. Принятая да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786058"/>
            <a:ext cx="1428760" cy="1888524"/>
          </a:xfrm>
          <a:prstGeom prst="rect">
            <a:avLst/>
          </a:prstGeom>
          <a:noFill/>
        </p:spPr>
      </p:pic>
      <p:pic>
        <p:nvPicPr>
          <p:cNvPr id="24580" name="Picture 4" descr="Герб Костром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786058"/>
            <a:ext cx="1609725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428604"/>
            <a:ext cx="5510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Подведение итогов урока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1928802"/>
            <a:ext cx="467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1) Вам понравилось путешествие?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28794" y="1357298"/>
            <a:ext cx="2988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Ответьте на вопросы: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500306"/>
            <a:ext cx="68602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2)Что помогло нам правильно «подобрать ключи» </a:t>
            </a:r>
          </a:p>
          <a:p>
            <a:r>
              <a:rPr lang="ru-RU" sz="2400" dirty="0" smtClean="0"/>
              <a:t>от городов «Золотого кольца России» ?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3357562"/>
            <a:ext cx="6030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3) Что нового вы для себя сегодня открыли 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857356" y="4643446"/>
            <a:ext cx="43268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Спасибо за урок!</a:t>
            </a:r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71546"/>
            <a:ext cx="806041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Цели урока:</a:t>
            </a:r>
          </a:p>
          <a:p>
            <a:r>
              <a:rPr lang="ru-RU" b="1" i="1" dirty="0" smtClean="0"/>
              <a:t>Проверка знаний и  умений учащихся по темам:</a:t>
            </a:r>
          </a:p>
          <a:p>
            <a:r>
              <a:rPr lang="ru-RU" dirty="0" smtClean="0"/>
              <a:t>Разность квадратов двух выражений</a:t>
            </a:r>
          </a:p>
          <a:p>
            <a:r>
              <a:rPr lang="ru-RU" dirty="0" smtClean="0"/>
              <a:t>Квадрат суммы двух выражений</a:t>
            </a:r>
          </a:p>
          <a:p>
            <a:r>
              <a:rPr lang="ru-RU" dirty="0" smtClean="0"/>
              <a:t>Квадрат разности двух выражений</a:t>
            </a:r>
          </a:p>
          <a:p>
            <a:r>
              <a:rPr lang="ru-RU" b="1" i="1" dirty="0" smtClean="0"/>
              <a:t>Задачи урока:</a:t>
            </a:r>
          </a:p>
          <a:p>
            <a:r>
              <a:rPr lang="ru-RU" dirty="0" smtClean="0"/>
              <a:t>обучающие</a:t>
            </a:r>
          </a:p>
          <a:p>
            <a:r>
              <a:rPr lang="ru-RU" dirty="0" smtClean="0"/>
              <a:t>Совершенствование умений и навыков упрощения алгебраических выражений </a:t>
            </a:r>
          </a:p>
          <a:p>
            <a:r>
              <a:rPr lang="ru-RU" dirty="0" smtClean="0"/>
              <a:t>с помощью формул сокращённого умножения</a:t>
            </a:r>
          </a:p>
          <a:p>
            <a:r>
              <a:rPr lang="ru-RU" dirty="0" smtClean="0"/>
              <a:t>Нахождение числового значения  выражения</a:t>
            </a:r>
          </a:p>
          <a:p>
            <a:r>
              <a:rPr lang="ru-RU" dirty="0" smtClean="0"/>
              <a:t>Решение уравнений</a:t>
            </a:r>
          </a:p>
          <a:p>
            <a:r>
              <a:rPr lang="ru-RU" dirty="0" smtClean="0"/>
              <a:t>Повторение особых приёмов нахождения квадратов чисел </a:t>
            </a:r>
          </a:p>
          <a:p>
            <a:r>
              <a:rPr lang="ru-RU" dirty="0" smtClean="0"/>
              <a:t>(метод дополнений и пр.)</a:t>
            </a:r>
          </a:p>
          <a:p>
            <a:r>
              <a:rPr lang="ru-RU" dirty="0" smtClean="0"/>
              <a:t>Воспитательные</a:t>
            </a:r>
          </a:p>
          <a:p>
            <a:r>
              <a:rPr lang="ru-RU" dirty="0" smtClean="0"/>
              <a:t>Воспитывать умение работать в парах (взаимоконтроль и взаимопомощь)</a:t>
            </a:r>
          </a:p>
          <a:p>
            <a:r>
              <a:rPr lang="ru-RU" dirty="0" smtClean="0"/>
              <a:t>Познакомить с древними городами «Золотого кольца России» и их историей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785794"/>
            <a:ext cx="43577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«Предмет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  <a:latin typeface="Arial Black" pitchFamily="34" charset="0"/>
              </a:rPr>
              <a:t>«математика» 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настолько серьёзен, 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что полезно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не упускать случая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делать его немного </a:t>
            </a:r>
          </a:p>
          <a:p>
            <a:r>
              <a:rPr lang="ru-RU" sz="3200" i="1" dirty="0">
                <a:solidFill>
                  <a:srgbClr val="00B050"/>
                </a:solidFill>
                <a:latin typeface="Arial Black" pitchFamily="34" charset="0"/>
              </a:rPr>
              <a:t>з</a:t>
            </a:r>
            <a:r>
              <a:rPr lang="ru-RU" sz="3200" i="1" dirty="0" smtClean="0">
                <a:solidFill>
                  <a:srgbClr val="00B050"/>
                </a:solidFill>
                <a:latin typeface="Arial Black" pitchFamily="34" charset="0"/>
              </a:rPr>
              <a:t>анимательным </a:t>
            </a: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sz="3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3306" y="5500702"/>
            <a:ext cx="2494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Блез Паскаль</a:t>
            </a:r>
            <a:endParaRPr lang="ru-RU" sz="3200" dirty="0"/>
          </a:p>
        </p:txBody>
      </p:sp>
      <p:pic>
        <p:nvPicPr>
          <p:cNvPr id="1028" name="Picture 4" descr="http://im1-tub-ru.yandex.net/i?id=04bb23d71752fbeffba8efc7ae196d7f-68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4158110" cy="463637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14290"/>
            <a:ext cx="237327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7030A0"/>
                </a:solidFill>
              </a:rPr>
              <a:t>Разминка</a:t>
            </a:r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357290" y="1928802"/>
          <a:ext cx="6006147" cy="927862"/>
        </p:xfrm>
        <a:graphic>
          <a:graphicData uri="http://schemas.openxmlformats.org/drawingml/2006/table">
            <a:tbl>
              <a:tblPr/>
              <a:tblGrid>
                <a:gridCol w="536257"/>
                <a:gridCol w="607695"/>
                <a:gridCol w="607695"/>
                <a:gridCol w="607695"/>
                <a:gridCol w="607695"/>
                <a:gridCol w="607695"/>
                <a:gridCol w="607695"/>
                <a:gridCol w="607695"/>
                <a:gridCol w="607695"/>
                <a:gridCol w="6083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1,21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6,25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9801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0,04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9/16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1/9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6,25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357158" y="3286124"/>
            <a:ext cx="571504" cy="6286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err="1" smtClean="0">
                <a:solidFill>
                  <a:schemeClr val="tx1"/>
                </a:solidFill>
              </a:rPr>
              <a:t>р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857356" y="3857628"/>
            <a:ext cx="571504" cy="6286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643306" y="3929066"/>
            <a:ext cx="571504" cy="6286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643570" y="3929066"/>
            <a:ext cx="571504" cy="6286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д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143768" y="5286388"/>
            <a:ext cx="571504" cy="62864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858148" y="3571876"/>
            <a:ext cx="571504" cy="6286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к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71472" y="5000636"/>
            <a:ext cx="571504" cy="62864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л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214546" y="5500702"/>
            <a:ext cx="571504" cy="6286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00B050"/>
                </a:solidFill>
              </a:rPr>
              <a:t>ь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14876" y="5572140"/>
            <a:ext cx="571504" cy="6286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и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720" y="3929066"/>
            <a:ext cx="5998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15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928794" y="4429132"/>
            <a:ext cx="714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1,1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14744" y="4643446"/>
            <a:ext cx="4443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6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643570" y="4572008"/>
            <a:ext cx="6767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0,2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30" name="Дуга 29"/>
          <p:cNvSpPr/>
          <p:nvPr/>
        </p:nvSpPr>
        <p:spPr>
          <a:xfrm>
            <a:off x="10144164" y="1357298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7786710" y="4214818"/>
            <a:ext cx="9989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(-1/3)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786314" y="6119336"/>
            <a:ext cx="9044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(3/4)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214546" y="6119336"/>
            <a:ext cx="7248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(-5)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215206" y="5857892"/>
            <a:ext cx="6767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2,5</a:t>
            </a:r>
            <a:r>
              <a:rPr lang="ru-RU" sz="2400" baseline="30000" dirty="0"/>
              <a:t>2</a:t>
            </a:r>
            <a:endParaRPr lang="ru-RU" sz="2400" dirty="0"/>
          </a:p>
          <a:p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42910" y="5643578"/>
            <a:ext cx="642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99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5720" y="1071546"/>
            <a:ext cx="8511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Задание1: </a:t>
            </a: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дополните таблицу буквами, вычислив квадраты чисел</a:t>
            </a:r>
            <a:endParaRPr lang="ru-RU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143768" y="5286388"/>
            <a:ext cx="571504" cy="62864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356 L 0.24861 -0.20323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3491 L 0.00573 -0.28647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3468 L -0.26042 -0.2968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2404 L -0.07761 -0.29687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3 -0.02474 L -0.18594 -0.24485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4393 L 0.35104 -0.4529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0.04347 L 0.23437 -0.52578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3283 L 0.10278 -0.53618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 -0.0437 L -0.03681 -0.50497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1225 L -0.44635 -0.49456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-0.00185 L -0.0526 -0.49456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5" grpId="2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5" grpId="0"/>
      <p:bldP spid="17409" grpId="0"/>
      <p:bldP spid="28" grpId="0"/>
      <p:bldP spid="29" grpId="0"/>
      <p:bldP spid="31" grpId="0"/>
      <p:bldP spid="32" grpId="0"/>
      <p:bldP spid="33" grpId="0"/>
      <p:bldP spid="34" grpId="0"/>
      <p:bldP spid="17410" grpId="0"/>
      <p:bldP spid="39" grpId="0" animBg="1"/>
      <p:bldP spid="39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Геральдика</a:t>
            </a:r>
            <a:r>
              <a:rPr lang="ru-RU" sz="2800" dirty="0" smtClean="0">
                <a:solidFill>
                  <a:srgbClr val="C00000"/>
                </a:solidFill>
              </a:rPr>
              <a:t> – </a:t>
            </a:r>
            <a:r>
              <a:rPr lang="ru-RU" sz="2800" dirty="0" smtClean="0">
                <a:solidFill>
                  <a:srgbClr val="0070C0"/>
                </a:solidFill>
              </a:rPr>
              <a:t>это </a:t>
            </a:r>
            <a:r>
              <a:rPr lang="ru-RU" sz="2800" dirty="0" smtClean="0">
                <a:solidFill>
                  <a:srgbClr val="0070C0"/>
                </a:solidFill>
              </a:rPr>
              <a:t>наука о гербах и флагах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Геральдика России, купить книгу в Киеве, Украина цены, описа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2428892" cy="3063969"/>
          </a:xfrm>
          <a:prstGeom prst="rect">
            <a:avLst/>
          </a:prstGeom>
          <a:noFill/>
        </p:spPr>
      </p:pic>
      <p:pic>
        <p:nvPicPr>
          <p:cNvPr id="11272" name="Picture 8" descr="http://im2-tub-ru.yandex.net/i?id=98a395e5bb2a1572d68f81f8c6f597a8-88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214422"/>
            <a:ext cx="1314450" cy="1428750"/>
          </a:xfrm>
          <a:prstGeom prst="rect">
            <a:avLst/>
          </a:prstGeom>
          <a:noFill/>
        </p:spPr>
      </p:pic>
      <p:pic>
        <p:nvPicPr>
          <p:cNvPr id="11274" name="Picture 10" descr="http://im1-tub-ru.yandex.net/i?id=95eac37f1081732d0a7ba940cc39d781-13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3214686"/>
            <a:ext cx="1143000" cy="1428750"/>
          </a:xfrm>
          <a:prstGeom prst="rect">
            <a:avLst/>
          </a:prstGeom>
          <a:noFill/>
        </p:spPr>
      </p:pic>
      <p:pic>
        <p:nvPicPr>
          <p:cNvPr id="11276" name="Picture 12" descr="http://im1-tub-ru.yandex.net/i?id=8a6c54c581538386f5ea58bfde7c94db-138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1357298"/>
            <a:ext cx="1428750" cy="1428750"/>
          </a:xfrm>
          <a:prstGeom prst="rect">
            <a:avLst/>
          </a:prstGeom>
          <a:noFill/>
        </p:spPr>
      </p:pic>
      <p:pic>
        <p:nvPicPr>
          <p:cNvPr id="11280" name="Picture 16" descr="http://www.epochtimes.ru/images/stories/Raznoe/Flagi/2005_08_20_rusfla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3357562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6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6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86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86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86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850112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i="1" dirty="0" smtClean="0">
                <a:solidFill>
                  <a:srgbClr val="7030A0"/>
                </a:solidFill>
              </a:rPr>
              <a:t>Дописать формулы  сокращённого умножения</a:t>
            </a:r>
            <a:r>
              <a:rPr lang="ru-RU" sz="2800" dirty="0" smtClean="0"/>
              <a:t>:</a:t>
            </a:r>
          </a:p>
          <a:p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2000240"/>
            <a:ext cx="1633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36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–в</a:t>
            </a:r>
            <a:r>
              <a:rPr lang="ru-RU" sz="36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=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2000240"/>
            <a:ext cx="278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(а + в) ( а – в)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2857496"/>
            <a:ext cx="1766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(а + в)</a:t>
            </a:r>
            <a:r>
              <a:rPr lang="ru-RU" sz="36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321468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643174" y="2857496"/>
            <a:ext cx="26432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+ 2ав + в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3714752"/>
            <a:ext cx="1747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(а - в)</a:t>
            </a:r>
            <a:r>
              <a:rPr lang="ru-RU" sz="36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3714752"/>
            <a:ext cx="26516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+ 2ав + в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435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0-tub-ru.yandex.net/i?id=30319ba2496ac9c5162e0ed47f69d72c-2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742947" cy="928684"/>
          </a:xfrm>
          <a:prstGeom prst="rect">
            <a:avLst/>
          </a:prstGeom>
          <a:noFill/>
        </p:spPr>
      </p:pic>
      <p:pic>
        <p:nvPicPr>
          <p:cNvPr id="16388" name="Picture 4" descr="http://im1-tub-ru.yandex.net/i?id=5785cffdc3a1ca558914b7da165b4caa-15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636"/>
            <a:ext cx="714379" cy="931799"/>
          </a:xfrm>
          <a:prstGeom prst="rect">
            <a:avLst/>
          </a:prstGeom>
          <a:noFill/>
        </p:spPr>
      </p:pic>
      <p:pic>
        <p:nvPicPr>
          <p:cNvPr id="16390" name="Picture 6" descr="http://im0-tub-ru.yandex.net/i?id=7bfdb689fe6a3749b29cf75042e82d50-62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643314"/>
            <a:ext cx="729143" cy="919088"/>
          </a:xfrm>
          <a:prstGeom prst="rect">
            <a:avLst/>
          </a:prstGeom>
          <a:noFill/>
        </p:spPr>
      </p:pic>
      <p:pic>
        <p:nvPicPr>
          <p:cNvPr id="16392" name="Picture 8" descr="http://im2-tub-ru.yandex.net/i?id=ad7dde5a0369628c199455553b796c80-19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714752"/>
            <a:ext cx="714380" cy="864169"/>
          </a:xfrm>
          <a:prstGeom prst="rect">
            <a:avLst/>
          </a:prstGeom>
          <a:noFill/>
        </p:spPr>
      </p:pic>
      <p:pic>
        <p:nvPicPr>
          <p:cNvPr id="16396" name="Picture 12" descr="http://im0-tub-ru.yandex.net/i?id=b01a2847554c5fb09d59928935263b63-16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357430"/>
            <a:ext cx="714380" cy="900479"/>
          </a:xfrm>
          <a:prstGeom prst="rect">
            <a:avLst/>
          </a:prstGeom>
          <a:noFill/>
        </p:spPr>
      </p:pic>
      <p:pic>
        <p:nvPicPr>
          <p:cNvPr id="16400" name="Picture 16" descr="http://im2-tub-ru.yandex.net/i?id=901c06ddb8d7cee91746c6dd8e064872-16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5000636"/>
            <a:ext cx="736756" cy="92868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714356"/>
            <a:ext cx="91786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«Золотое кольцо России» – один из самых популярных туристических маршрутов, </a:t>
            </a: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включающих в себя группу древних городов, занимающих особое место в истории русской земли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Даны гербы этих городов.</a:t>
            </a:r>
          </a:p>
          <a:p>
            <a:r>
              <a:rPr lang="ru-RU" sz="1600" b="1" dirty="0" smtClean="0"/>
              <a:t> а) Выполните преобразования алгебраических выражений </a:t>
            </a:r>
          </a:p>
          <a:p>
            <a:r>
              <a:rPr lang="ru-RU" sz="1600" b="1" dirty="0" smtClean="0"/>
              <a:t>и запишите ответы в стандартном виде (работа в парах) .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71538" y="2428868"/>
            <a:ext cx="1500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(а + 3) (3 –а) = </a:t>
            </a:r>
            <a:endParaRPr lang="ru-RU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3714752"/>
            <a:ext cx="1394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-(а +3) (а +3) =</a:t>
            </a:r>
            <a:endParaRPr lang="ru-RU" b="1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071538" y="5214950"/>
            <a:ext cx="2364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(а+3) (2а-5) – (а+3) (а-2) =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357818" y="2500306"/>
            <a:ext cx="3429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(а - 3) (а - 3) (а</a:t>
            </a:r>
            <a:r>
              <a:rPr lang="ru-RU" sz="1600" baseline="30000" dirty="0" smtClean="0"/>
              <a:t>2</a:t>
            </a:r>
            <a:r>
              <a:rPr lang="ru-RU" sz="1600" dirty="0" smtClean="0"/>
              <a:t>+9 )=</a:t>
            </a:r>
            <a:endParaRPr lang="ru-RU" b="1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429256" y="5143512"/>
            <a:ext cx="34290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</a:t>
            </a:r>
            <a:r>
              <a:rPr lang="ru-RU" sz="1600" baseline="30000" dirty="0" smtClean="0"/>
              <a:t>2</a:t>
            </a:r>
            <a:r>
              <a:rPr lang="ru-RU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(а-3)(3 +а) =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286380" y="3786190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 (а =3) (а -3) – 9 =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86050" y="142852"/>
            <a:ext cx="2545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Карточка №1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28860" y="24288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9 - а</a:t>
            </a:r>
            <a:r>
              <a:rPr lang="ru-RU" b="1" baseline="30000" dirty="0" smtClean="0"/>
              <a:t>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643174" y="3714752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-а</a:t>
            </a:r>
            <a:r>
              <a:rPr lang="ru-RU" b="1" baseline="30000" dirty="0" smtClean="0"/>
              <a:t>2</a:t>
            </a:r>
            <a:r>
              <a:rPr lang="ru-RU" b="1" dirty="0" smtClean="0"/>
              <a:t> -2ав – в</a:t>
            </a:r>
            <a:r>
              <a:rPr lang="ru-RU" b="1" baseline="30000" dirty="0" smtClean="0"/>
              <a:t>2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357554" y="5214950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</a:t>
            </a:r>
            <a:r>
              <a:rPr lang="ru-RU" b="1" baseline="30000" dirty="0" smtClean="0"/>
              <a:t>2</a:t>
            </a:r>
            <a:r>
              <a:rPr lang="ru-RU" b="1" dirty="0" smtClean="0"/>
              <a:t> -9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215206" y="250030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</a:t>
            </a:r>
            <a:r>
              <a:rPr lang="ru-RU" b="1" baseline="30000" dirty="0" smtClean="0"/>
              <a:t>4</a:t>
            </a:r>
            <a:r>
              <a:rPr lang="ru-RU" b="1" dirty="0" smtClean="0"/>
              <a:t> -9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929454" y="378619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b="1" dirty="0" smtClean="0"/>
              <a:t>-а</a:t>
            </a:r>
            <a:r>
              <a:rPr lang="ru-RU" b="1" baseline="30000" dirty="0" smtClean="0"/>
              <a:t>2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858016" y="51435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572132" y="500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20" grpId="0"/>
      <p:bldP spid="21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14290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б) Используя таблицу, узнайте, какие из  этих городов </a:t>
            </a:r>
            <a:r>
              <a:rPr lang="ru-RU" b="1" dirty="0" smtClean="0"/>
              <a:t>входят в «Золотое кольцо», </a:t>
            </a:r>
            <a:r>
              <a:rPr lang="ru-RU" dirty="0" smtClean="0"/>
              <a:t>а какие нет.  Впишите их названия на гербах.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928670"/>
          <a:ext cx="7786741" cy="2356762"/>
        </p:xfrm>
        <a:graphic>
          <a:graphicData uri="http://schemas.openxmlformats.org/drawingml/2006/table">
            <a:tbl>
              <a:tblPr/>
              <a:tblGrid>
                <a:gridCol w="2235025"/>
                <a:gridCol w="1764751"/>
                <a:gridCol w="3786965"/>
              </a:tblGrid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Название города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Алгебраический код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Числовой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код  (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значение выражений при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а=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-1)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Владимир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Переславль –Залесский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- 81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Ростов Великий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9 - 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Рязань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Сергиев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Посад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 - 9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Суздаль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- 6а - 9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Тула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4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 +9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Ярославль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   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 marL="61107" marR="61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3357562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в)Чтобы получить «ключи» от городов, </a:t>
            </a:r>
            <a:r>
              <a:rPr lang="ru-RU" dirty="0" smtClean="0"/>
              <a:t>п</a:t>
            </a:r>
            <a:r>
              <a:rPr lang="ru-RU" dirty="0" smtClean="0"/>
              <a:t>одсчитайте их числовые коды</a:t>
            </a:r>
          </a:p>
          <a:p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dirty="0" smtClean="0">
                <a:ea typeface="Calibri"/>
                <a:cs typeface="Times New Roman"/>
              </a:rPr>
              <a:t>(значение выражений при </a:t>
            </a:r>
            <a:r>
              <a:rPr lang="ru-RU" dirty="0" err="1" smtClean="0">
                <a:ea typeface="Calibri"/>
                <a:cs typeface="Times New Roman"/>
              </a:rPr>
              <a:t>а=</a:t>
            </a:r>
            <a:r>
              <a:rPr lang="ru-RU" dirty="0" smtClean="0">
                <a:ea typeface="Calibri"/>
                <a:cs typeface="Times New Roman"/>
              </a:rPr>
              <a:t> -</a:t>
            </a:r>
            <a:r>
              <a:rPr lang="ru-RU" dirty="0" smtClean="0">
                <a:ea typeface="Calibri"/>
                <a:cs typeface="Times New Roman"/>
              </a:rPr>
              <a:t>1)</a:t>
            </a:r>
            <a:r>
              <a:rPr lang="ru-RU" dirty="0" smtClean="0"/>
              <a:t>и </a:t>
            </a:r>
            <a:r>
              <a:rPr lang="ru-RU" dirty="0" smtClean="0"/>
              <a:t>дополните названиями схему расположения этих городов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1" y="4071943"/>
            <a:ext cx="4857783" cy="277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428992" y="492919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-</a:t>
            </a:r>
            <a:r>
              <a:rPr lang="ru-RU" sz="1400" dirty="0" smtClean="0"/>
              <a:t>8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4143380"/>
            <a:ext cx="421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-80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5000636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8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72264" y="6072206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9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6550223"/>
            <a:ext cx="33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-4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6143644"/>
            <a:ext cx="33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-1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43042" y="5214950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Москва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6314" y="1142984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-1</a:t>
            </a:r>
            <a:endParaRPr lang="ru-RU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1500174"/>
            <a:ext cx="4555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-80</a:t>
            </a:r>
            <a:endParaRPr lang="ru-RU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857752" y="178592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8</a:t>
            </a:r>
            <a:endParaRPr lang="ru-RU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857752" y="200024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14876" y="2214554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-8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2500306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-4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857752" y="271462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10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786314" y="300037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9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20" grpId="0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0-tub-ru.yandex.net/i?id=30319ba2496ac9c5162e0ed47f69d72c-2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1143008" cy="14287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071678"/>
            <a:ext cx="358412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</a:t>
            </a: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города-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Ростов Великий</a:t>
            </a:r>
            <a:endParaRPr lang="ru-RU" sz="24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pic>
        <p:nvPicPr>
          <p:cNvPr id="4" name="Picture 6" descr="http://im0-tub-ru.yandex.net/i?id=7bfdb689fe6a3749b29cf75042e82d50-62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643182"/>
            <a:ext cx="1071570" cy="135071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3929066"/>
            <a:ext cx="262943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города-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Суздаль</a:t>
            </a:r>
            <a:endParaRPr lang="ru-RU" sz="24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pic>
        <p:nvPicPr>
          <p:cNvPr id="6" name="Picture 4" descr="http://im1-tub-ru.yandex.net/i?id=5785cffdc3a1ca558914b7da165b4caa-15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34736"/>
            <a:ext cx="1071570" cy="13977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28596" y="5929330"/>
            <a:ext cx="348851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города- </a:t>
            </a: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Сергиев </a:t>
            </a: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Посад</a:t>
            </a:r>
            <a:endParaRPr lang="ru-RU" sz="24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pic>
        <p:nvPicPr>
          <p:cNvPr id="9" name="Picture 12" descr="http://im0-tub-ru.yandex.net/i?id=b01a2847554c5fb09d59928935263b63-16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571480"/>
            <a:ext cx="1143008" cy="144076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786182" y="2000240"/>
            <a:ext cx="448828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города- </a:t>
            </a: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Переславль </a:t>
            </a: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Залесский</a:t>
            </a:r>
            <a:endParaRPr lang="ru-RU" sz="24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pic>
        <p:nvPicPr>
          <p:cNvPr id="11" name="Picture 8" descr="http://im2-tub-ru.yandex.net/i?id=ad7dde5a0369628c199455553b796c80-19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2500306"/>
            <a:ext cx="1226829" cy="148406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929058" y="4000504"/>
            <a:ext cx="29915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города- </a:t>
            </a: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Владимир</a:t>
            </a:r>
            <a:endParaRPr lang="ru-RU" sz="24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pic>
        <p:nvPicPr>
          <p:cNvPr id="13" name="Picture 16" descr="http://im2-tub-ru.yandex.net/i?id=901c06ddb8d7cee91746c6dd8e064872-16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6" y="4714884"/>
            <a:ext cx="1214446" cy="153081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214810" y="6143644"/>
            <a:ext cx="2956002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0070C0"/>
                </a:solidFill>
                <a:ea typeface="Calibri"/>
                <a:cs typeface="Times New Roman"/>
              </a:rPr>
              <a:t>Герб города- </a:t>
            </a:r>
            <a:r>
              <a:rPr lang="ru-RU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Ярославль</a:t>
            </a:r>
            <a:endParaRPr lang="ru-RU" sz="24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737</TotalTime>
  <Words>861</Words>
  <Application>Microsoft Office PowerPoint</Application>
  <PresentationFormat>Экран (4:3)</PresentationFormat>
  <Paragraphs>189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Ключи от городов  «Золотого кольца России»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по «Золотому кольцу России»</dc:title>
  <dc:creator>Комп</dc:creator>
  <cp:lastModifiedBy>Комп</cp:lastModifiedBy>
  <cp:revision>76</cp:revision>
  <dcterms:created xsi:type="dcterms:W3CDTF">2014-09-29T18:38:24Z</dcterms:created>
  <dcterms:modified xsi:type="dcterms:W3CDTF">2014-10-03T23:38:11Z</dcterms:modified>
</cp:coreProperties>
</file>