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7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B5BA4-1F3A-49D1-901A-E61F7A286C92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23CB8-28F2-4006-85D6-718A808D95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B12A-A944-4E14-9072-1360521FB0A5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E5CC-1983-49C5-975E-9DA6C0445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B12A-A944-4E14-9072-1360521FB0A5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E5CC-1983-49C5-975E-9DA6C0445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B12A-A944-4E14-9072-1360521FB0A5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E5CC-1983-49C5-975E-9DA6C0445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B12A-A944-4E14-9072-1360521FB0A5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E5CC-1983-49C5-975E-9DA6C0445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B12A-A944-4E14-9072-1360521FB0A5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E5CC-1983-49C5-975E-9DA6C0445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B12A-A944-4E14-9072-1360521FB0A5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E5CC-1983-49C5-975E-9DA6C0445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B12A-A944-4E14-9072-1360521FB0A5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E5CC-1983-49C5-975E-9DA6C0445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B12A-A944-4E14-9072-1360521FB0A5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E5CC-1983-49C5-975E-9DA6C0445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B12A-A944-4E14-9072-1360521FB0A5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E5CC-1983-49C5-975E-9DA6C0445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B12A-A944-4E14-9072-1360521FB0A5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E5CC-1983-49C5-975E-9DA6C0445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9B12A-A944-4E14-9072-1360521FB0A5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E5CC-1983-49C5-975E-9DA6C0445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9B12A-A944-4E14-9072-1360521FB0A5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DE5CC-1983-49C5-975E-9DA6C04450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g.ru/2010/12/25/pomosh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66850"/>
            <a:ext cx="3571875" cy="516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14678" y="1928802"/>
            <a:ext cx="4597092" cy="212365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Первая помощь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поражении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органов дыхания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683568" y="288036"/>
            <a:ext cx="7920880" cy="12926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93838"/>
                </a:solidFill>
                <a:effectLst/>
                <a:ea typeface="Calibri" pitchFamily="34" charset="0"/>
                <a:cs typeface="Arial" pitchFamily="34" charset="0"/>
              </a:rPr>
              <a:t>первая помощь при поражении электрическим током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ea typeface="Times New Roman" pitchFamily="18" charset="0"/>
                <a:cs typeface="Arial" pitchFamily="34" charset="0"/>
              </a:rPr>
              <a:t>Обеспечь свою безопасность. Надень сухие перчатки (резиновые, шерстяные, кожаные и т.п.), резиновые сапоги. По возможности отключи источник тока. При подходе к пострадавшему по земле иди мелкими, не более 10 см, шагами.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556792"/>
            <a:ext cx="1902460" cy="1009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755576" y="2613002"/>
            <a:ext cx="7632848" cy="738664"/>
          </a:xfrm>
          <a:prstGeom prst="rect">
            <a:avLst/>
          </a:prstGeom>
          <a:noFill/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ea typeface="Calibri" pitchFamily="34" charset="0"/>
                <a:cs typeface="Arial" pitchFamily="34" charset="0"/>
              </a:rPr>
              <a:t>Сбрось с пострадавшего провод сухим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373737"/>
                </a:solidFill>
                <a:effectLst/>
                <a:ea typeface="Calibri" pitchFamily="34" charset="0"/>
                <a:cs typeface="Arial" pitchFamily="34" charset="0"/>
              </a:rPr>
              <a:t>токонепроводящим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ea typeface="Calibri" pitchFamily="34" charset="0"/>
                <a:cs typeface="Arial" pitchFamily="34" charset="0"/>
              </a:rPr>
              <a:t> предметом (палка, пластик). Оттащи пострадавшего за одежду не менее чем на 10 метров от места касания проводом земли или от оборудования, находящегося под напряжением.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212976"/>
            <a:ext cx="1902460" cy="1092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11560" y="4455175"/>
            <a:ext cx="7776864" cy="307777"/>
          </a:xfrm>
          <a:prstGeom prst="rect">
            <a:avLst/>
          </a:prstGeom>
          <a:noFill/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ea typeface="Calibri" pitchFamily="34" charset="0"/>
                <a:cs typeface="Arial" pitchFamily="34" charset="0"/>
              </a:rPr>
              <a:t>Определи наличие пульса на сонной артерии, реакции зрачков на свет, самостоятельного дыхания.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83568" y="4891883"/>
            <a:ext cx="77048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ea typeface="Calibri" pitchFamily="34" charset="0"/>
                <a:cs typeface="Arial" pitchFamily="34" charset="0"/>
              </a:rPr>
              <a:t>При отсутствии признаков жизни проведи сердечно-легочную реанимацию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323528" y="5255330"/>
            <a:ext cx="81369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+mj-lt"/>
              </a:rPr>
              <a:t>Если пострадавший пришел в сознание, укрой и согрей его. Следи за его состоянием до прибытия медицинского персонала, может наступить повторная остановка </a:t>
            </a:r>
            <a:endParaRPr lang="ru-RU" sz="1400" dirty="0" smtClean="0">
              <a:latin typeface="+mj-lt"/>
            </a:endParaRPr>
          </a:p>
          <a:p>
            <a:r>
              <a:rPr lang="ru-RU" sz="1400" dirty="0" smtClean="0">
                <a:latin typeface="+mj-lt"/>
              </a:rPr>
              <a:t>сердца</a:t>
            </a:r>
            <a:endParaRPr lang="ru-RU" sz="1400" dirty="0">
              <a:latin typeface="+mj-lt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5517232"/>
            <a:ext cx="1902460" cy="119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124744"/>
            <a:ext cx="752951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C00000"/>
                </a:solidFill>
              </a:rPr>
              <a:t>Нужно помнить! 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Искусственную вентиляцию легких проводят при затрудненном 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дыхании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или при </a:t>
            </a:r>
            <a:r>
              <a:rPr lang="ru-RU" sz="3600" smtClean="0">
                <a:solidFill>
                  <a:schemeClr val="accent4">
                    <a:lumMod val="50000"/>
                  </a:schemeClr>
                </a:solidFill>
              </a:rPr>
              <a:t>отсутствии дыхания.</a:t>
            </a:r>
            <a:endParaRPr lang="ru-RU" sz="36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Непрямой массаж сердца проводят, если не прощупывается пульс.</a:t>
            </a:r>
            <a:endParaRPr lang="ru-RU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620688"/>
            <a:ext cx="6264696" cy="24929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Работа в группах</a:t>
            </a:r>
            <a:r>
              <a:rPr lang="ru-RU" sz="3600" dirty="0" smtClean="0"/>
              <a:t>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sz="2800" dirty="0"/>
              <a:t>Определите по карточке тип поражения дыхания. Окажите первую помощь пострадавшему.</a:t>
            </a:r>
          </a:p>
        </p:txBody>
      </p:sp>
      <p:sp>
        <p:nvSpPr>
          <p:cNvPr id="26626" name="AutoShape 2" descr="школьные картинки к презентац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28" name="AutoShape 4" descr="школьные картинки к презентац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3105835"/>
            <a:ext cx="5040560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/>
              <a:t>Повторить параграфы 23-28, подготовиться к контрольной работе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483768" y="2132856"/>
            <a:ext cx="3960440" cy="64633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Домашнее задание</a:t>
            </a:r>
            <a:endParaRPr lang="ru-RU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628800"/>
            <a:ext cx="669674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СПАСИБО ЗА ВНИМАНИЕ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Материал сайта </a:t>
            </a:r>
            <a:r>
              <a:rPr lang="ru-RU" u="sng" dirty="0">
                <a:hlinkClick r:id="rId2"/>
              </a:rPr>
              <a:t>http://www.rg.ru/2010/12/25/pomosh.html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571500" y="928688"/>
            <a:ext cx="8229600" cy="5572125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Изучить приемы оказания первой помощи при поражении дыхания </a:t>
            </a:r>
          </a:p>
          <a:p>
            <a:pPr eaLnBrk="1" hangingPunct="1">
              <a:buNone/>
            </a:pPr>
            <a:endParaRPr lang="ru-RU" dirty="0" smtClean="0"/>
          </a:p>
          <a:p>
            <a:pPr eaLnBrk="1" hangingPunct="1">
              <a:buFont typeface="Arial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Выяснить причины нарушения проходимости дыхательных путей;</a:t>
            </a:r>
          </a:p>
          <a:p>
            <a:pPr eaLnBrk="1" hangingPunct="1">
              <a:buFont typeface="Arial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Выяснить значение и приемы оказания первой доврачебной неотложной помощи ;</a:t>
            </a:r>
          </a:p>
          <a:p>
            <a:pPr eaLnBrk="1" hangingPunct="1">
              <a:buFont typeface="Arial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Познакомиться с техниками наружного массажа сердца и искусственного дыхания </a:t>
            </a:r>
          </a:p>
          <a:p>
            <a:pPr eaLnBrk="1" hangingPunct="1">
              <a:buFont typeface="Arial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214290"/>
            <a:ext cx="3293980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урока: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1785926"/>
            <a:ext cx="3760325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урока: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07704" y="476672"/>
            <a:ext cx="5715040" cy="8572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Причины  нарушения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дыхания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063" y="1714500"/>
            <a:ext cx="3071812" cy="10715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Язык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(в бессознательном состоянии)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00688" y="1714500"/>
            <a:ext cx="3071812" cy="10715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Инородное тело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наиболее частая причина закупорки дыхательных путей у детей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063" y="3143250"/>
            <a:ext cx="3071812" cy="1143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Травма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нарушение анатомии,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кровь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063" y="4572000"/>
            <a:ext cx="3071812" cy="135731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Отек гортани (сжатие голосовых связок)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 термическом или химическом ожоге, удушье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500688" y="3143250"/>
            <a:ext cx="3071812" cy="10715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Инфекция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пленки при дифтерии, гнойники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00688" y="4643438"/>
            <a:ext cx="3071812" cy="128587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Злокачественные новообразования гортани (опухоли)</a:t>
            </a:r>
          </a:p>
        </p:txBody>
      </p:sp>
      <p:pic>
        <p:nvPicPr>
          <p:cNvPr id="13323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75" y="3214688"/>
            <a:ext cx="1881188" cy="327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8640"/>
            <a:ext cx="7632848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</a:rPr>
              <a:t>Удаление инородного тела из дыхательных путей приемом </a:t>
            </a:r>
            <a:r>
              <a:rPr lang="ru-RU" sz="2400" dirty="0" err="1">
                <a:solidFill>
                  <a:srgbClr val="C00000"/>
                </a:solidFill>
              </a:rPr>
              <a:t>Геймлиха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1134898"/>
            <a:ext cx="7344816" cy="1015663"/>
          </a:xfrm>
          <a:prstGeom prst="rect">
            <a:avLst/>
          </a:prstGeom>
          <a:solidFill>
            <a:srgbClr val="FFC000"/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93838"/>
                </a:solidFill>
                <a:effectLst/>
                <a:ea typeface="Times New Roman" pitchFamily="18" charset="0"/>
                <a:cs typeface="Arial" pitchFamily="34" charset="0"/>
              </a:rPr>
              <a:t>Признаки: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393838"/>
                </a:solidFill>
                <a:effectLst/>
                <a:ea typeface="Times New Roman" pitchFamily="18" charset="0"/>
                <a:cs typeface="Arial" pitchFamily="34" charset="0"/>
              </a:rPr>
              <a:t>Пострадавший задыхается (судорожные дыхательные движения), не способен говорить, внезапно становится синюшным, может потерять сознание.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3528" y="2328575"/>
            <a:ext cx="8280920" cy="646331"/>
          </a:xfrm>
          <a:prstGeom prst="rect">
            <a:avLst/>
          </a:prstGeom>
          <a:solidFill>
            <a:srgbClr val="92D050"/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ea typeface="Calibri" pitchFamily="34" charset="0"/>
                <a:cs typeface="Arial" pitchFamily="34" charset="0"/>
              </a:rPr>
              <a:t>Положи младенца на предплечье левой руки, ладонью правой руки хлопни 2-3 раза между лопатками. Переверни младенца вниз головой и подними его за ноги.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284984"/>
            <a:ext cx="3615526" cy="2767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67544" y="227424"/>
            <a:ext cx="8064896" cy="1077218"/>
          </a:xfrm>
          <a:prstGeom prst="rect">
            <a:avLst/>
          </a:prstGeom>
          <a:solidFill>
            <a:srgbClr val="FFC000"/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ea typeface="Calibri" pitchFamily="34" charset="0"/>
                <a:cs typeface="Arial" pitchFamily="34" charset="0"/>
              </a:rPr>
              <a:t>Обхвати пострадавшего сзади руками и сцепи их в "замок" чуть выше его пупка, под реберной дугой. С силой резко надави - сложенными в "замок" кистями - в надчревную область. Повтори серию надавливаний 3 раза. Беременным женщинам сдавливать нижние отделы грудной клетки.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412776"/>
            <a:ext cx="324036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552" y="4108722"/>
            <a:ext cx="7488832" cy="584775"/>
          </a:xfrm>
          <a:prstGeom prst="rect">
            <a:avLst/>
          </a:prstGeom>
          <a:solidFill>
            <a:srgbClr val="FFC000"/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ea typeface="Calibri" pitchFamily="34" charset="0"/>
                <a:cs typeface="Arial" pitchFamily="34" charset="0"/>
              </a:rPr>
              <a:t>Если пострадавший без сознания, сядь сверху на бедра, обеими ладонями резко надави на реберные дуги. Повтори серию надавливаний 3 раза.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941168"/>
            <a:ext cx="2190492" cy="1601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39552" y="249660"/>
            <a:ext cx="7776864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93838"/>
                </a:solidFill>
                <a:effectLst/>
                <a:ea typeface="Calibri" pitchFamily="34" charset="0"/>
                <a:cs typeface="Arial" pitchFamily="34" charset="0"/>
              </a:rPr>
              <a:t>Последовательность проведения искусственной вентиляции легких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ea typeface="Calibri" pitchFamily="34" charset="0"/>
                <a:cs typeface="Arial" pitchFamily="34" charset="0"/>
              </a:rPr>
              <a:t>Обеспечь проходимость верхних дыхательных путей. С помощью марли (платка) удали круговым движением пальцев из полости рта слизь, кровь, иные инородные предметы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124744"/>
            <a:ext cx="1902460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331640" y="2256691"/>
            <a:ext cx="7344816" cy="7386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ea typeface="Calibri" pitchFamily="34" charset="0"/>
                <a:cs typeface="Arial" pitchFamily="34" charset="0"/>
              </a:rPr>
              <a:t>Запрокинь голову пострадавшего.(Приподними подбородок, удерживая шейный отдел позвоночника.) Не выполнять при подозрении на перелом шейного отдела позвоночника!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284984"/>
            <a:ext cx="190246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11560" y="4213624"/>
            <a:ext cx="7848872" cy="116955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ea typeface="Calibri" pitchFamily="34" charset="0"/>
                <a:cs typeface="Arial" pitchFamily="34" charset="0"/>
              </a:rPr>
              <a:t>Зажми нос пострадавшего большим и указательным пальцами. Используя устройство для искусственной вентиляции легких типа "рот-устройство-рот", герметизируй полость рта, произведи два максимальных, плавных выдоха ему в рот. Дай две-три секунды на каждый пассивный выдох пострадавшего. Контролируй, приподнимается ли грудь пострадавшего при вдохе и опускается ли при выдохе.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5301208"/>
            <a:ext cx="190246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55576" y="294184"/>
            <a:ext cx="8388424" cy="338554"/>
          </a:xfrm>
          <a:prstGeom prst="rect">
            <a:avLst/>
          </a:prstGeom>
          <a:solidFill>
            <a:srgbClr val="92D050"/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93838"/>
                </a:solidFill>
                <a:effectLst/>
                <a:ea typeface="Calibri" pitchFamily="34" charset="0"/>
                <a:cs typeface="Arial" pitchFamily="34" charset="0"/>
              </a:rPr>
              <a:t>Правила проведения закрытого (непрямого) массажа сердца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11560" y="756742"/>
            <a:ext cx="8532440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ea typeface="Calibri" pitchFamily="34" charset="0"/>
                <a:cs typeface="Arial" pitchFamily="34" charset="0"/>
              </a:rPr>
              <a:t>Определи место расположения мечевидного отростка, как показано на рисунке.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1902460" cy="119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 rot="10800000" flipV="1">
            <a:off x="2843808" y="1750347"/>
            <a:ext cx="5832648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ea typeface="Calibri" pitchFamily="34" charset="0"/>
                <a:cs typeface="Arial" pitchFamily="34" charset="0"/>
              </a:rPr>
              <a:t>Определи точку компрессии на два поперечных пальца выше мечевидного отростка, строго по центру вертикальной оси.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564904"/>
            <a:ext cx="1902460" cy="113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51520" y="3094828"/>
            <a:ext cx="4392488" cy="33855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ea typeface="Calibri" pitchFamily="34" charset="0"/>
                <a:cs typeface="Arial" pitchFamily="34" charset="0"/>
              </a:rPr>
              <a:t>Положи основание ладони на точку компрессии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645024"/>
            <a:ext cx="1902460" cy="1313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915816" y="3914696"/>
            <a:ext cx="5616624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4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ea typeface="Calibri" pitchFamily="34" charset="0"/>
                <a:cs typeface="Arial" pitchFamily="34" charset="0"/>
              </a:rPr>
              <a:t>Компрессии проводи строго вертикально по линии, соединяющей грудину с позвоночником. Компрессии выполняй плавно, без резких движений, тяжестью верхней половины своего тела.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4869160"/>
            <a:ext cx="1902460" cy="142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51520" y="65551"/>
            <a:ext cx="8496944" cy="181588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4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u="none" strike="noStrike" cap="none" normalizeH="0" baseline="0" dirty="0" smtClean="0">
                <a:ln>
                  <a:noFill/>
                </a:ln>
                <a:solidFill>
                  <a:srgbClr val="393838"/>
                </a:solidFill>
                <a:effectLst/>
                <a:ea typeface="Calibri" pitchFamily="34" charset="0"/>
                <a:cs typeface="Arial" pitchFamily="34" charset="0"/>
              </a:rPr>
              <a:t>Глубина продавливания грудной клетки должна быть не менее 3-4 см, 100-110 надавливаний в 1 минуту.</a:t>
            </a:r>
            <a:endParaRPr kumimoji="0" lang="ru-RU" sz="16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ea typeface="Calibri" pitchFamily="34" charset="0"/>
                <a:cs typeface="Arial" pitchFamily="34" charset="0"/>
              </a:rPr>
              <a:t>- детям грудного возраста массаж производят ладонными поверхностями второго и третьего пальцев;</a:t>
            </a:r>
            <a:br>
              <a:rPr kumimoji="0" lang="ru-RU" sz="160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ea typeface="Calibri" pitchFamily="34" charset="0"/>
                <a:cs typeface="Arial" pitchFamily="34" charset="0"/>
              </a:rPr>
            </a:br>
            <a:r>
              <a:rPr kumimoji="0" lang="ru-RU" sz="160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ea typeface="Calibri" pitchFamily="34" charset="0"/>
                <a:cs typeface="Arial" pitchFamily="34" charset="0"/>
              </a:rPr>
              <a:t>- подросткам - ладонью одной руки;</a:t>
            </a:r>
            <a:br>
              <a:rPr kumimoji="0" lang="ru-RU" sz="160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ea typeface="Calibri" pitchFamily="34" charset="0"/>
                <a:cs typeface="Arial" pitchFamily="34" charset="0"/>
              </a:rPr>
            </a:br>
            <a:r>
              <a:rPr kumimoji="0" lang="ru-RU" sz="160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ea typeface="Calibri" pitchFamily="34" charset="0"/>
                <a:cs typeface="Arial" pitchFamily="34" charset="0"/>
              </a:rPr>
              <a:t>- у взрослых упор делается на основании ладоней, большой палец направлен на голову (на ноги) пострадавшего. Пальцы приподняты и не касаются грудной клетки</a:t>
            </a:r>
            <a:endParaRPr kumimoji="0" lang="ru-RU" sz="16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276872"/>
            <a:ext cx="1902460" cy="361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67544" y="224812"/>
            <a:ext cx="8064896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ea typeface="Calibri" pitchFamily="34" charset="0"/>
                <a:cs typeface="Arial" pitchFamily="34" charset="0"/>
              </a:rPr>
              <a:t>Чередуй два "вдоха" искусственной вентиляции легких (ИВЛ) с 15 надавливаниями, независимо от количества человек, проводящих реанимацию.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2"/>
            <a:ext cx="1902460" cy="1313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699792" y="1639337"/>
            <a:ext cx="6444208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73737"/>
                </a:solidFill>
                <a:effectLst/>
                <a:ea typeface="Calibri" pitchFamily="34" charset="0"/>
                <a:cs typeface="Arial" pitchFamily="34" charset="0"/>
              </a:rPr>
              <a:t>Контролируй пульс на сонной артерии, реакцию зрачков на свет (определение эффективности реанимационных мероприятий).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708920"/>
            <a:ext cx="1902460" cy="101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971600" y="4694177"/>
            <a:ext cx="6480720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Проводить закрытый массаж сердца нужно только на твердой поверхности!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618</Words>
  <Application>Microsoft Office PowerPoint</Application>
  <PresentationFormat>Экран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CrackSoft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Первая помощь</dc:title>
  <dc:creator>kati</dc:creator>
  <cp:lastModifiedBy>kati</cp:lastModifiedBy>
  <cp:revision>23</cp:revision>
  <dcterms:created xsi:type="dcterms:W3CDTF">2013-12-18T17:09:48Z</dcterms:created>
  <dcterms:modified xsi:type="dcterms:W3CDTF">2013-12-19T20:15:37Z</dcterms:modified>
</cp:coreProperties>
</file>