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4" r:id="rId7"/>
    <p:sldId id="265" r:id="rId8"/>
    <p:sldId id="262" r:id="rId9"/>
    <p:sldId id="266" r:id="rId10"/>
    <p:sldId id="267" r:id="rId11"/>
    <p:sldId id="263" r:id="rId12"/>
    <p:sldId id="264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C249-82C1-4F9A-8BD7-D4A57D4DA4AC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B796-C8F7-4DD8-9193-69D650637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C249-82C1-4F9A-8BD7-D4A57D4DA4AC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B796-C8F7-4DD8-9193-69D650637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C249-82C1-4F9A-8BD7-D4A57D4DA4AC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B796-C8F7-4DD8-9193-69D650637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C249-82C1-4F9A-8BD7-D4A57D4DA4AC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B796-C8F7-4DD8-9193-69D650637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C249-82C1-4F9A-8BD7-D4A57D4DA4AC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B796-C8F7-4DD8-9193-69D650637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C249-82C1-4F9A-8BD7-D4A57D4DA4AC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B796-C8F7-4DD8-9193-69D650637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C249-82C1-4F9A-8BD7-D4A57D4DA4AC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B796-C8F7-4DD8-9193-69D650637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C249-82C1-4F9A-8BD7-D4A57D4DA4AC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B796-C8F7-4DD8-9193-69D650637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C249-82C1-4F9A-8BD7-D4A57D4DA4AC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B796-C8F7-4DD8-9193-69D650637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C249-82C1-4F9A-8BD7-D4A57D4DA4AC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B796-C8F7-4DD8-9193-69D650637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C249-82C1-4F9A-8BD7-D4A57D4DA4AC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B796-C8F7-4DD8-9193-69D650637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EC249-82C1-4F9A-8BD7-D4A57D4DA4AC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B796-C8F7-4DD8-9193-69D650637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96963f5830f20bee73b_720x540_cropromiar-niestandardow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85786" y="2143116"/>
            <a:ext cx="796878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Тема: «Внешнее строение</a:t>
            </a:r>
          </a:p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иста»</a:t>
            </a:r>
          </a:p>
          <a:p>
            <a:pPr algn="ctr"/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071942"/>
            <a:ext cx="864399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Подготовила: у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читель биологии 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МБОУ «Ромодановская СОШ №2»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Елизарова Лидия Николаевна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79068" y="357166"/>
            <a:ext cx="6920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Разнообразие листьев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разнообразие листье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221765"/>
            <a:ext cx="7572428" cy="5636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65848" y="214290"/>
            <a:ext cx="3946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Задание №3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428737"/>
            <a:ext cx="750099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Познакомьтесь </a:t>
            </a:r>
            <a:r>
              <a:rPr lang="ru-RU" sz="2400" dirty="0"/>
              <a:t>с формами листовой пластинки простых и сложных листьев. </a:t>
            </a:r>
            <a:endParaRPr lang="ru-RU" sz="2400" dirty="0" smtClean="0"/>
          </a:p>
          <a:p>
            <a:r>
              <a:rPr lang="ru-RU" sz="2400" dirty="0"/>
              <a:t>2. Ответьте на вопросы:</a:t>
            </a:r>
          </a:p>
          <a:p>
            <a:r>
              <a:rPr lang="ru-RU" sz="2400" dirty="0"/>
              <a:t>  1) Какая форма листовой пластинки характерна для простых листьев?</a:t>
            </a:r>
          </a:p>
          <a:p>
            <a:r>
              <a:rPr lang="ru-RU" sz="2400" dirty="0"/>
              <a:t>  2)  Какая форма листовой пластинки характерна для сложных листьев?</a:t>
            </a:r>
          </a:p>
          <a:p>
            <a:r>
              <a:rPr lang="ru-RU" sz="2400" dirty="0"/>
              <a:t>3. Определите форму листовой пластинки у листьев гербария №1 и №2. Запишите в тетрадь.</a:t>
            </a:r>
          </a:p>
          <a:p>
            <a:r>
              <a:rPr lang="ru-RU" sz="2400" dirty="0"/>
              <a:t> </a:t>
            </a:r>
          </a:p>
          <a:p>
            <a:pPr marL="342900" indent="-342900"/>
            <a:endParaRPr lang="ru-RU" dirty="0"/>
          </a:p>
        </p:txBody>
      </p:sp>
      <p:pic>
        <p:nvPicPr>
          <p:cNvPr id="4" name="Рисунок 3" descr="4552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5000636"/>
            <a:ext cx="2090057" cy="1306286"/>
          </a:xfrm>
          <a:prstGeom prst="rect">
            <a:avLst/>
          </a:prstGeom>
        </p:spPr>
      </p:pic>
      <p:pic>
        <p:nvPicPr>
          <p:cNvPr id="6" name="Рисунок 5" descr="list-m6-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5000636"/>
            <a:ext cx="257175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17871" y="357166"/>
            <a:ext cx="2357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Вывод: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42910" y="1428736"/>
            <a:ext cx="82868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Растения отличаются друг от друга  разными формами листовых пластинок, что важно для определения растений.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94410" y="500042"/>
            <a:ext cx="3946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Задание №4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1318022"/>
            <a:ext cx="742955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1. Рассмотрите рисунок. </a:t>
            </a:r>
          </a:p>
          <a:p>
            <a:r>
              <a:rPr lang="ru-RU" sz="2400" dirty="0"/>
              <a:t>2. Какие типы жилкования выделяют?</a:t>
            </a:r>
          </a:p>
          <a:p>
            <a:r>
              <a:rPr lang="ru-RU" sz="2400" dirty="0"/>
              <a:t>3. Заполните схему: (в тетради)</a:t>
            </a:r>
          </a:p>
          <a:p>
            <a:r>
              <a:rPr lang="ru-RU" sz="2400" dirty="0"/>
              <a:t>Тип жилкования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 </a:t>
            </a:r>
          </a:p>
          <a:p>
            <a:r>
              <a:rPr lang="ru-RU" sz="2400" dirty="0"/>
              <a:t> </a:t>
            </a:r>
            <a:r>
              <a:rPr lang="ru-RU" sz="2400" dirty="0" smtClean="0"/>
              <a:t>4</a:t>
            </a:r>
            <a:r>
              <a:rPr lang="ru-RU" sz="2400" dirty="0"/>
              <a:t>. Определите тип жилкования листьев гербария №1 и №2. Запишите в тетрадь.</a:t>
            </a:r>
          </a:p>
          <a:p>
            <a:r>
              <a:rPr lang="ru-RU" sz="2400" dirty="0"/>
              <a:t>5. Сделайте вывод.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00100" y="3214686"/>
            <a:ext cx="164307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00364" y="3214686"/>
            <a:ext cx="157163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786314" y="3214686"/>
            <a:ext cx="1500198" cy="188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714876" y="3714752"/>
            <a:ext cx="128588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15074" y="3714752"/>
            <a:ext cx="128588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жилкование листье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85728"/>
            <a:ext cx="5929336" cy="64100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142852"/>
            <a:ext cx="51343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Тип жилкования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428868"/>
            <a:ext cx="44291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Перистое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17871" y="285728"/>
            <a:ext cx="2357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ывод: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00034" y="1714488"/>
            <a:ext cx="80010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Выделяют следующие типы жилкования: параллельное, сетчатое (пальчатое, перистое), дуговое. Это важный признак при определении растений.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928670"/>
            <a:ext cx="8215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 Листья </a:t>
            </a:r>
            <a:r>
              <a:rPr lang="ru-RU" sz="3600" b="1" dirty="0">
                <a:solidFill>
                  <a:srgbClr val="FF0000"/>
                </a:solidFill>
              </a:rPr>
              <a:t>разных растений имеют сходство во внешнем строении. Листья имеют отличительные признаки, которые помогают распознавать растения по видам. </a:t>
            </a:r>
          </a:p>
        </p:txBody>
      </p:sp>
      <p:pic>
        <p:nvPicPr>
          <p:cNvPr id="4" name="Рисунок 3" descr="dd86bd834a2bea527c7617fccb02b3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714752"/>
            <a:ext cx="1947863" cy="2518345"/>
          </a:xfrm>
          <a:prstGeom prst="rect">
            <a:avLst/>
          </a:prstGeom>
        </p:spPr>
      </p:pic>
      <p:pic>
        <p:nvPicPr>
          <p:cNvPr id="5" name="Рисунок 4" descr="ду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3071810"/>
            <a:ext cx="2571748" cy="1928811"/>
          </a:xfrm>
          <a:prstGeom prst="rect">
            <a:avLst/>
          </a:prstGeom>
        </p:spPr>
      </p:pic>
      <p:pic>
        <p:nvPicPr>
          <p:cNvPr id="6" name="Рисунок 5" descr="ряби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7" y="3929065"/>
            <a:ext cx="2317734" cy="1989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9778" y="357166"/>
            <a:ext cx="4701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Функции листа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1643050"/>
            <a:ext cx="714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1) </a:t>
            </a:r>
            <a:r>
              <a:rPr lang="ru-RU" sz="2800" b="1" dirty="0" smtClean="0"/>
              <a:t>Лист </a:t>
            </a:r>
            <a:r>
              <a:rPr lang="ru-RU" sz="2800" b="1" dirty="0"/>
              <a:t>обеспечивает улавливание света.</a:t>
            </a:r>
          </a:p>
          <a:p>
            <a:r>
              <a:rPr lang="ru-RU" sz="2800" b="1" dirty="0"/>
              <a:t>2) Л</a:t>
            </a:r>
            <a:r>
              <a:rPr lang="ru-RU" sz="2800" b="1" dirty="0" smtClean="0"/>
              <a:t>ист </a:t>
            </a:r>
            <a:r>
              <a:rPr lang="ru-RU" sz="2800" b="1" dirty="0"/>
              <a:t>обеспечивает образование органических веществ.</a:t>
            </a:r>
          </a:p>
          <a:p>
            <a:r>
              <a:rPr lang="ru-RU" sz="2800" b="1" dirty="0"/>
              <a:t>3) </a:t>
            </a:r>
            <a:r>
              <a:rPr lang="ru-RU" sz="2800" b="1" dirty="0" smtClean="0"/>
              <a:t>Лист </a:t>
            </a:r>
            <a:r>
              <a:rPr lang="ru-RU" sz="2800" b="1" dirty="0"/>
              <a:t>обеспечивает дыхание.</a:t>
            </a:r>
          </a:p>
          <a:p>
            <a:r>
              <a:rPr lang="ru-RU" sz="2800" b="1" dirty="0"/>
              <a:t>4) Лист испаряет воду, защищая растения от перегрева.</a:t>
            </a:r>
          </a:p>
          <a:p>
            <a:r>
              <a:rPr lang="ru-RU" sz="2800" b="1" dirty="0"/>
              <a:t>5) Лист может обеспечивать защиту ( эта роль есть у видоизмененных листьев- колючек).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96963f5830f20bee73b_720x540_cropromiar-niestandardow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63704" y="2967335"/>
            <a:ext cx="56166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Большое спасибо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внимание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3873" y="500042"/>
            <a:ext cx="4922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Задачи урока: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9438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642918"/>
            <a:ext cx="1214446" cy="14056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1538" y="1714488"/>
            <a:ext cx="6500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1.Познакомить с многообразием листьев, развивать морфологические понятия.</a:t>
            </a:r>
          </a:p>
          <a:p>
            <a:endParaRPr lang="ru-RU" sz="2800" dirty="0" smtClean="0"/>
          </a:p>
          <a:p>
            <a:r>
              <a:rPr lang="ru-RU" sz="2800" dirty="0" smtClean="0"/>
              <a:t>2. Развивать умения проводить сравнения, делать выводы,  выявлять общие и отличительные признаки простых и сложных листьев.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80660" y="357166"/>
            <a:ext cx="6203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Проблемная задача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500174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Листья разных растений не похожи друг на друга. Одни растения имеют крупные листья, а другие совсем крошечные.</a:t>
            </a:r>
            <a:endParaRPr lang="ru-RU" sz="2400" dirty="0"/>
          </a:p>
        </p:txBody>
      </p:sp>
      <p:pic>
        <p:nvPicPr>
          <p:cNvPr id="5" name="Рисунок 4" descr="листья виктории рег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357430"/>
            <a:ext cx="3143272" cy="2288220"/>
          </a:xfrm>
          <a:prstGeom prst="rect">
            <a:avLst/>
          </a:prstGeom>
        </p:spPr>
      </p:pic>
      <p:pic>
        <p:nvPicPr>
          <p:cNvPr id="6" name="Рисунок 5" descr="листья ряс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0403" y="2357431"/>
            <a:ext cx="2803233" cy="2260492"/>
          </a:xfrm>
          <a:prstGeom prst="rect">
            <a:avLst/>
          </a:prstGeom>
        </p:spPr>
      </p:pic>
      <p:pic>
        <p:nvPicPr>
          <p:cNvPr id="7" name="Рисунок 6" descr="листья пальм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2357430"/>
            <a:ext cx="2952749" cy="22338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4714884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Виктория </a:t>
            </a:r>
            <a:r>
              <a:rPr lang="ru-RU" sz="2400" dirty="0" err="1" smtClean="0"/>
              <a:t>регия</a:t>
            </a:r>
            <a:r>
              <a:rPr lang="ru-RU" sz="2400" dirty="0" smtClean="0"/>
              <a:t>- диаметр листа 2,2 м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86116" y="4714884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Ряска имеет самые маленькие плавающие листья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215074" y="4714884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Пальма Рафия имеет лист длиной 20 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-001_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714356"/>
            <a:ext cx="3214710" cy="2461262"/>
          </a:xfrm>
          <a:prstGeom prst="rect">
            <a:avLst/>
          </a:prstGeom>
        </p:spPr>
      </p:pic>
      <p:pic>
        <p:nvPicPr>
          <p:cNvPr id="4" name="Рисунок 3" descr="1297181332_ff028_www.nevseoboi.com.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642918"/>
            <a:ext cx="3428992" cy="2143120"/>
          </a:xfrm>
          <a:prstGeom prst="rect">
            <a:avLst/>
          </a:prstGeom>
        </p:spPr>
      </p:pic>
      <p:pic>
        <p:nvPicPr>
          <p:cNvPr id="5" name="Рисунок 4" descr="листья одуванчи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3286124"/>
            <a:ext cx="2071702" cy="28362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2143117"/>
            <a:ext cx="6072230" cy="4431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Гипотеза: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Листья разных растений имеют сходные и отличительные признаки  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8724" y="285728"/>
            <a:ext cx="3946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Задание №1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1" y="1357299"/>
            <a:ext cx="77153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1. Рассмотрите рисунок « Внешнее строение листа». Изучите, из каких основных частей состоит лист.</a:t>
            </a:r>
          </a:p>
          <a:p>
            <a:r>
              <a:rPr lang="ru-RU" sz="2800" dirty="0"/>
              <a:t>2. Найдите на гербарии основные части листа.</a:t>
            </a:r>
          </a:p>
          <a:p>
            <a:r>
              <a:rPr lang="ru-RU" sz="2800" dirty="0"/>
              <a:t>3. Все ли листья имеют черешок? Рассмотрите рисунки в приложении.</a:t>
            </a:r>
          </a:p>
          <a:p>
            <a:r>
              <a:rPr lang="ru-RU" sz="2800" dirty="0"/>
              <a:t>Как называются такие листья?</a:t>
            </a:r>
          </a:p>
          <a:p>
            <a:r>
              <a:rPr lang="ru-RU" sz="2800" dirty="0"/>
              <a:t>3.Выполните задание 33 в рабочей тетради.</a:t>
            </a:r>
          </a:p>
          <a:p>
            <a:r>
              <a:rPr lang="ru-RU" sz="2800" dirty="0"/>
              <a:t>4.Сделайте вывод.</a:t>
            </a:r>
          </a:p>
          <a:p>
            <a:endParaRPr lang="ru-RU" dirty="0"/>
          </a:p>
        </p:txBody>
      </p:sp>
      <p:pic>
        <p:nvPicPr>
          <p:cNvPr id="6" name="Рисунок 5" descr="9438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834" y="357166"/>
            <a:ext cx="852485" cy="986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троение лис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973" y="571479"/>
            <a:ext cx="7739117" cy="5804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46433" y="357166"/>
            <a:ext cx="2357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Вывод: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571612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Лист состоит из листовой пластинки с жилками и основания.</a:t>
            </a:r>
          </a:p>
          <a:p>
            <a:r>
              <a:rPr lang="ru-RU" sz="3200" dirty="0" smtClean="0"/>
              <a:t>Листья могут быть черешковые и сидячие.</a:t>
            </a:r>
            <a:endParaRPr lang="ru-RU" sz="3200" dirty="0"/>
          </a:p>
        </p:txBody>
      </p:sp>
      <p:pic>
        <p:nvPicPr>
          <p:cNvPr id="5" name="Рисунок 4" descr="www.PicsDesktop.com_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071810"/>
            <a:ext cx="4548198" cy="3411149"/>
          </a:xfrm>
          <a:prstGeom prst="rect">
            <a:avLst/>
          </a:prstGeom>
        </p:spPr>
      </p:pic>
      <p:pic>
        <p:nvPicPr>
          <p:cNvPr id="6" name="Рисунок 5" descr="листья одуванчи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3214685"/>
            <a:ext cx="2500330" cy="3167085"/>
          </a:xfrm>
          <a:prstGeom prst="rect">
            <a:avLst/>
          </a:prstGeom>
        </p:spPr>
      </p:pic>
      <p:pic>
        <p:nvPicPr>
          <p:cNvPr id="7" name="Рисунок 6" descr="алоэ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3143248"/>
            <a:ext cx="2365659" cy="3481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65848" y="214290"/>
            <a:ext cx="3946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Задание №2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150017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596" y="1500174"/>
            <a:ext cx="8358246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1. Используя знания о внешнем строении листа, сравните листья гербария под №1и №2. Чем они отличаются?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2. Найдите в приложении определение «простые листья», «сложные листья».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3. Выполните упр.36 в рабочей тетради.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4. Сделайте вывод.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age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3929066"/>
            <a:ext cx="4572032" cy="2467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60744" y="428604"/>
            <a:ext cx="2357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Вывод: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1428736"/>
            <a:ext cx="68580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Лист, состоящий из одной листовой пластинки и одного черешка, называется простым.</a:t>
            </a:r>
          </a:p>
          <a:p>
            <a:r>
              <a:rPr lang="ru-RU" sz="2800" dirty="0" smtClean="0"/>
              <a:t>Лист, состоящий из нескольких листовых пластинок, соединенных с общим черенком небольшими черешками, называют сложным.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478</Words>
  <Application>Microsoft Office PowerPoint</Application>
  <PresentationFormat>Экран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</dc:title>
  <dc:creator>Ирина</dc:creator>
  <cp:lastModifiedBy>Ирина</cp:lastModifiedBy>
  <cp:revision>18</cp:revision>
  <dcterms:created xsi:type="dcterms:W3CDTF">2013-12-02T14:39:51Z</dcterms:created>
  <dcterms:modified xsi:type="dcterms:W3CDTF">2014-01-13T18:37:35Z</dcterms:modified>
</cp:coreProperties>
</file>