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74" r:id="rId7"/>
    <p:sldId id="261" r:id="rId8"/>
    <p:sldId id="263" r:id="rId9"/>
    <p:sldId id="262" r:id="rId10"/>
    <p:sldId id="269" r:id="rId11"/>
    <p:sldId id="264" r:id="rId12"/>
    <p:sldId id="270" r:id="rId13"/>
    <p:sldId id="265" r:id="rId14"/>
    <p:sldId id="271" r:id="rId15"/>
    <p:sldId id="266" r:id="rId16"/>
    <p:sldId id="272" r:id="rId17"/>
    <p:sldId id="275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14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visualrian.ru/storage/PreviewWM/1571/05/157105.jpg?118183362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 крови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104964"/>
            <a:ext cx="5004048" cy="375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9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переливания крови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854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I(0)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062" y="33209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I(0)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17728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II(A)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330613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IV(AB)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9764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III(B)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8268" y="17728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II(A)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1970" y="49411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III(B)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2634" y="330613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IV(AB)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Дуга 17"/>
          <p:cNvSpPr/>
          <p:nvPr/>
        </p:nvSpPr>
        <p:spPr>
          <a:xfrm>
            <a:off x="611560" y="3064314"/>
            <a:ext cx="1872208" cy="441340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3275856" y="1552146"/>
            <a:ext cx="1872208" cy="441340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6336196" y="2915652"/>
            <a:ext cx="1872208" cy="441340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3275856" y="4535120"/>
            <a:ext cx="1872208" cy="441340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flipV="1">
            <a:off x="629886" y="3541658"/>
            <a:ext cx="1872208" cy="472968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V="1">
            <a:off x="3275856" y="1905664"/>
            <a:ext cx="1872208" cy="472968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flipV="1">
            <a:off x="6370486" y="3541658"/>
            <a:ext cx="1872208" cy="472968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flipV="1">
            <a:off x="3286100" y="5074016"/>
            <a:ext cx="1872208" cy="472968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835696" y="2142148"/>
            <a:ext cx="1152128" cy="9221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835696" y="4014626"/>
            <a:ext cx="1152128" cy="9265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2" idx="3"/>
          </p:cNvCxnSpPr>
          <p:nvPr/>
        </p:nvCxnSpPr>
        <p:spPr>
          <a:xfrm>
            <a:off x="5518348" y="1957482"/>
            <a:ext cx="1573932" cy="9581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436096" y="4014626"/>
            <a:ext cx="1728192" cy="9618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5" idx="3"/>
          </p:cNvCxnSpPr>
          <p:nvPr/>
        </p:nvCxnSpPr>
        <p:spPr>
          <a:xfrm>
            <a:off x="2790126" y="3505654"/>
            <a:ext cx="3222034" cy="36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Выгнутая вверх стрелка 39"/>
          <p:cNvSpPr/>
          <p:nvPr/>
        </p:nvSpPr>
        <p:spPr>
          <a:xfrm>
            <a:off x="587594" y="2848290"/>
            <a:ext cx="2106558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 flipH="1" flipV="1">
            <a:off x="587593" y="3775298"/>
            <a:ext cx="2040189" cy="4485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1811760" y="2134672"/>
            <a:ext cx="1152128" cy="9221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926030" y="4076134"/>
            <a:ext cx="1152128" cy="9179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8" idx="1"/>
          </p:cNvCxnSpPr>
          <p:nvPr/>
        </p:nvCxnSpPr>
        <p:spPr>
          <a:xfrm flipV="1">
            <a:off x="2780963" y="3490796"/>
            <a:ext cx="3231197" cy="37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38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Группа крови </a:t>
            </a:r>
            <a:r>
              <a:rPr lang="en-US" sz="2800" dirty="0" smtClean="0"/>
              <a:t>II (</a:t>
            </a:r>
            <a:r>
              <a:rPr lang="ru-RU" sz="2800" dirty="0" smtClean="0"/>
              <a:t>А</a:t>
            </a:r>
            <a:r>
              <a:rPr lang="en-US" sz="2800" dirty="0" smtClean="0"/>
              <a:t>)</a:t>
            </a:r>
          </a:p>
          <a:p>
            <a:pPr marL="892175" indent="263525">
              <a:buFont typeface="Arial" panose="020B0604020202020204" pitchFamily="34" charset="0"/>
              <a:buChar char="•"/>
            </a:pPr>
            <a:r>
              <a:rPr lang="ru-RU" sz="2800" dirty="0" smtClean="0"/>
              <a:t>в эритроцитах есть белок А </a:t>
            </a:r>
          </a:p>
          <a:p>
            <a:pPr marL="892175" indent="263525">
              <a:buFont typeface="Arial" panose="020B0604020202020204" pitchFamily="34" charset="0"/>
              <a:buChar char="•"/>
            </a:pPr>
            <a:r>
              <a:rPr lang="ru-RU" sz="2800" dirty="0"/>
              <a:t>в</a:t>
            </a:r>
            <a:r>
              <a:rPr lang="ru-RU" sz="2800" dirty="0" smtClean="0"/>
              <a:t> плазме есть антитела </a:t>
            </a:r>
            <a:r>
              <a:rPr lang="el-GR" sz="2800" dirty="0" smtClean="0"/>
              <a:t>β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     (к белку В)</a:t>
            </a:r>
          </a:p>
          <a:p>
            <a:pPr marL="892175" indent="263525">
              <a:buFont typeface="Arial" panose="020B0604020202020204" pitchFamily="34" charset="0"/>
              <a:buChar char="•"/>
            </a:pPr>
            <a:endParaRPr lang="ru-RU" sz="2800" dirty="0"/>
          </a:p>
          <a:p>
            <a:r>
              <a:rPr lang="ru-RU" sz="2800" dirty="0" smtClean="0"/>
              <a:t>Людям со второй группой крови можно переливать кровь или такой же группы, или группы </a:t>
            </a:r>
            <a:r>
              <a:rPr lang="en-US" sz="2800" dirty="0" smtClean="0"/>
              <a:t>I</a:t>
            </a:r>
            <a:r>
              <a:rPr lang="ru-RU" sz="2800" dirty="0" smtClean="0"/>
              <a:t> (0)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 крови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184" y="116632"/>
            <a:ext cx="265104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86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переливания крови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854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I(0)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062" y="33209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I(0)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17728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II(A)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330613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IV(AB)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9764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III(B)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8268" y="17728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II(A)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1970" y="49411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III(B)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2634" y="330613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IV(AB)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Дуга 19"/>
          <p:cNvSpPr/>
          <p:nvPr/>
        </p:nvSpPr>
        <p:spPr>
          <a:xfrm>
            <a:off x="3275856" y="1552146"/>
            <a:ext cx="1872208" cy="441340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6336196" y="2915652"/>
            <a:ext cx="1872208" cy="441340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3275856" y="4535120"/>
            <a:ext cx="1872208" cy="441340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V="1">
            <a:off x="3275856" y="1905664"/>
            <a:ext cx="1872208" cy="472968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flipV="1">
            <a:off x="6370486" y="3541658"/>
            <a:ext cx="1872208" cy="472968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flipV="1">
            <a:off x="3286100" y="5074016"/>
            <a:ext cx="1872208" cy="472968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stCxn id="12" idx="3"/>
          </p:cNvCxnSpPr>
          <p:nvPr/>
        </p:nvCxnSpPr>
        <p:spPr>
          <a:xfrm>
            <a:off x="5518348" y="1957482"/>
            <a:ext cx="1573932" cy="9581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436096" y="4014626"/>
            <a:ext cx="1728192" cy="9618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Выгнутая вверх стрелка 39"/>
          <p:cNvSpPr/>
          <p:nvPr/>
        </p:nvSpPr>
        <p:spPr>
          <a:xfrm>
            <a:off x="587594" y="2848290"/>
            <a:ext cx="2106558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 flipH="1" flipV="1">
            <a:off x="587593" y="3775298"/>
            <a:ext cx="2040189" cy="4485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1868868" y="2142148"/>
            <a:ext cx="1152128" cy="9221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926030" y="4036557"/>
            <a:ext cx="1152128" cy="9179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8" idx="1"/>
          </p:cNvCxnSpPr>
          <p:nvPr/>
        </p:nvCxnSpPr>
        <p:spPr>
          <a:xfrm flipV="1">
            <a:off x="2780963" y="3490796"/>
            <a:ext cx="3231197" cy="37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Выгнутая вверх стрелка 28"/>
          <p:cNvSpPr/>
          <p:nvPr/>
        </p:nvSpPr>
        <p:spPr>
          <a:xfrm>
            <a:off x="3168925" y="1266406"/>
            <a:ext cx="2106558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верх стрелка 30"/>
          <p:cNvSpPr/>
          <p:nvPr/>
        </p:nvSpPr>
        <p:spPr>
          <a:xfrm flipH="1" flipV="1">
            <a:off x="3191865" y="2154345"/>
            <a:ext cx="2040189" cy="4485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9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Группа крови </a:t>
            </a:r>
            <a:r>
              <a:rPr lang="en-US" sz="2800" dirty="0" smtClean="0"/>
              <a:t>III (</a:t>
            </a:r>
            <a:r>
              <a:rPr lang="ru-RU" sz="2800" dirty="0" smtClean="0"/>
              <a:t>В</a:t>
            </a:r>
            <a:r>
              <a:rPr lang="en-US" sz="2800" dirty="0" smtClean="0"/>
              <a:t>)</a:t>
            </a:r>
          </a:p>
          <a:p>
            <a:pPr marL="892175" indent="263525">
              <a:buFont typeface="Arial" panose="020B0604020202020204" pitchFamily="34" charset="0"/>
              <a:buChar char="•"/>
            </a:pPr>
            <a:r>
              <a:rPr lang="ru-RU" sz="2800" dirty="0" smtClean="0"/>
              <a:t>в эритроцитах есть белок В</a:t>
            </a:r>
          </a:p>
          <a:p>
            <a:pPr marL="892175" indent="263525">
              <a:buFont typeface="Arial" panose="020B0604020202020204" pitchFamily="34" charset="0"/>
              <a:buChar char="•"/>
            </a:pPr>
            <a:r>
              <a:rPr lang="ru-RU" sz="2800" dirty="0"/>
              <a:t>в</a:t>
            </a:r>
            <a:r>
              <a:rPr lang="ru-RU" sz="2800" dirty="0" smtClean="0"/>
              <a:t> плазме есть антитела </a:t>
            </a:r>
            <a:r>
              <a:rPr lang="el-GR" sz="2800" dirty="0" smtClean="0"/>
              <a:t>α</a:t>
            </a:r>
            <a:r>
              <a:rPr lang="ru-RU" sz="2800" dirty="0"/>
              <a:t> </a:t>
            </a:r>
            <a:r>
              <a:rPr lang="ru-RU" sz="2800" dirty="0" smtClean="0"/>
              <a:t>(к белку А)</a:t>
            </a:r>
          </a:p>
          <a:p>
            <a:pPr marL="892175" indent="263525">
              <a:buFont typeface="Arial" panose="020B0604020202020204" pitchFamily="34" charset="0"/>
              <a:buChar char="•"/>
            </a:pPr>
            <a:endParaRPr lang="ru-RU" sz="1000" dirty="0"/>
          </a:p>
          <a:p>
            <a:pPr lvl="0">
              <a:buClr>
                <a:srgbClr val="838995"/>
              </a:buClr>
            </a:pPr>
            <a:r>
              <a:rPr lang="ru-RU" sz="2800" dirty="0">
                <a:solidFill>
                  <a:srgbClr val="FFFFFF"/>
                </a:solidFill>
              </a:rPr>
              <a:t>Людям </a:t>
            </a:r>
            <a:r>
              <a:rPr lang="ru-RU" sz="2800" dirty="0" smtClean="0">
                <a:solidFill>
                  <a:srgbClr val="FFFFFF"/>
                </a:solidFill>
              </a:rPr>
              <a:t>с третьей </a:t>
            </a:r>
            <a:r>
              <a:rPr lang="ru-RU" sz="2800" dirty="0">
                <a:solidFill>
                  <a:srgbClr val="FFFFFF"/>
                </a:solidFill>
              </a:rPr>
              <a:t>группой крови можно переливать кровь или такой же группы, или группы </a:t>
            </a:r>
            <a:r>
              <a:rPr lang="en-US" sz="2800" dirty="0">
                <a:solidFill>
                  <a:srgbClr val="FFFFFF"/>
                </a:solidFill>
              </a:rPr>
              <a:t>I</a:t>
            </a:r>
            <a:r>
              <a:rPr lang="ru-RU" sz="2800" dirty="0">
                <a:solidFill>
                  <a:srgbClr val="FFFFFF"/>
                </a:solidFill>
              </a:rPr>
              <a:t> (0)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 крови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255912" cy="22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581128"/>
            <a:ext cx="1509712" cy="21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34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переливания крови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854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I(0)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062" y="33209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I(0)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17728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II(A)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330613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IV(AB)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9764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III(B)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8268" y="17728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II(A)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1970" y="49411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III(B)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2634" y="330613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IV(AB)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Дуга 20"/>
          <p:cNvSpPr/>
          <p:nvPr/>
        </p:nvSpPr>
        <p:spPr>
          <a:xfrm>
            <a:off x="6336196" y="2915652"/>
            <a:ext cx="1872208" cy="441340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3275856" y="4535120"/>
            <a:ext cx="1872208" cy="441340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flipV="1">
            <a:off x="6370486" y="3541658"/>
            <a:ext cx="1872208" cy="472968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flipV="1">
            <a:off x="3286100" y="5074016"/>
            <a:ext cx="1872208" cy="472968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stCxn id="12" idx="3"/>
          </p:cNvCxnSpPr>
          <p:nvPr/>
        </p:nvCxnSpPr>
        <p:spPr>
          <a:xfrm>
            <a:off x="5518348" y="1957482"/>
            <a:ext cx="1573932" cy="9581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436096" y="4014626"/>
            <a:ext cx="1728192" cy="9618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Выгнутая вверх стрелка 39"/>
          <p:cNvSpPr/>
          <p:nvPr/>
        </p:nvSpPr>
        <p:spPr>
          <a:xfrm>
            <a:off x="587594" y="2848290"/>
            <a:ext cx="2106558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 flipH="1" flipV="1">
            <a:off x="587593" y="3775298"/>
            <a:ext cx="2040189" cy="4485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1868868" y="2142148"/>
            <a:ext cx="1152128" cy="9221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926030" y="4036557"/>
            <a:ext cx="1152128" cy="9179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8" idx="1"/>
          </p:cNvCxnSpPr>
          <p:nvPr/>
        </p:nvCxnSpPr>
        <p:spPr>
          <a:xfrm flipV="1">
            <a:off x="2780963" y="3490796"/>
            <a:ext cx="3231197" cy="37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Выгнутая вверх стрелка 28"/>
          <p:cNvSpPr/>
          <p:nvPr/>
        </p:nvSpPr>
        <p:spPr>
          <a:xfrm>
            <a:off x="3168925" y="1266406"/>
            <a:ext cx="2106558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верх стрелка 30"/>
          <p:cNvSpPr/>
          <p:nvPr/>
        </p:nvSpPr>
        <p:spPr>
          <a:xfrm flipH="1" flipV="1">
            <a:off x="3191865" y="2154345"/>
            <a:ext cx="2040189" cy="4485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3168925" y="4339920"/>
            <a:ext cx="2106558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 flipH="1" flipV="1">
            <a:off x="3174155" y="5310500"/>
            <a:ext cx="2040189" cy="4485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Группа крови </a:t>
            </a:r>
            <a:r>
              <a:rPr lang="en-US" sz="2800" dirty="0" smtClean="0"/>
              <a:t>IV (</a:t>
            </a:r>
            <a:r>
              <a:rPr lang="ru-RU" sz="2800" dirty="0" smtClean="0"/>
              <a:t>АВ</a:t>
            </a:r>
            <a:r>
              <a:rPr lang="en-US" sz="2800" dirty="0" smtClean="0"/>
              <a:t>)</a:t>
            </a:r>
          </a:p>
          <a:p>
            <a:pPr marL="536575" indent="263525">
              <a:buFont typeface="Arial" panose="020B0604020202020204" pitchFamily="34" charset="0"/>
              <a:buChar char="•"/>
            </a:pPr>
            <a:r>
              <a:rPr lang="ru-RU" sz="2800" dirty="0" smtClean="0"/>
              <a:t>в эритроцитах есть белки А и В</a:t>
            </a:r>
          </a:p>
          <a:p>
            <a:pPr marL="536575" indent="263525">
              <a:buFont typeface="Arial" panose="020B0604020202020204" pitchFamily="34" charset="0"/>
              <a:buChar char="•"/>
            </a:pPr>
            <a:r>
              <a:rPr lang="ru-RU" sz="2800" dirty="0" smtClean="0"/>
              <a:t>В плазме нет антител </a:t>
            </a:r>
            <a:r>
              <a:rPr lang="el-GR" sz="2800" dirty="0" smtClean="0"/>
              <a:t>α</a:t>
            </a:r>
            <a:r>
              <a:rPr lang="ru-RU" sz="2800" dirty="0" smtClean="0"/>
              <a:t> и </a:t>
            </a:r>
            <a:r>
              <a:rPr lang="el-GR" sz="2800" dirty="0" smtClean="0"/>
              <a:t>β</a:t>
            </a:r>
            <a:endParaRPr lang="ru-RU" sz="2800" dirty="0" smtClean="0"/>
          </a:p>
          <a:p>
            <a:pPr marL="892175" indent="263525">
              <a:buFont typeface="Arial" panose="020B0604020202020204" pitchFamily="34" charset="0"/>
              <a:buChar char="•"/>
            </a:pPr>
            <a:endParaRPr lang="ru-RU" sz="2800" dirty="0"/>
          </a:p>
          <a:p>
            <a:r>
              <a:rPr lang="ru-RU" sz="2800" dirty="0" smtClean="0"/>
              <a:t>Люди с четвертой группой крови являются универсальными реципиентами, им может быть перелита кровь любой группы.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 крови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5402" y="116632"/>
            <a:ext cx="287551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950541" cy="195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10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переливания крови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854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I(0)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062" y="33209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I(0)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17728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II(A)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330613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IV(AB)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9764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III(B)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8268" y="17728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II(A)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1970" y="49411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III(B)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2634" y="330613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IV(AB)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Дуга 20"/>
          <p:cNvSpPr/>
          <p:nvPr/>
        </p:nvSpPr>
        <p:spPr>
          <a:xfrm>
            <a:off x="6336196" y="2915652"/>
            <a:ext cx="1872208" cy="441340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flipV="1">
            <a:off x="6370486" y="3541658"/>
            <a:ext cx="1872208" cy="472968"/>
          </a:xfrm>
          <a:prstGeom prst="arc">
            <a:avLst>
              <a:gd name="adj1" fmla="val 1072630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stCxn id="12" idx="3"/>
          </p:cNvCxnSpPr>
          <p:nvPr/>
        </p:nvCxnSpPr>
        <p:spPr>
          <a:xfrm>
            <a:off x="5518348" y="1957482"/>
            <a:ext cx="1429916" cy="8908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436096" y="4124036"/>
            <a:ext cx="1512168" cy="8524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Выгнутая вверх стрелка 39"/>
          <p:cNvSpPr/>
          <p:nvPr/>
        </p:nvSpPr>
        <p:spPr>
          <a:xfrm>
            <a:off x="587594" y="2848290"/>
            <a:ext cx="2106558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 flipH="1" flipV="1">
            <a:off x="587593" y="3775298"/>
            <a:ext cx="2040189" cy="4485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1868868" y="2142148"/>
            <a:ext cx="1152128" cy="9221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926030" y="4036557"/>
            <a:ext cx="1152128" cy="9179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8" idx="1"/>
          </p:cNvCxnSpPr>
          <p:nvPr/>
        </p:nvCxnSpPr>
        <p:spPr>
          <a:xfrm flipV="1">
            <a:off x="2780963" y="3490796"/>
            <a:ext cx="3231197" cy="37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Выгнутая вверх стрелка 28"/>
          <p:cNvSpPr/>
          <p:nvPr/>
        </p:nvSpPr>
        <p:spPr>
          <a:xfrm>
            <a:off x="3168925" y="1266406"/>
            <a:ext cx="2106558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верх стрелка 30"/>
          <p:cNvSpPr/>
          <p:nvPr/>
        </p:nvSpPr>
        <p:spPr>
          <a:xfrm flipH="1" flipV="1">
            <a:off x="3191865" y="2154345"/>
            <a:ext cx="2040189" cy="4485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3168925" y="4339920"/>
            <a:ext cx="2106558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 flipH="1" flipV="1">
            <a:off x="3174155" y="5310500"/>
            <a:ext cx="2040189" cy="4485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>
            <a:off x="6336196" y="2696880"/>
            <a:ext cx="2106558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 flipH="1" flipV="1">
            <a:off x="6300192" y="3675462"/>
            <a:ext cx="2040189" cy="4485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5518348" y="1931484"/>
            <a:ext cx="1213892" cy="7653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412160" y="4124036"/>
            <a:ext cx="1536104" cy="8746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0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2426" y="228600"/>
            <a:ext cx="7680960" cy="24083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/>
              <a:t>        Донорская кровь используется при сложных операциях, травмах, ожогах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029200" y="3645024"/>
            <a:ext cx="3657600" cy="2984376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Кровь одного донора   разделяется на компоненты и, благодаря этому , может спасти жизнь </a:t>
            </a:r>
          </a:p>
          <a:p>
            <a:pPr eaLnBrk="1" hangingPunct="1">
              <a:defRPr/>
            </a:pPr>
            <a:r>
              <a:rPr lang="ru-RU" sz="2800" dirty="0" smtClean="0"/>
              <a:t>4-5 пациентам</a:t>
            </a:r>
            <a:r>
              <a:rPr lang="en-US" sz="2800" dirty="0" smtClean="0"/>
              <a:t>.</a:t>
            </a:r>
            <a:endParaRPr lang="ru-RU" sz="28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1284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0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Резус-фактор – еще один белок </a:t>
            </a:r>
            <a:br>
              <a:rPr lang="ru-RU" sz="2800" dirty="0" smtClean="0"/>
            </a:br>
            <a:r>
              <a:rPr lang="ru-RU" sz="2800" dirty="0" smtClean="0"/>
              <a:t>крови (антиген, </a:t>
            </a:r>
            <a:r>
              <a:rPr lang="ru-RU" sz="2800" dirty="0" err="1" smtClean="0"/>
              <a:t>агглютиноген</a:t>
            </a:r>
            <a:r>
              <a:rPr lang="ru-RU" sz="2800" dirty="0" smtClean="0"/>
              <a:t>). </a:t>
            </a:r>
          </a:p>
          <a:p>
            <a:r>
              <a:rPr lang="ru-RU" sz="2800" dirty="0" smtClean="0"/>
              <a:t>Впервые он был обнаружен в крови </a:t>
            </a:r>
            <a:br>
              <a:rPr lang="ru-RU" sz="2800" dirty="0" smtClean="0"/>
            </a:br>
            <a:r>
              <a:rPr lang="ru-RU" sz="2800" dirty="0" smtClean="0"/>
              <a:t>обезьян макак-резусов в 1940 году.</a:t>
            </a:r>
          </a:p>
          <a:p>
            <a:endParaRPr lang="ru-RU" sz="2800" dirty="0" smtClean="0"/>
          </a:p>
          <a:p>
            <a:r>
              <a:rPr lang="ru-RU" sz="2800" dirty="0" smtClean="0"/>
              <a:t>У 85% людей в крови есть этот белок, </a:t>
            </a:r>
            <a:br>
              <a:rPr lang="ru-RU" sz="2800" dirty="0" smtClean="0"/>
            </a:br>
            <a:r>
              <a:rPr lang="ru-RU" sz="2800" dirty="0" smtClean="0"/>
              <a:t>их называют резус-положительными (</a:t>
            </a:r>
            <a:r>
              <a:rPr lang="en-US" sz="2800" dirty="0" smtClean="0"/>
              <a:t>Rh+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25% людей не имеют этого белка в крови, их называют резус-отрицательными (</a:t>
            </a:r>
            <a:r>
              <a:rPr lang="en-US" sz="2800" dirty="0" smtClean="0"/>
              <a:t>Rh</a:t>
            </a:r>
            <a:r>
              <a:rPr lang="ru-RU" sz="2800" dirty="0" smtClean="0"/>
              <a:t>-)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Резус-фактор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671" y="2924944"/>
            <a:ext cx="2231909" cy="167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00"/>
          <a:stretch/>
        </p:blipFill>
        <p:spPr bwMode="auto">
          <a:xfrm>
            <a:off x="6516216" y="116631"/>
            <a:ext cx="2515364" cy="244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69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Учебник,                        с. 137-139</a:t>
            </a:r>
          </a:p>
          <a:p>
            <a:r>
              <a:rPr lang="ru-RU" sz="2800" dirty="0" smtClean="0"/>
              <a:t>Рабочая тетрадь,       №119</a:t>
            </a:r>
            <a:r>
              <a:rPr lang="ru-RU" sz="2800" dirty="0"/>
              <a:t>, № </a:t>
            </a:r>
            <a:r>
              <a:rPr lang="ru-RU" sz="2800" dirty="0" smtClean="0"/>
              <a:t>121</a:t>
            </a:r>
          </a:p>
          <a:p>
            <a:endParaRPr lang="ru-RU" sz="2800" dirty="0" smtClean="0"/>
          </a:p>
          <a:p>
            <a:r>
              <a:rPr lang="ru-RU" sz="2800" dirty="0" smtClean="0"/>
              <a:t>Сообщения: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И. И. Мечников – автор теории фагоцитоза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Луи Пастер, его вклад в науку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4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Объясните, что называют следующими терминами:</a:t>
            </a:r>
          </a:p>
          <a:p>
            <a:pPr marL="811213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Антитела</a:t>
            </a:r>
          </a:p>
          <a:p>
            <a:pPr marL="811213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Антигены</a:t>
            </a:r>
          </a:p>
          <a:p>
            <a:pPr marL="811213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Вакцина</a:t>
            </a:r>
          </a:p>
          <a:p>
            <a:pPr marL="811213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Сыворотка </a:t>
            </a:r>
          </a:p>
          <a:p>
            <a:pPr marL="811213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Иммунитет</a:t>
            </a:r>
            <a:endParaRPr lang="ru-RU" sz="2800" dirty="0"/>
          </a:p>
          <a:p>
            <a:pPr marL="811213" indent="-28575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Восстановление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5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Какие виды иммунитета известны?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Д/з № 116: </a:t>
            </a:r>
          </a:p>
          <a:p>
            <a:r>
              <a:rPr lang="ru-RU" sz="2800" dirty="0" smtClean="0"/>
              <a:t>Охарактеризуйте основные механизмы защиты от инфекции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Что вы знаете о СПИДе?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Восстановление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0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Первые опыты по переливанию крови животных человеку – в 17 веке.</a:t>
            </a:r>
          </a:p>
          <a:p>
            <a:r>
              <a:rPr lang="ru-RU" sz="2800" dirty="0" smtClean="0"/>
              <a:t>Первое успешное переливание крови </a:t>
            </a:r>
            <a:br>
              <a:rPr lang="ru-RU" sz="2800" dirty="0" smtClean="0"/>
            </a:br>
            <a:r>
              <a:rPr lang="ru-RU" sz="2800" dirty="0" smtClean="0"/>
              <a:t>(от ягненка человеку) состоялось в 1667 г.</a:t>
            </a:r>
          </a:p>
          <a:p>
            <a:r>
              <a:rPr lang="ru-RU" sz="2800" dirty="0" smtClean="0"/>
              <a:t>Первое переливание крови от человека человеку осуществил английский врач Дж. </a:t>
            </a:r>
            <a:r>
              <a:rPr lang="ru-RU" sz="2800" dirty="0" err="1" smtClean="0"/>
              <a:t>Бланделл</a:t>
            </a:r>
            <a:r>
              <a:rPr lang="ru-RU" sz="2800" dirty="0" smtClean="0"/>
              <a:t> в 1819 г., в России – в 1832 г., перелив кровь от человека, Г. Вольф спас </a:t>
            </a:r>
            <a:br>
              <a:rPr lang="ru-RU" sz="2800" dirty="0" smtClean="0"/>
            </a:br>
            <a:r>
              <a:rPr lang="ru-RU" sz="2800" dirty="0" smtClean="0"/>
              <a:t>умиравшую от потери крови женщину.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Переливание крови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87484"/>
            <a:ext cx="2381250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110" y="4837931"/>
            <a:ext cx="2468550" cy="202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78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62950" y="1196752"/>
            <a:ext cx="7680960" cy="4724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Объяснение особенностей переливания крови стало возможным после создания учения об иммунитете (И. И. Мечников, П. Эрлих; Нобелевская премия в 1908 г.) </a:t>
            </a:r>
          </a:p>
          <a:p>
            <a:r>
              <a:rPr lang="ru-RU" sz="2800" dirty="0" smtClean="0"/>
              <a:t>и открытия групп крови (австрийский ученый К. </a:t>
            </a:r>
            <a:r>
              <a:rPr lang="ru-RU" sz="2800" dirty="0" err="1" smtClean="0"/>
              <a:t>Ландштейнер</a:t>
            </a:r>
            <a:r>
              <a:rPr lang="ru-RU" sz="2800" dirty="0" smtClean="0"/>
              <a:t>, Нобелевская премия в 1930 г.)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Переливание крови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224" y="4137267"/>
            <a:ext cx="190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6021288"/>
            <a:ext cx="234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Карл </a:t>
            </a:r>
            <a:r>
              <a:rPr lang="ru-RU" dirty="0" err="1" smtClean="0"/>
              <a:t>Ландштейнер</a:t>
            </a:r>
            <a:r>
              <a:rPr lang="ru-RU" dirty="0" smtClean="0"/>
              <a:t>, </a:t>
            </a:r>
          </a:p>
          <a:p>
            <a:r>
              <a:rPr lang="ru-RU" dirty="0" smtClean="0"/>
              <a:t>1868-1943 </a:t>
            </a:r>
            <a:r>
              <a:rPr lang="ru-RU" dirty="0" err="1" smtClean="0"/>
              <a:t>г.г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7267"/>
            <a:ext cx="208556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42964" y="6030396"/>
            <a:ext cx="234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 И. Мечников, </a:t>
            </a:r>
          </a:p>
          <a:p>
            <a:r>
              <a:rPr lang="ru-RU" dirty="0" smtClean="0"/>
              <a:t>1845-1916 </a:t>
            </a:r>
            <a:r>
              <a:rPr lang="ru-RU" dirty="0" err="1" smtClean="0"/>
              <a:t>г.г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5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7313612" cy="1143000"/>
          </a:xfrm>
        </p:spPr>
        <p:txBody>
          <a:bodyPr/>
          <a:lstStyle/>
          <a:p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УЧАСТНИКИ ПЕРЕЛИВАНИЯ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827213"/>
            <a:ext cx="8066087" cy="152977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400" dirty="0" smtClean="0"/>
              <a:t> </a:t>
            </a:r>
            <a:r>
              <a:rPr lang="ru-RU" sz="3400" dirty="0">
                <a:solidFill>
                  <a:schemeClr val="hlink"/>
                </a:solidFill>
              </a:rPr>
              <a:t>ДОНОР</a:t>
            </a:r>
            <a:r>
              <a:rPr lang="ru-RU" sz="3400" dirty="0"/>
              <a:t> – </a:t>
            </a:r>
            <a:r>
              <a:rPr lang="ru-RU" sz="2500" b="1" dirty="0"/>
              <a:t>человек,</a:t>
            </a:r>
            <a:r>
              <a:rPr lang="en-US" sz="2500" b="1" dirty="0"/>
              <a:t>  </a:t>
            </a:r>
            <a:r>
              <a:rPr lang="ru-RU" sz="2500" b="1" dirty="0"/>
              <a:t>сдающий кровь</a:t>
            </a:r>
          </a:p>
          <a:p>
            <a:pPr>
              <a:lnSpc>
                <a:spcPct val="80000"/>
              </a:lnSpc>
            </a:pPr>
            <a:r>
              <a:rPr lang="ru-RU" sz="3400" dirty="0">
                <a:solidFill>
                  <a:schemeClr val="hlink"/>
                </a:solidFill>
              </a:rPr>
              <a:t>РЕЦИПИЕНТ</a:t>
            </a:r>
            <a:r>
              <a:rPr lang="ru-RU" sz="3400" dirty="0"/>
              <a:t> -</a:t>
            </a:r>
            <a:r>
              <a:rPr lang="ru-RU" sz="2500" b="1" dirty="0"/>
              <a:t>человек, принимающий  кровь</a:t>
            </a:r>
            <a:r>
              <a:rPr lang="ru-RU" sz="2500" dirty="0"/>
              <a:t> </a:t>
            </a:r>
            <a:endParaRPr lang="ru-RU" sz="25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500" b="1" dirty="0"/>
              <a:t>                            </a:t>
            </a:r>
            <a:endParaRPr lang="ru-RU" sz="3400" dirty="0"/>
          </a:p>
        </p:txBody>
      </p:sp>
      <p:pic>
        <p:nvPicPr>
          <p:cNvPr id="16388" name="i-main-pic" descr="Картинка 8 из 20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464993" cy="338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5707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Кровь разных людей различается составом.</a:t>
            </a:r>
          </a:p>
          <a:p>
            <a:endParaRPr lang="ru-RU" sz="1000" dirty="0" smtClean="0"/>
          </a:p>
          <a:p>
            <a:r>
              <a:rPr lang="ru-RU" sz="2800" dirty="0" smtClean="0"/>
              <a:t>В эритроцитах крови могут находиться некоторые антигены (</a:t>
            </a:r>
            <a:r>
              <a:rPr lang="ru-RU" sz="2800" dirty="0" err="1" smtClean="0"/>
              <a:t>агглютиногены</a:t>
            </a:r>
            <a:r>
              <a:rPr lang="ru-RU" sz="2800" dirty="0" smtClean="0"/>
              <a:t>), которые были названы А и В.</a:t>
            </a:r>
          </a:p>
          <a:p>
            <a:endParaRPr lang="ru-RU" sz="1000" dirty="0" smtClean="0"/>
          </a:p>
          <a:p>
            <a:r>
              <a:rPr lang="ru-RU" sz="2800" dirty="0" smtClean="0"/>
              <a:t>В плазме крови могут находиться некоторые антитела (агглютинины), названные </a:t>
            </a:r>
            <a:r>
              <a:rPr lang="el-GR" sz="2800" dirty="0" smtClean="0"/>
              <a:t>α</a:t>
            </a:r>
            <a:r>
              <a:rPr lang="ru-RU" sz="2800" dirty="0" smtClean="0"/>
              <a:t> и </a:t>
            </a:r>
            <a:r>
              <a:rPr lang="el-GR" sz="2800" dirty="0" smtClean="0"/>
              <a:t>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 крови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013176"/>
            <a:ext cx="2237234" cy="161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2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Кровь разных людей различается составом.</a:t>
            </a:r>
          </a:p>
          <a:p>
            <a:r>
              <a:rPr lang="ru-RU" sz="2800" dirty="0" smtClean="0"/>
              <a:t>Если при переливании группы крови больного и донора подобраны неправильно, </a:t>
            </a:r>
          </a:p>
          <a:p>
            <a:r>
              <a:rPr lang="ru-RU" sz="2800" dirty="0" smtClean="0"/>
              <a:t>то при смешении крови происходит агглютинация, т.е. склеивание эритроцитов, т.к. антитела воспринимают кровь </a:t>
            </a:r>
            <a:br>
              <a:rPr lang="ru-RU" sz="2800" dirty="0" smtClean="0"/>
            </a:br>
            <a:r>
              <a:rPr lang="ru-RU" sz="2800" dirty="0" smtClean="0"/>
              <a:t>донора как «чужую».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 крови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410329"/>
            <a:ext cx="3528392" cy="236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98" y="4797152"/>
            <a:ext cx="2088232" cy="184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47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540054" cy="4724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Группа крови </a:t>
            </a:r>
            <a:r>
              <a:rPr lang="en-US" sz="2800" dirty="0" smtClean="0"/>
              <a:t>I (0)</a:t>
            </a:r>
          </a:p>
          <a:p>
            <a:pPr marL="892175" indent="263525">
              <a:buFont typeface="Arial" panose="020B0604020202020204" pitchFamily="34" charset="0"/>
              <a:buChar char="•"/>
            </a:pPr>
            <a:r>
              <a:rPr lang="ru-RU" sz="2800" dirty="0" smtClean="0"/>
              <a:t>в эритроцитах нет белков А и В</a:t>
            </a:r>
          </a:p>
          <a:p>
            <a:pPr marL="892175" indent="263525">
              <a:buFont typeface="Arial" panose="020B0604020202020204" pitchFamily="34" charset="0"/>
              <a:buChar char="•"/>
            </a:pPr>
            <a:r>
              <a:rPr lang="ru-RU" sz="2800" dirty="0"/>
              <a:t>в</a:t>
            </a:r>
            <a:r>
              <a:rPr lang="ru-RU" sz="2800" dirty="0" smtClean="0"/>
              <a:t> плазме есть антитела </a:t>
            </a:r>
            <a:r>
              <a:rPr lang="el-GR" sz="2800" dirty="0" smtClean="0"/>
              <a:t>α</a:t>
            </a:r>
            <a:r>
              <a:rPr lang="ru-RU" sz="2800" dirty="0" smtClean="0"/>
              <a:t> и </a:t>
            </a:r>
            <a:r>
              <a:rPr lang="el-GR" sz="2800" dirty="0" smtClean="0"/>
              <a:t>β</a:t>
            </a:r>
            <a:r>
              <a:rPr lang="ru-RU" sz="2800" dirty="0" smtClean="0"/>
              <a:t> (к белкам А и В)</a:t>
            </a:r>
          </a:p>
          <a:p>
            <a:pPr marL="892175" indent="263525">
              <a:buFont typeface="Arial" panose="020B0604020202020204" pitchFamily="34" charset="0"/>
              <a:buChar char="•"/>
            </a:pPr>
            <a:endParaRPr lang="ru-RU" sz="1000" dirty="0"/>
          </a:p>
          <a:p>
            <a:r>
              <a:rPr lang="ru-RU" sz="2800" dirty="0" smtClean="0"/>
              <a:t>Люди с первой группой крови являются универсальными донорами, их кровь может быть перелита человеку с любой группой крови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ru-RU" dirty="0" smtClean="0"/>
              <a:t>Группы крови, № 120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610048" cy="195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281" y="5157997"/>
            <a:ext cx="2491184" cy="1719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5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100</TotalTime>
  <Words>504</Words>
  <Application>Microsoft Office PowerPoint</Application>
  <PresentationFormat>Экран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Mylar</vt:lpstr>
      <vt:lpstr>Группы крови</vt:lpstr>
      <vt:lpstr>Восстановление знаний</vt:lpstr>
      <vt:lpstr>Восстановление знаний</vt:lpstr>
      <vt:lpstr>Переливание крови</vt:lpstr>
      <vt:lpstr>Переливание крови</vt:lpstr>
      <vt:lpstr>УЧАСТНИКИ ПЕРЕЛИВАНИЯ</vt:lpstr>
      <vt:lpstr>Группы крови</vt:lpstr>
      <vt:lpstr>Группы крови</vt:lpstr>
      <vt:lpstr>Группы крови, № 120 </vt:lpstr>
      <vt:lpstr>Схема переливания крови</vt:lpstr>
      <vt:lpstr>Группы крови</vt:lpstr>
      <vt:lpstr>Схема переливания крови</vt:lpstr>
      <vt:lpstr>Группы крови</vt:lpstr>
      <vt:lpstr>Схема переливания крови</vt:lpstr>
      <vt:lpstr>Группы крови</vt:lpstr>
      <vt:lpstr>Схема переливания крови</vt:lpstr>
      <vt:lpstr>        Донорская кровь используется при сложных операциях, травмах, ожогах</vt:lpstr>
      <vt:lpstr>Резус-фактор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Группы крови</dc:title>
  <dc:creator>Наташа</dc:creator>
  <cp:lastModifiedBy>Наташа</cp:lastModifiedBy>
  <cp:revision>14</cp:revision>
  <dcterms:created xsi:type="dcterms:W3CDTF">2014-01-15T10:19:08Z</dcterms:created>
  <dcterms:modified xsi:type="dcterms:W3CDTF">2014-01-15T12:17:02Z</dcterms:modified>
</cp:coreProperties>
</file>