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A912-A3A5-473B-A421-88E9D56F3497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FC7B-C070-4ED6-B5F0-08498A565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A912-A3A5-473B-A421-88E9D56F3497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FC7B-C070-4ED6-B5F0-08498A565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A912-A3A5-473B-A421-88E9D56F3497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FC7B-C070-4ED6-B5F0-08498A565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A912-A3A5-473B-A421-88E9D56F3497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FC7B-C070-4ED6-B5F0-08498A565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A912-A3A5-473B-A421-88E9D56F3497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FC7B-C070-4ED6-B5F0-08498A565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A912-A3A5-473B-A421-88E9D56F3497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FC7B-C070-4ED6-B5F0-08498A565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A912-A3A5-473B-A421-88E9D56F3497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FC7B-C070-4ED6-B5F0-08498A565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A912-A3A5-473B-A421-88E9D56F3497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FC7B-C070-4ED6-B5F0-08498A565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A912-A3A5-473B-A421-88E9D56F3497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FC7B-C070-4ED6-B5F0-08498A565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A912-A3A5-473B-A421-88E9D56F3497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FC7B-C070-4ED6-B5F0-08498A565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8A912-A3A5-473B-A421-88E9D56F3497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7FC7B-C070-4ED6-B5F0-08498A5651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F68A912-A3A5-473B-A421-88E9D56F3497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057FC7B-C070-4ED6-B5F0-08498A565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92%D0%94_%D0%A0%D0%BE%D1%81%D1%81%D0%B8%D0%B8" TargetMode="External"/><Relationship Id="rId2" Type="http://schemas.openxmlformats.org/officeDocument/2006/relationships/hyperlink" Target="http://ru.wikipedia.org/wiki/%D0%A1%D0%BF%D0%B5%D1%86%D0%B8%D0%B0%D0%BB%D1%8C%D0%BD%D0%BE%D0%B5_%D0%B7%D0%B2%D0%B0%D0%BD%D0%B8%D0%B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2%D0%BD%D1%83%D1%82%D1%80%D0%B5%D0%BD%D0%BD%D0%B8%D0%B5_%D0%B2%D0%BE%D0%B9%D1%81%D0%BA%D0%B0" TargetMode="External"/><Relationship Id="rId4" Type="http://schemas.openxmlformats.org/officeDocument/2006/relationships/hyperlink" Target="http://ru.wikipedia.org/wiki/%D0%92%D0%BE%D0%B8%D0%BD%D1%81%D0%BA%D0%BE%D0%B5_%D0%B7%D0%B2%D0%B0%D0%BD%D0%B8%D0%B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F%D0%BE%D0%BE%D1%89%D1%80%D0%B5%D0%BD%D0%B8%D0%B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1%8B%D1%87%D0%BA%D0%B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Специальные звания органов внутренних дел Российской Федерации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286256"/>
            <a:ext cx="7772400" cy="914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Клуб «Основы юридических знаний»</a:t>
            </a:r>
          </a:p>
          <a:p>
            <a:r>
              <a:rPr lang="ru-RU" dirty="0" smtClean="0"/>
              <a:t>МАОУ МУК г.Ак-Довурака </a:t>
            </a:r>
          </a:p>
          <a:p>
            <a:r>
              <a:rPr lang="ru-RU" dirty="0" smtClean="0"/>
              <a:t>Педагог: Сат Сайдам </a:t>
            </a:r>
            <a:r>
              <a:rPr lang="ru-RU" dirty="0" err="1" smtClean="0"/>
              <a:t>Элбек-ооловна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Специальные звания органов внутренних дел Российской Федерации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Специальные звания органов внутренних дел Российской Федерации</a:t>
            </a:r>
            <a:r>
              <a:rPr lang="ru-RU" dirty="0"/>
              <a:t> — </a:t>
            </a:r>
            <a:r>
              <a:rPr lang="ru-RU" dirty="0">
                <a:hlinkClick r:id="rId2" tooltip="Специальное звание"/>
              </a:rPr>
              <a:t>специальные звания</a:t>
            </a:r>
            <a:r>
              <a:rPr lang="ru-RU" dirty="0"/>
              <a:t>, присваиваемые сотрудникам органов внутренних дел, учреждений, организаций, учебных заведений </a:t>
            </a:r>
            <a:r>
              <a:rPr lang="ru-RU" dirty="0">
                <a:hlinkClick r:id="rId3" tooltip="МВД России"/>
              </a:rPr>
              <a:t>МВД России</a:t>
            </a:r>
            <a:r>
              <a:rPr lang="ru-RU" dirty="0"/>
              <a:t>, проходящим службу на должностях, на которых предусмотрено присвоение специальных званий.</a:t>
            </a:r>
          </a:p>
          <a:p>
            <a:r>
              <a:rPr lang="ru-RU" dirty="0"/>
              <a:t>Специальные звания в системе МВД (не путать с </a:t>
            </a:r>
            <a:r>
              <a:rPr lang="ru-RU" dirty="0">
                <a:hlinkClick r:id="rId4" tooltip="Воинское звание"/>
              </a:rPr>
              <a:t>воинскими званиями</a:t>
            </a:r>
            <a:r>
              <a:rPr lang="ru-RU" dirty="0"/>
              <a:t>, которые присваиваются военнослужащим </a:t>
            </a:r>
            <a:r>
              <a:rPr lang="ru-RU" dirty="0">
                <a:hlinkClick r:id="rId5" tooltip="Внутренние войска"/>
              </a:rPr>
              <a:t>внутренних войск</a:t>
            </a:r>
            <a:r>
              <a:rPr lang="ru-RU" dirty="0"/>
              <a:t> МВД и высшему руководству министерства) присваиваются в зависимости от подразделения, в котором проходит службу сотрудник, и могут быть званиями полиции, внутренней службы или юстиции. При переходе сотрудника из одного подразделения в другое ему может быть присвоено аналогичное специальное звание в порядке переаттестации.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Сроки выслуги в специальных званиях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Законом «О полиции» и Положением о прохождении службы в органах внутренних дел установлены сроки выслуги в специальных званиях:</a:t>
            </a:r>
          </a:p>
          <a:p>
            <a:r>
              <a:rPr lang="ru-RU" dirty="0"/>
              <a:t>в звании рядового — один год</a:t>
            </a:r>
          </a:p>
          <a:p>
            <a:r>
              <a:rPr lang="ru-RU" dirty="0"/>
              <a:t>в звании младшего сержанта — один год</a:t>
            </a:r>
          </a:p>
          <a:p>
            <a:r>
              <a:rPr lang="ru-RU" dirty="0"/>
              <a:t>в звании сержанта — два года</a:t>
            </a:r>
          </a:p>
          <a:p>
            <a:r>
              <a:rPr lang="ru-RU" dirty="0"/>
              <a:t>в звании старшего сержанта — три года</a:t>
            </a:r>
          </a:p>
          <a:p>
            <a:r>
              <a:rPr lang="ru-RU" dirty="0"/>
              <a:t>в звании прапорщика — пять лет</a:t>
            </a:r>
          </a:p>
          <a:p>
            <a:r>
              <a:rPr lang="ru-RU" dirty="0"/>
              <a:t>в звании младшего лейтенанта — один год</a:t>
            </a:r>
          </a:p>
          <a:p>
            <a:r>
              <a:rPr lang="ru-RU" dirty="0"/>
              <a:t>в звании лейтенанта — два года</a:t>
            </a:r>
          </a:p>
          <a:p>
            <a:r>
              <a:rPr lang="ru-RU" dirty="0"/>
              <a:t>в звании старшего лейтенанта — три года</a:t>
            </a:r>
          </a:p>
          <a:p>
            <a:r>
              <a:rPr lang="ru-RU" dirty="0"/>
              <a:t>в звании капитана — три года</a:t>
            </a:r>
          </a:p>
          <a:p>
            <a:r>
              <a:rPr lang="ru-RU" dirty="0"/>
              <a:t>в звании майора — четыре года</a:t>
            </a:r>
          </a:p>
          <a:p>
            <a:r>
              <a:rPr lang="ru-RU" dirty="0"/>
              <a:t>в звании подполковника — пять лет</a:t>
            </a:r>
          </a:p>
          <a:p>
            <a:r>
              <a:rPr lang="ru-RU" dirty="0"/>
              <a:t>Сроки выслуги в званиях старшины, старшего прапорщика, полковника и званиях генералов не установлены.</a:t>
            </a:r>
          </a:p>
          <a:p>
            <a:r>
              <a:rPr lang="ru-RU" dirty="0"/>
              <a:t>Сроки выслуги совпадают для всех трёх видов специальных званий — полиции, внутренней службы и юстиции.</a:t>
            </a:r>
          </a:p>
          <a:p>
            <a:r>
              <a:rPr lang="ru-RU" dirty="0"/>
              <a:t>Каждой должности соответствует предельное специальное звание, которое может быть присвоено по этой должности.</a:t>
            </a:r>
          </a:p>
          <a:p>
            <a:r>
              <a:rPr lang="ru-RU" dirty="0"/>
              <a:t>Специальное звание (кроме звания генерала) может быть присвоено досрочно или на ступень выше предельного звания по должности в порядке </a:t>
            </a:r>
            <a:r>
              <a:rPr lang="ru-RU" dirty="0">
                <a:hlinkClick r:id="rId2" tooltip="Поощрение"/>
              </a:rPr>
              <a:t>поощрения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Расцветки и типы погон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Китель </a:t>
            </a:r>
            <a:r>
              <a:rPr lang="ru-RU" dirty="0"/>
              <a:t>и зимнее </a:t>
            </a:r>
            <a:r>
              <a:rPr lang="ru-RU" dirty="0" smtClean="0"/>
              <a:t>пальто</a:t>
            </a:r>
            <a:r>
              <a:rPr lang="ru-RU" dirty="0"/>
              <a:t> — нашивные погоны серо-голубого цвета, по бокам окантовка красного (для следователей — синего) цвета.</a:t>
            </a:r>
          </a:p>
          <a:p>
            <a:r>
              <a:rPr lang="ru-RU" dirty="0"/>
              <a:t>Парадная рубашка — по расцветке аналогичны погонам на кителе, но съёмные.</a:t>
            </a:r>
          </a:p>
          <a:p>
            <a:r>
              <a:rPr lang="ru-RU" dirty="0"/>
              <a:t>Куртка шерстяная, куртка демисезонная, плащ летний — съёмные погоны серо-голубого цвета, с окантовкой по бокам красного (для следователей — синего) цвета.</a:t>
            </a:r>
          </a:p>
          <a:p>
            <a:r>
              <a:rPr lang="ru-RU" dirty="0"/>
              <a:t>Повседневная рубашка голубого цвета — съёмные погоны серо-голубого, с окантовкой по бокам красного (для следователей — синего) цвета.</a:t>
            </a:r>
          </a:p>
          <a:p>
            <a:r>
              <a:rPr lang="ru-RU" dirty="0"/>
              <a:t>Парадная рубашка белая — съёмные погоны серо-голубого, с окантовкой по бокам красного (для следователей — синего) цвета.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Погоны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fontScale="55000" lnSpcReduction="20000"/>
          </a:bodyPr>
          <a:lstStyle/>
          <a:p>
            <a:r>
              <a:rPr lang="ru-RU" sz="2900" b="1" dirty="0" smtClean="0"/>
              <a:t>Рядовой </a:t>
            </a:r>
            <a:r>
              <a:rPr lang="ru-RU" sz="2900" b="1" dirty="0"/>
              <a:t>состав:</a:t>
            </a:r>
            <a:endParaRPr lang="ru-RU" sz="2900" dirty="0"/>
          </a:p>
          <a:p>
            <a:r>
              <a:rPr lang="ru-RU" sz="2900" dirty="0"/>
              <a:t>Не имеют на погонах никаких знаков отличия. Для курсантов учебных заведений предусмотрена литера — </a:t>
            </a:r>
            <a:r>
              <a:rPr lang="ru-RU" sz="2900" b="1" dirty="0"/>
              <a:t>К</a:t>
            </a:r>
            <a:r>
              <a:rPr lang="ru-RU" sz="2900" dirty="0"/>
              <a:t>.</a:t>
            </a:r>
          </a:p>
          <a:p>
            <a:r>
              <a:rPr lang="ru-RU" sz="2900" b="1" dirty="0"/>
              <a:t>Младший начальствующий состав:</a:t>
            </a:r>
            <a:endParaRPr lang="ru-RU" sz="2900" dirty="0"/>
          </a:p>
          <a:p>
            <a:r>
              <a:rPr lang="ru-RU" sz="2900" dirty="0"/>
              <a:t>Сержанты имеют знаки отличия в виде прямоугольных </a:t>
            </a:r>
            <a:r>
              <a:rPr lang="ru-RU" sz="2900" dirty="0">
                <a:hlinkClick r:id="rId2" tooltip="Лычки"/>
              </a:rPr>
              <a:t>лычек</a:t>
            </a:r>
            <a:r>
              <a:rPr lang="ru-RU" sz="2900" dirty="0"/>
              <a:t>, на </a:t>
            </a:r>
            <a:r>
              <a:rPr lang="ru-RU" sz="2900" dirty="0" err="1"/>
              <a:t>фальш-погонах</a:t>
            </a:r>
            <a:r>
              <a:rPr lang="ru-RU" sz="2900" dirty="0"/>
              <a:t> металлического цвета, на обычных — золотистого цвета.</a:t>
            </a:r>
          </a:p>
          <a:p>
            <a:r>
              <a:rPr lang="ru-RU" sz="2900" b="1" dirty="0"/>
              <a:t>Прапорщики:</a:t>
            </a:r>
            <a:endParaRPr lang="ru-RU" sz="2900" dirty="0"/>
          </a:p>
          <a:p>
            <a:r>
              <a:rPr lang="ru-RU" sz="2900" dirty="0"/>
              <a:t>Прапорщики имеют знаки отличия в виде маленьких звёздочек, расположенных вертикально. Погоны аналогичны рядовым и сержантским, цвет звёздочек определяется также как и цвет лычек.</a:t>
            </a:r>
          </a:p>
          <a:p>
            <a:r>
              <a:rPr lang="ru-RU" sz="2900" b="1" dirty="0"/>
              <a:t>Средний, старший и высший начальствующий состав:</a:t>
            </a:r>
            <a:endParaRPr lang="ru-RU" sz="2900" dirty="0"/>
          </a:p>
          <a:p>
            <a:r>
              <a:rPr lang="ru-RU" sz="2900" b="1" i="1" dirty="0"/>
              <a:t>Средний начальствующий состав:</a:t>
            </a:r>
            <a:endParaRPr lang="ru-RU" sz="2900" dirty="0"/>
          </a:p>
          <a:p>
            <a:r>
              <a:rPr lang="ru-RU" sz="2900" dirty="0"/>
              <a:t>Одна вертикально расположенная полоска — (просвет). Звёздочки маленькие. На </a:t>
            </a:r>
            <a:r>
              <a:rPr lang="ru-RU" sz="2900" dirty="0" err="1"/>
              <a:t>фальш-погонах</a:t>
            </a:r>
            <a:r>
              <a:rPr lang="ru-RU" sz="2900" dirty="0"/>
              <a:t> просвета нет.</a:t>
            </a:r>
          </a:p>
          <a:p>
            <a:r>
              <a:rPr lang="ru-RU" sz="2900" b="1" i="1" dirty="0"/>
              <a:t>Старший начальствующий состав:</a:t>
            </a:r>
            <a:endParaRPr lang="ru-RU" sz="2900" dirty="0"/>
          </a:p>
          <a:p>
            <a:r>
              <a:rPr lang="ru-RU" sz="2900" dirty="0"/>
              <a:t>Два просвета и </a:t>
            </a:r>
            <a:r>
              <a:rPr lang="ru-RU" sz="2900" dirty="0" err="1"/>
              <a:t>бо́льшие</a:t>
            </a:r>
            <a:r>
              <a:rPr lang="ru-RU" sz="2900" dirty="0"/>
              <a:t> звёздочки. На </a:t>
            </a:r>
            <a:r>
              <a:rPr lang="ru-RU" sz="2900" dirty="0" err="1"/>
              <a:t>фальш-погонах</a:t>
            </a:r>
            <a:r>
              <a:rPr lang="ru-RU" sz="2900" dirty="0"/>
              <a:t> просветов нет.</a:t>
            </a:r>
          </a:p>
          <a:p>
            <a:r>
              <a:rPr lang="ru-RU" sz="2900" b="1" i="1" dirty="0"/>
              <a:t>Высший начальствующий состав:</a:t>
            </a:r>
            <a:endParaRPr lang="ru-RU" sz="2900" dirty="0"/>
          </a:p>
          <a:p>
            <a:r>
              <a:rPr lang="ru-RU" sz="2900" dirty="0"/>
              <a:t>Вертикально расположенные звёздочки </a:t>
            </a:r>
            <a:r>
              <a:rPr lang="ru-RU" sz="2900" dirty="0" err="1"/>
              <a:t>большо́го</a:t>
            </a:r>
            <a:r>
              <a:rPr lang="ru-RU" sz="2900" dirty="0"/>
              <a:t> размера, просветов нет.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500042"/>
            <a:ext cx="1857388" cy="971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dirty="0" smtClean="0"/>
              <a:t>Рядовой состав </a:t>
            </a:r>
          </a:p>
          <a:p>
            <a:pPr>
              <a:buNone/>
            </a:pPr>
            <a:r>
              <a:rPr lang="ru-RU" sz="1800" dirty="0" smtClean="0"/>
              <a:t>Рядовой </a:t>
            </a:r>
            <a:endParaRPr lang="ru-RU" sz="1800" dirty="0"/>
          </a:p>
        </p:txBody>
      </p:sp>
      <p:pic>
        <p:nvPicPr>
          <p:cNvPr id="1026" name="Picture 2" descr="Russian police priva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428625" cy="1200150"/>
          </a:xfrm>
          <a:prstGeom prst="rect">
            <a:avLst/>
          </a:prstGeom>
          <a:noFill/>
        </p:spPr>
      </p:pic>
      <p:pic>
        <p:nvPicPr>
          <p:cNvPr id="1028" name="Picture 4" descr="Russian police junior sergea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3116"/>
            <a:ext cx="428625" cy="1200150"/>
          </a:xfrm>
          <a:prstGeom prst="rect">
            <a:avLst/>
          </a:prstGeom>
          <a:noFill/>
        </p:spPr>
      </p:pic>
      <p:pic>
        <p:nvPicPr>
          <p:cNvPr id="1030" name="Picture 6" descr="Russian police sergea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3357562"/>
            <a:ext cx="428625" cy="1200150"/>
          </a:xfrm>
          <a:prstGeom prst="rect">
            <a:avLst/>
          </a:prstGeom>
          <a:noFill/>
        </p:spPr>
      </p:pic>
      <p:pic>
        <p:nvPicPr>
          <p:cNvPr id="1032" name="Picture 8" descr="Russian police senior sergean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2214554"/>
            <a:ext cx="428625" cy="1190625"/>
          </a:xfrm>
          <a:prstGeom prst="rect">
            <a:avLst/>
          </a:prstGeom>
          <a:noFill/>
        </p:spPr>
      </p:pic>
      <p:pic>
        <p:nvPicPr>
          <p:cNvPr id="1034" name="Picture 10" descr="Russian police master sergean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794" y="3429000"/>
            <a:ext cx="428625" cy="12001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00034" y="1643050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Младший начальствующий состав </a:t>
            </a:r>
            <a:endParaRPr lang="ru-RU" b="1" dirty="0"/>
          </a:p>
        </p:txBody>
      </p:sp>
      <p:pic>
        <p:nvPicPr>
          <p:cNvPr id="4" name="Picture 2" descr="Russian police warrant office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86116" y="2214554"/>
            <a:ext cx="428625" cy="1200150"/>
          </a:xfrm>
          <a:prstGeom prst="rect">
            <a:avLst/>
          </a:prstGeom>
          <a:noFill/>
        </p:spPr>
      </p:pic>
      <p:pic>
        <p:nvPicPr>
          <p:cNvPr id="5" name="Picture 4" descr="Russian police senior warrant offic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86116" y="3429000"/>
            <a:ext cx="428625" cy="1200150"/>
          </a:xfrm>
          <a:prstGeom prst="rect">
            <a:avLst/>
          </a:prstGeom>
          <a:noFill/>
        </p:spPr>
      </p:pic>
      <p:pic>
        <p:nvPicPr>
          <p:cNvPr id="6" name="Picture 6" descr="Russian police junior lieutenant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34" y="4929198"/>
            <a:ext cx="428625" cy="120015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28596" y="4572008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Средний начальствующий состав </a:t>
            </a:r>
            <a:endParaRPr lang="ru-RU" b="1" dirty="0"/>
          </a:p>
        </p:txBody>
      </p:sp>
      <p:pic>
        <p:nvPicPr>
          <p:cNvPr id="7" name="Picture 8" descr="Russian police lieutenan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28794" y="4929198"/>
            <a:ext cx="428625" cy="1200150"/>
          </a:xfrm>
          <a:prstGeom prst="rect">
            <a:avLst/>
          </a:prstGeom>
          <a:noFill/>
        </p:spPr>
      </p:pic>
      <p:pic>
        <p:nvPicPr>
          <p:cNvPr id="8" name="Picture 10" descr="Russian police senior lieutenant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8992" y="4929198"/>
            <a:ext cx="428625" cy="1200150"/>
          </a:xfrm>
          <a:prstGeom prst="rect">
            <a:avLst/>
          </a:prstGeom>
          <a:noFill/>
        </p:spPr>
      </p:pic>
      <p:pic>
        <p:nvPicPr>
          <p:cNvPr id="1036" name="Picture 12" descr="Russian police captain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929190" y="4929198"/>
            <a:ext cx="428625" cy="1200150"/>
          </a:xfrm>
          <a:prstGeom prst="rect">
            <a:avLst/>
          </a:prstGeom>
          <a:noFill/>
        </p:spPr>
      </p:pic>
      <p:pic>
        <p:nvPicPr>
          <p:cNvPr id="1038" name="Picture 14" descr="Russian police major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00562" y="714356"/>
            <a:ext cx="428625" cy="120015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786314" y="214290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Старший начальствующий состав </a:t>
            </a:r>
            <a:endParaRPr lang="ru-RU" b="1" dirty="0"/>
          </a:p>
        </p:txBody>
      </p:sp>
      <p:pic>
        <p:nvPicPr>
          <p:cNvPr id="1040" name="Picture 16" descr="Russian police lieutenant colonel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8" y="714356"/>
            <a:ext cx="428625" cy="1200150"/>
          </a:xfrm>
          <a:prstGeom prst="rect">
            <a:avLst/>
          </a:prstGeom>
          <a:noFill/>
        </p:spPr>
      </p:pic>
      <p:pic>
        <p:nvPicPr>
          <p:cNvPr id="1042" name="Picture 18" descr="Russian police colonel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72330" y="714356"/>
            <a:ext cx="428625" cy="1200150"/>
          </a:xfrm>
          <a:prstGeom prst="rect">
            <a:avLst/>
          </a:prstGeom>
          <a:noFill/>
        </p:spPr>
      </p:pic>
      <p:pic>
        <p:nvPicPr>
          <p:cNvPr id="1044" name="Picture 20" descr="Russian police major general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429388" y="2786058"/>
            <a:ext cx="428625" cy="1228726"/>
          </a:xfrm>
          <a:prstGeom prst="rect">
            <a:avLst/>
          </a:prstGeom>
          <a:noFill/>
        </p:spPr>
      </p:pic>
      <p:pic>
        <p:nvPicPr>
          <p:cNvPr id="1046" name="Picture 22" descr="Russian police lieutenant general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429388" y="4071942"/>
            <a:ext cx="428625" cy="1228726"/>
          </a:xfrm>
          <a:prstGeom prst="rect">
            <a:avLst/>
          </a:prstGeom>
          <a:noFill/>
        </p:spPr>
      </p:pic>
      <p:pic>
        <p:nvPicPr>
          <p:cNvPr id="1048" name="Picture 24" descr="Russian police colonel general.pn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429388" y="5286388"/>
            <a:ext cx="428625" cy="1228726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4857752" y="2428868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Высший начальствующий состав 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57224" y="242886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Младший  сержант 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857224" y="3714752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Сержант 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285984" y="242886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Старший  </a:t>
            </a:r>
          </a:p>
          <a:p>
            <a:r>
              <a:rPr lang="ru-RU" sz="1400" dirty="0" smtClean="0"/>
              <a:t>сержант </a:t>
            </a:r>
            <a:endParaRPr lang="ru-RU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285984" y="3714753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Старшина 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643306" y="2428869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Прапорщик 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3786182" y="3643314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Старший прапорщик</a:t>
            </a:r>
            <a:endParaRPr lang="ru-RU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857224" y="5286388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Младший лейтенант</a:t>
            </a:r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2214546" y="5214951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Лейтенант</a:t>
            </a:r>
            <a:endParaRPr lang="ru-RU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786182" y="514351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Старший лейтенант </a:t>
            </a:r>
            <a:endParaRPr lang="ru-RU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5357818" y="5286388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Капитан </a:t>
            </a:r>
            <a:endParaRPr lang="ru-RU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4929190" y="928670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Майор </a:t>
            </a:r>
            <a:endParaRPr lang="ru-RU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6215074" y="92867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Подпол-ковник</a:t>
            </a:r>
            <a:endParaRPr lang="ru-RU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7572396" y="1000108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Полковник  </a:t>
            </a:r>
            <a:endParaRPr lang="ru-RU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6929454" y="307181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Генерал-майор  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929454" y="428625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Генерал-лейтенант </a:t>
            </a:r>
            <a:endParaRPr lang="ru-RU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929454" y="542926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Генерал-полковник </a:t>
            </a: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</TotalTime>
  <Words>126</Words>
  <Application>Microsoft Office PowerPoint</Application>
  <PresentationFormat>Экран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Специальные звания органов внутренних дел Российской Федерации </vt:lpstr>
      <vt:lpstr>Специальные звания органов внутренних дел Российской Федерации</vt:lpstr>
      <vt:lpstr>Сроки выслуги в специальных званиях </vt:lpstr>
      <vt:lpstr>Расцветки и типы погон </vt:lpstr>
      <vt:lpstr>Погоны 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Сат</dc:creator>
  <cp:lastModifiedBy>Сат</cp:lastModifiedBy>
  <cp:revision>5</cp:revision>
  <dcterms:created xsi:type="dcterms:W3CDTF">2012-04-20T10:12:58Z</dcterms:created>
  <dcterms:modified xsi:type="dcterms:W3CDTF">2012-04-23T05:17:54Z</dcterms:modified>
</cp:coreProperties>
</file>