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60" r:id="rId3"/>
    <p:sldId id="259" r:id="rId4"/>
    <p:sldId id="258" r:id="rId5"/>
    <p:sldId id="261" r:id="rId6"/>
    <p:sldId id="262" r:id="rId7"/>
    <p:sldId id="264" r:id="rId8"/>
    <p:sldId id="263" r:id="rId9"/>
    <p:sldId id="265" r:id="rId10"/>
    <p:sldId id="266" r:id="rId11"/>
    <p:sldId id="270"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8D9503C7-16D6-4388-AF45-8313CBF88EFF}">
          <p14:sldIdLst>
            <p14:sldId id="256"/>
            <p14:sldId id="257"/>
            <p14:sldId id="258"/>
            <p14:sldId id="259"/>
            <p14:sldId id="260"/>
            <p14:sldId id="261"/>
            <p14:sldId id="262"/>
            <p14:sldId id="263"/>
            <p14:sldId id="264"/>
            <p14:sldId id="265"/>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1BF9F-556B-4669-97BE-3CD52D87A324}" type="datetimeFigureOut">
              <a:rPr lang="ru-RU" smtClean="0"/>
              <a:pPr/>
              <a:t>22.04.2013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D5036-F336-479E-A442-B7303B3C24C7}" type="slidenum">
              <a:rPr lang="ru-RU" smtClean="0"/>
              <a:pPr/>
              <a:t>‹#›</a:t>
            </a:fld>
            <a:endParaRPr lang="ru-RU"/>
          </a:p>
        </p:txBody>
      </p:sp>
    </p:spTree>
    <p:extLst>
      <p:ext uri="{BB962C8B-B14F-4D97-AF65-F5344CB8AC3E}">
        <p14:creationId xmlns:p14="http://schemas.microsoft.com/office/powerpoint/2010/main" xmlns="" val="70919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0D5036-F336-479E-A442-B7303B3C24C7}" type="slidenum">
              <a:rPr lang="ru-RU" smtClean="0"/>
              <a:pPr/>
              <a:t>5</a:t>
            </a:fld>
            <a:endParaRPr lang="ru-RU"/>
          </a:p>
        </p:txBody>
      </p:sp>
    </p:spTree>
    <p:extLst>
      <p:ext uri="{BB962C8B-B14F-4D97-AF65-F5344CB8AC3E}">
        <p14:creationId xmlns:p14="http://schemas.microsoft.com/office/powerpoint/2010/main" xmlns="" val="212263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1CA849C-8CCA-4E12-B229-2C885A7BB2CC}"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1CA849C-8CCA-4E12-B229-2C885A7BB2CC}"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1CA849C-8CCA-4E12-B229-2C885A7BB2CC}"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1CA849C-8CCA-4E12-B229-2C885A7BB2CC}"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1CA849C-8CCA-4E12-B229-2C885A7BB2CC}"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1CA849C-8CCA-4E12-B229-2C885A7BB2CC}"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1CA849C-8CCA-4E12-B229-2C885A7BB2CC}"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1CA849C-8CCA-4E12-B229-2C885A7BB2CC}"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1CA849C-8CCA-4E12-B229-2C885A7BB2CC}"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1CA849C-8CCA-4E12-B229-2C885A7BB2CC}"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4FE120-3B0F-45C0-8FD3-3BEA6CBDB7DB}" type="datetimeFigureOut">
              <a:rPr lang="ru-RU" smtClean="0"/>
              <a:pPr/>
              <a:t>22.04.2013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1CA849C-8CCA-4E12-B229-2C885A7BB2CC}"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E4FE120-3B0F-45C0-8FD3-3BEA6CBDB7DB}" type="datetimeFigureOut">
              <a:rPr lang="ru-RU" smtClean="0"/>
              <a:pPr/>
              <a:t>22.04.2013</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1CA849C-8CCA-4E12-B229-2C885A7BB2CC}"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4788024" y="3933056"/>
            <a:ext cx="4176464" cy="2808312"/>
          </a:xfrm>
        </p:spPr>
        <p:txBody>
          <a:bodyPr>
            <a:normAutofit fontScale="55000" lnSpcReduction="20000"/>
          </a:bodyPr>
          <a:lstStyle/>
          <a:p>
            <a:r>
              <a:rPr lang="ru-RU" sz="2500" b="1" u="sng" dirty="0"/>
              <a:t>Работу выполнил</a:t>
            </a:r>
            <a:r>
              <a:rPr lang="ru-RU" sz="2500" b="1" dirty="0"/>
              <a:t>: </a:t>
            </a:r>
          </a:p>
          <a:p>
            <a:r>
              <a:rPr lang="ru-RU" dirty="0"/>
              <a:t>                </a:t>
            </a:r>
            <a:r>
              <a:rPr lang="ru-RU" dirty="0" smtClean="0"/>
              <a:t>                    </a:t>
            </a:r>
            <a:r>
              <a:rPr lang="ru-RU" sz="2500" b="1" dirty="0"/>
              <a:t>Манин Данила </a:t>
            </a:r>
            <a:endParaRPr lang="ru-RU" sz="2500" dirty="0"/>
          </a:p>
          <a:p>
            <a:r>
              <a:rPr lang="ru-RU" dirty="0"/>
              <a:t>                              </a:t>
            </a:r>
            <a:r>
              <a:rPr lang="ru-RU" dirty="0" smtClean="0"/>
              <a:t>     </a:t>
            </a:r>
            <a:r>
              <a:rPr lang="ru-RU" dirty="0"/>
              <a:t>ученик </a:t>
            </a:r>
            <a:r>
              <a:rPr lang="ru-RU" dirty="0" smtClean="0"/>
              <a:t>6</a:t>
            </a:r>
            <a:r>
              <a:rPr lang="en-US" dirty="0" smtClean="0"/>
              <a:t> </a:t>
            </a:r>
            <a:r>
              <a:rPr lang="ru-RU" dirty="0" smtClean="0"/>
              <a:t>«Б» </a:t>
            </a:r>
            <a:r>
              <a:rPr lang="ru-RU" dirty="0"/>
              <a:t>класса МБОУ</a:t>
            </a:r>
          </a:p>
          <a:p>
            <a:r>
              <a:rPr lang="ru-RU" dirty="0" smtClean="0"/>
              <a:t>                                  </a:t>
            </a:r>
            <a:r>
              <a:rPr lang="ru-RU" dirty="0"/>
              <a:t>«Большеберезниковская средняя</a:t>
            </a:r>
          </a:p>
          <a:p>
            <a:r>
              <a:rPr lang="ru-RU" dirty="0"/>
              <a:t>                                </a:t>
            </a:r>
            <a:r>
              <a:rPr lang="ru-RU" dirty="0" smtClean="0"/>
              <a:t>   </a:t>
            </a:r>
            <a:r>
              <a:rPr lang="ru-RU" dirty="0"/>
              <a:t>общеобразовательная школа</a:t>
            </a:r>
            <a:r>
              <a:rPr lang="ru-RU" dirty="0" smtClean="0"/>
              <a:t>»</a:t>
            </a:r>
            <a:r>
              <a:rPr lang="ru-RU" u="sng" dirty="0"/>
              <a:t> </a:t>
            </a:r>
            <a:r>
              <a:rPr lang="ru-RU" u="sng" dirty="0" smtClean="0"/>
              <a:t>      </a:t>
            </a:r>
          </a:p>
          <a:p>
            <a:r>
              <a:rPr lang="ru-RU" sz="2500" b="1" u="sng" dirty="0"/>
              <a:t> </a:t>
            </a:r>
            <a:r>
              <a:rPr lang="ru-RU" sz="2500" b="1" u="sng" dirty="0" smtClean="0"/>
              <a:t>Руководитель</a:t>
            </a:r>
            <a:r>
              <a:rPr lang="ru-RU" sz="2500" b="1" u="sng" dirty="0"/>
              <a:t>:</a:t>
            </a:r>
            <a:endParaRPr lang="ru-RU" sz="2500" b="1" dirty="0"/>
          </a:p>
          <a:p>
            <a:r>
              <a:rPr lang="ru-RU" sz="2500" b="1" i="1" dirty="0"/>
              <a:t>                     </a:t>
            </a:r>
            <a:r>
              <a:rPr lang="ru-RU" sz="2500" b="1" i="1" dirty="0" smtClean="0"/>
              <a:t>Кулагина </a:t>
            </a:r>
            <a:r>
              <a:rPr lang="ru-RU" sz="2500" b="1" i="1" dirty="0"/>
              <a:t>Галина Васильевна</a:t>
            </a:r>
            <a:r>
              <a:rPr lang="ru-RU" sz="2500" b="1" dirty="0"/>
              <a:t>,</a:t>
            </a:r>
            <a:endParaRPr lang="ru-RU" sz="2500" dirty="0"/>
          </a:p>
          <a:p>
            <a:r>
              <a:rPr lang="ru-RU" b="1" dirty="0"/>
              <a:t>                       </a:t>
            </a:r>
            <a:r>
              <a:rPr lang="ru-RU" b="1" dirty="0" smtClean="0"/>
              <a:t>                             </a:t>
            </a:r>
            <a:r>
              <a:rPr lang="ru-RU" dirty="0"/>
              <a:t>учитель биологии</a:t>
            </a:r>
          </a:p>
          <a:p>
            <a:r>
              <a:rPr lang="ru-RU" dirty="0" smtClean="0"/>
              <a:t>                                                                                                           </a:t>
            </a:r>
          </a:p>
          <a:p>
            <a:r>
              <a:rPr lang="ru-RU" dirty="0"/>
              <a:t> </a:t>
            </a:r>
            <a:r>
              <a:rPr lang="ru-RU" dirty="0" smtClean="0"/>
              <a:t>                                                      </a:t>
            </a:r>
          </a:p>
          <a:p>
            <a:r>
              <a:rPr lang="ru-RU" dirty="0"/>
              <a:t> </a:t>
            </a:r>
            <a:r>
              <a:rPr lang="ru-RU" dirty="0" smtClean="0"/>
              <a:t>                                                       </a:t>
            </a:r>
            <a:r>
              <a:rPr lang="ru-RU" dirty="0" err="1" smtClean="0"/>
              <a:t>Б.Березники</a:t>
            </a:r>
            <a:r>
              <a:rPr lang="ru-RU" dirty="0" smtClean="0"/>
              <a:t> 2013г</a:t>
            </a:r>
            <a:endParaRPr lang="ru-RU" dirty="0"/>
          </a:p>
          <a:p>
            <a:endParaRPr lang="ru-RU" dirty="0"/>
          </a:p>
        </p:txBody>
      </p:sp>
      <p:sp>
        <p:nvSpPr>
          <p:cNvPr id="5" name="Заголовок 4"/>
          <p:cNvSpPr>
            <a:spLocks noGrp="1"/>
          </p:cNvSpPr>
          <p:nvPr>
            <p:ph type="ctrTitle"/>
          </p:nvPr>
        </p:nvSpPr>
        <p:spPr>
          <a:xfrm>
            <a:off x="611560" y="476672"/>
            <a:ext cx="7772400" cy="1440160"/>
          </a:xfrm>
        </p:spPr>
        <p:txBody>
          <a:bodyPr>
            <a:prstTxWarp prst="textTriangleInverted">
              <a:avLst/>
            </a:prstTxWarp>
            <a:normAutofit/>
          </a:bodyPr>
          <a:lstStyle/>
          <a:p>
            <a:pPr marL="182880" indent="0">
              <a:buNone/>
            </a:pPr>
            <a:r>
              <a:rPr lang="en-US" sz="2700" cap="all" dirty="0" smtClean="0">
                <a:solidFill>
                  <a:schemeClr val="tx1">
                    <a:lumMod val="95000"/>
                    <a:lumOff val="5000"/>
                  </a:schemeClr>
                </a:solidFill>
                <a:latin typeface="+mn-lt"/>
              </a:rPr>
              <a:t>  </a:t>
            </a:r>
            <a:r>
              <a:rPr lang="ru-RU" sz="2700" cap="all" dirty="0" smtClean="0">
                <a:solidFill>
                  <a:schemeClr val="tx1">
                    <a:lumMod val="95000"/>
                    <a:lumOff val="5000"/>
                  </a:schemeClr>
                </a:solidFill>
                <a:latin typeface="+mn-lt"/>
              </a:rPr>
              <a:t>Исследовательская </a:t>
            </a:r>
            <a:r>
              <a:rPr lang="ru-RU" sz="2700" cap="all" dirty="0">
                <a:solidFill>
                  <a:schemeClr val="tx1">
                    <a:lumMod val="95000"/>
                    <a:lumOff val="5000"/>
                  </a:schemeClr>
                </a:solidFill>
                <a:latin typeface="+mn-lt"/>
              </a:rPr>
              <a:t>работа НА ТЕМУ</a:t>
            </a:r>
            <a:r>
              <a:rPr lang="ru-RU" sz="2700" cap="all" dirty="0" smtClean="0">
                <a:solidFill>
                  <a:schemeClr val="tx1">
                    <a:lumMod val="95000"/>
                    <a:lumOff val="5000"/>
                  </a:schemeClr>
                </a:solidFill>
                <a:latin typeface="+mn-lt"/>
              </a:rPr>
              <a:t>:</a:t>
            </a:r>
            <a:r>
              <a:rPr lang="en-US" sz="2700" cap="all" dirty="0" smtClean="0">
                <a:solidFill>
                  <a:schemeClr val="tx1">
                    <a:lumMod val="95000"/>
                    <a:lumOff val="5000"/>
                  </a:schemeClr>
                </a:solidFill>
                <a:latin typeface="+mn-lt"/>
              </a:rPr>
              <a:t> </a:t>
            </a:r>
            <a:r>
              <a:rPr lang="ru-RU"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Экология квартиры»</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3247623"/>
            <a:ext cx="3696000" cy="27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64975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203848" y="1628800"/>
            <a:ext cx="5940152" cy="5229199"/>
          </a:xfrm>
        </p:spPr>
        <p:txBody>
          <a:bodyPr>
            <a:normAutofit fontScale="92500" lnSpcReduction="20000"/>
          </a:bodyPr>
          <a:lstStyle/>
          <a:p>
            <a:r>
              <a:rPr lang="ru-RU" dirty="0"/>
              <a:t>Сейчас уже трудно обойтись без препаратов бытовой химии. Их используют при стирке белья</a:t>
            </a:r>
            <a:r>
              <a:rPr lang="ru-RU" dirty="0" smtClean="0"/>
              <a:t>, </a:t>
            </a:r>
            <a:r>
              <a:rPr lang="ru-RU" dirty="0"/>
              <a:t>уборке помещения, мытьё и чистке </a:t>
            </a:r>
            <a:r>
              <a:rPr lang="ru-RU" dirty="0" smtClean="0"/>
              <a:t>посуды. Многие </a:t>
            </a:r>
            <a:r>
              <a:rPr lang="ru-RU" dirty="0"/>
              <a:t>препараты бытовой химии выпускаются в аэрозольных баллонах. Применение аэрозолей может вызвать у чувствительных людей аллергию, при попадания в глаза – конъюнктивиты</a:t>
            </a:r>
            <a:r>
              <a:rPr lang="ru-RU" dirty="0" smtClean="0"/>
              <a:t>. </a:t>
            </a:r>
            <a:r>
              <a:rPr lang="ru-RU" dirty="0"/>
              <a:t>Синтетические моющие средства – это большая группа соединений в виде порошков, паст, жидкостей. При их использовании надо придерживаться инструкции, в противном случае могут возникнуть аллергическая реакция, раздражение кожи, </a:t>
            </a:r>
            <a:r>
              <a:rPr lang="ru-RU" dirty="0" smtClean="0"/>
              <a:t>отравление. При </a:t>
            </a:r>
            <a:r>
              <a:rPr lang="ru-RU" dirty="0"/>
              <a:t>использовании любых препаратов бытовой химии необходимо строго соблюдать правила их применения.</a:t>
            </a:r>
          </a:p>
          <a:p>
            <a:r>
              <a:rPr lang="ru-RU" dirty="0"/>
              <a:t>       </a:t>
            </a:r>
            <a:r>
              <a:rPr lang="ru-RU" dirty="0" smtClean="0"/>
              <a:t> </a:t>
            </a:r>
            <a:r>
              <a:rPr lang="ru-RU" dirty="0"/>
              <a:t>В</a:t>
            </a:r>
            <a:r>
              <a:rPr lang="ru-RU" dirty="0" smtClean="0"/>
              <a:t> </a:t>
            </a:r>
            <a:r>
              <a:rPr lang="ru-RU" dirty="0"/>
              <a:t>место моющих и чистящих химических препаратов </a:t>
            </a:r>
            <a:r>
              <a:rPr lang="ru-RU" dirty="0" smtClean="0"/>
              <a:t>можно использовать </a:t>
            </a:r>
            <a:r>
              <a:rPr lang="ru-RU" dirty="0"/>
              <a:t>и безопасные народные средства.</a:t>
            </a:r>
          </a:p>
          <a:p>
            <a:endParaRPr lang="ru-RU" dirty="0"/>
          </a:p>
        </p:txBody>
      </p:sp>
      <p:sp>
        <p:nvSpPr>
          <p:cNvPr id="3" name="Заголовок 2"/>
          <p:cNvSpPr>
            <a:spLocks noGrp="1"/>
          </p:cNvSpPr>
          <p:nvPr>
            <p:ph type="ctrTitle"/>
          </p:nvPr>
        </p:nvSpPr>
        <p:spPr>
          <a:xfrm>
            <a:off x="0" y="476672"/>
            <a:ext cx="8820472" cy="792089"/>
          </a:xfrm>
        </p:spPr>
        <p:txBody>
          <a:bodyPr>
            <a:prstTxWarp prst="textChevronInverted">
              <a:avLst/>
            </a:prstTxWarp>
          </a:bodyPr>
          <a:lstStyle/>
          <a:p>
            <a:pPr marL="182880" indent="0">
              <a:buNone/>
            </a:pPr>
            <a:r>
              <a:rPr lang="ru-RU" sz="3200" dirty="0" smtClean="0">
                <a:solidFill>
                  <a:schemeClr val="accent3">
                    <a:lumMod val="50000"/>
                  </a:schemeClr>
                </a:solidFill>
                <a:effectLst/>
                <a:latin typeface="Arial Black" pitchFamily="34" charset="0"/>
              </a:rPr>
              <a:t> ПРЕПАРАТЫ </a:t>
            </a:r>
            <a:r>
              <a:rPr lang="ru-RU" sz="3200" dirty="0">
                <a:solidFill>
                  <a:schemeClr val="accent3">
                    <a:lumMod val="50000"/>
                  </a:schemeClr>
                </a:solidFill>
                <a:effectLst/>
                <a:latin typeface="Arial Black" pitchFamily="34" charset="0"/>
              </a:rPr>
              <a:t>БЫТОВОЙ ХИМИИ </a:t>
            </a:r>
            <a:endParaRPr lang="ru-RU" sz="3200" dirty="0">
              <a:solidFill>
                <a:schemeClr val="accent3">
                  <a:lumMod val="50000"/>
                </a:schemeClr>
              </a:solidFill>
              <a:latin typeface="Arial Black"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628800"/>
            <a:ext cx="2640000" cy="1980000"/>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383" y="4077072"/>
            <a:ext cx="2716290" cy="2037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2085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9" y="116632"/>
            <a:ext cx="5168616" cy="1454980"/>
          </a:xfrm>
        </p:spPr>
        <p:txBody>
          <a:bodyPr>
            <a:prstTxWarp prst="textDeflate">
              <a:avLst/>
            </a:prstTxWarp>
          </a:bodyPr>
          <a:lstStyle/>
          <a:p>
            <a:pPr marL="0" indent="0" algn="ctr">
              <a:buNone/>
            </a:pPr>
            <a:r>
              <a:rPr lang="ru-RU" dirty="0" smtClean="0">
                <a:ln>
                  <a:solidFill>
                    <a:schemeClr val="accent6">
                      <a:lumMod val="50000"/>
                    </a:schemeClr>
                  </a:solidFill>
                </a:ln>
                <a:solidFill>
                  <a:schemeClr val="accent6">
                    <a:lumMod val="50000"/>
                  </a:schemeClr>
                </a:solidFill>
                <a:effectLst/>
              </a:rPr>
              <a:t> </a:t>
            </a:r>
            <a:r>
              <a:rPr lang="ru-RU" dirty="0" smtClean="0">
                <a:ln>
                  <a:solidFill>
                    <a:schemeClr val="accent6">
                      <a:lumMod val="50000"/>
                    </a:schemeClr>
                  </a:solidFill>
                </a:ln>
                <a:solidFill>
                  <a:schemeClr val="accent6">
                    <a:lumMod val="50000"/>
                  </a:schemeClr>
                </a:solidFill>
                <a:effectLst/>
              </a:rPr>
              <a:t>   </a:t>
            </a:r>
            <a:r>
              <a:rPr lang="ru-RU" u="sng" dirty="0" smtClean="0">
                <a:ln>
                  <a:solidFill>
                    <a:schemeClr val="accent6">
                      <a:lumMod val="50000"/>
                    </a:schemeClr>
                  </a:solidFill>
                </a:ln>
                <a:solidFill>
                  <a:schemeClr val="accent6">
                    <a:lumMod val="50000"/>
                  </a:schemeClr>
                </a:solidFill>
                <a:effectLst/>
              </a:rPr>
              <a:t>Вывод</a:t>
            </a:r>
            <a:endParaRPr lang="ru-RU" u="sng" dirty="0">
              <a:ln>
                <a:solidFill>
                  <a:schemeClr val="accent6">
                    <a:lumMod val="50000"/>
                  </a:schemeClr>
                </a:solidFill>
              </a:ln>
              <a:solidFill>
                <a:schemeClr val="accent6">
                  <a:lumMod val="50000"/>
                </a:schemeClr>
              </a:solidFill>
              <a:effectLst/>
            </a:endParaRPr>
          </a:p>
        </p:txBody>
      </p:sp>
      <p:sp>
        <p:nvSpPr>
          <p:cNvPr id="3" name="Текст 2"/>
          <p:cNvSpPr>
            <a:spLocks noGrp="1"/>
          </p:cNvSpPr>
          <p:nvPr>
            <p:ph type="body" idx="1"/>
          </p:nvPr>
        </p:nvSpPr>
        <p:spPr>
          <a:xfrm>
            <a:off x="1428728" y="1214422"/>
            <a:ext cx="6726026" cy="5184576"/>
          </a:xfrm>
        </p:spPr>
        <p:txBody>
          <a:bodyPr>
            <a:normAutofit/>
          </a:bodyPr>
          <a:lstStyle/>
          <a:p>
            <a:pPr algn="ctr"/>
            <a:r>
              <a:rPr lang="ru-RU" dirty="0" smtClean="0"/>
              <a:t> </a:t>
            </a:r>
            <a:endParaRPr lang="ru-RU" dirty="0" smtClean="0"/>
          </a:p>
          <a:p>
            <a:pPr algn="ctr"/>
            <a:endParaRPr lang="ru-RU" dirty="0" smtClean="0"/>
          </a:p>
          <a:p>
            <a:pPr algn="ctr"/>
            <a:r>
              <a:rPr lang="ru-RU" b="1" dirty="0" smtClean="0"/>
              <a:t>Нам </a:t>
            </a:r>
            <a:r>
              <a:rPr lang="ru-RU" b="1" dirty="0" smtClean="0"/>
              <a:t>часто кажется, что загрязнения окружающей среды подкарауливает нас лишь только на улице, и поэтому на экологию наших квартир мы обращаем мало внимания. Но квартира – не только укрытие от неблагоприятных условий окружающего мира, но и мощный фактор, воздействующих на человека и в значительной степени определяющий состояния его здоровья. </a:t>
            </a:r>
            <a:r>
              <a:rPr lang="ru-RU" b="1" dirty="0"/>
              <a:t> </a:t>
            </a:r>
          </a:p>
        </p:txBody>
      </p:sp>
    </p:spTree>
    <p:extLst>
      <p:ext uri="{BB962C8B-B14F-4D97-AF65-F5344CB8AC3E}">
        <p14:creationId xmlns:p14="http://schemas.microsoft.com/office/powerpoint/2010/main" xmlns="" val="3970062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1196752"/>
            <a:ext cx="9144000" cy="5760640"/>
          </a:xfrm>
        </p:spPr>
        <p:txBody>
          <a:bodyPr>
            <a:normAutofit fontScale="70000" lnSpcReduction="20000"/>
          </a:bodyPr>
          <a:lstStyle/>
          <a:p>
            <a:r>
              <a:rPr lang="ru-RU" dirty="0"/>
              <a:t> </a:t>
            </a:r>
            <a:r>
              <a:rPr lang="ru-RU" b="1" dirty="0" smtClean="0"/>
              <a:t>Эти рекомендации составлены мной на основе проведённых исследований и наблюдений, и их я хотел бы предложить всем жителям квартир.</a:t>
            </a:r>
            <a:endParaRPr lang="ru-RU" dirty="0"/>
          </a:p>
          <a:p>
            <a:pPr lvl="0"/>
            <a:r>
              <a:rPr lang="ru-RU" sz="2900" dirty="0" smtClean="0"/>
              <a:t>№</a:t>
            </a:r>
            <a:r>
              <a:rPr lang="ru-RU" sz="2000" dirty="0" smtClean="0"/>
              <a:t>1Надо </a:t>
            </a:r>
            <a:r>
              <a:rPr lang="ru-RU" sz="2000" dirty="0"/>
              <a:t>чаще проветривать квартиру, чтобы улетучивались вредные газы, «пылесосить» ковры и паласы, делать влажную уборку, уменьшая количество пыли, на частичках которой задерживаются вредные вещества</a:t>
            </a:r>
            <a:r>
              <a:rPr lang="ru-RU" dirty="0"/>
              <a:t>.</a:t>
            </a:r>
          </a:p>
          <a:p>
            <a:pPr lvl="0"/>
            <a:r>
              <a:rPr lang="ru-RU" sz="2900" dirty="0" smtClean="0"/>
              <a:t>№2</a:t>
            </a:r>
            <a:r>
              <a:rPr lang="ru-RU" dirty="0" smtClean="0"/>
              <a:t>Надо </a:t>
            </a:r>
            <a:r>
              <a:rPr lang="ru-RU" dirty="0"/>
              <a:t>приобретать мебель, предметы быта и материалы для ремонта с учётом их экологических качеств.</a:t>
            </a:r>
          </a:p>
          <a:p>
            <a:pPr lvl="0"/>
            <a:r>
              <a:rPr lang="ru-RU" sz="2900" dirty="0" smtClean="0"/>
              <a:t>№3</a:t>
            </a:r>
            <a:r>
              <a:rPr lang="ru-RU" dirty="0" smtClean="0"/>
              <a:t>Необходимо </a:t>
            </a:r>
            <a:r>
              <a:rPr lang="ru-RU" dirty="0"/>
              <a:t>стремиться сократить число источников загрязнения, в том числе, по, возможности, максимально отказаться от асбестосодержащих материалов, древесностружечных плит.</a:t>
            </a:r>
          </a:p>
          <a:p>
            <a:pPr lvl="0"/>
            <a:r>
              <a:rPr lang="ru-RU" sz="2900" dirty="0" smtClean="0"/>
              <a:t>№4</a:t>
            </a:r>
            <a:r>
              <a:rPr lang="ru-RU" dirty="0" smtClean="0"/>
              <a:t>Не </a:t>
            </a:r>
            <a:r>
              <a:rPr lang="ru-RU" dirty="0"/>
              <a:t>злоупотреблять лакокрасочными покрытиями; соблюдать правила эксплуатации газовых и печных отопительных приборов.</a:t>
            </a:r>
          </a:p>
          <a:p>
            <a:pPr lvl="0"/>
            <a:r>
              <a:rPr lang="ru-RU" sz="2900" dirty="0" smtClean="0"/>
              <a:t>№5</a:t>
            </a:r>
            <a:r>
              <a:rPr lang="ru-RU" dirty="0" smtClean="0"/>
              <a:t>Хранить </a:t>
            </a:r>
            <a:r>
              <a:rPr lang="ru-RU" dirty="0"/>
              <a:t>предметы бытовой химии в нежилых помещениях (на лоджиях и т.д.), если это сделать невозможно, то хранить только герметично закрытыми.</a:t>
            </a:r>
          </a:p>
          <a:p>
            <a:pPr lvl="0"/>
            <a:r>
              <a:rPr lang="ru-RU" sz="2900" dirty="0" smtClean="0"/>
              <a:t>№6</a:t>
            </a:r>
            <a:r>
              <a:rPr lang="ru-RU" dirty="0" smtClean="0"/>
              <a:t>Время </a:t>
            </a:r>
            <a:r>
              <a:rPr lang="ru-RU" dirty="0"/>
              <a:t>пользования такими приборами, как фены для сушки волос, электроприборы, микроволновые печи, электрические утюги и т.д., нужно сократить до минимума.</a:t>
            </a:r>
          </a:p>
          <a:p>
            <a:pPr lvl="0"/>
            <a:r>
              <a:rPr lang="ru-RU" sz="2900" dirty="0" smtClean="0"/>
              <a:t>№7</a:t>
            </a:r>
            <a:r>
              <a:rPr lang="ru-RU" dirty="0" smtClean="0"/>
              <a:t>Не </a:t>
            </a:r>
            <a:r>
              <a:rPr lang="ru-RU" dirty="0"/>
              <a:t>садиться близко к экрану телевизора или персонального компьютера.</a:t>
            </a:r>
          </a:p>
          <a:p>
            <a:pPr lvl="0"/>
            <a:r>
              <a:rPr lang="ru-RU" sz="2900" dirty="0" smtClean="0"/>
              <a:t>№8</a:t>
            </a:r>
            <a:r>
              <a:rPr lang="ru-RU" dirty="0" smtClean="0"/>
              <a:t>Убрать </a:t>
            </a:r>
            <a:r>
              <a:rPr lang="ru-RU" dirty="0"/>
              <a:t>электрический будильник или телефонный автоответчик от изголовья постели.</a:t>
            </a:r>
          </a:p>
          <a:p>
            <a:pPr lvl="0"/>
            <a:r>
              <a:rPr lang="ru-RU" sz="2900" dirty="0" smtClean="0"/>
              <a:t>№9</a:t>
            </a:r>
            <a:r>
              <a:rPr lang="ru-RU" dirty="0" smtClean="0"/>
              <a:t>Дешёвый </a:t>
            </a:r>
            <a:r>
              <a:rPr lang="ru-RU" dirty="0"/>
              <a:t>и эстетичный способ уменьшить влияния вредных факторов - завести комнатные цветы. Они поглощают углекислоту и некоторые вредные вещества, выделяют кислород, оказывают бактерицидное действие, увлажняют воздух.</a:t>
            </a:r>
          </a:p>
          <a:p>
            <a:r>
              <a:rPr lang="ru-RU" b="1" dirty="0"/>
              <a:t>      </a:t>
            </a:r>
            <a:endParaRPr lang="ru-RU" dirty="0"/>
          </a:p>
          <a:p>
            <a:endParaRPr lang="ru-RU" dirty="0"/>
          </a:p>
        </p:txBody>
      </p:sp>
      <p:sp>
        <p:nvSpPr>
          <p:cNvPr id="3" name="Заголовок 2"/>
          <p:cNvSpPr>
            <a:spLocks noGrp="1"/>
          </p:cNvSpPr>
          <p:nvPr>
            <p:ph type="ctrTitle"/>
          </p:nvPr>
        </p:nvSpPr>
        <p:spPr>
          <a:xfrm>
            <a:off x="2051720" y="404664"/>
            <a:ext cx="6768752" cy="1124743"/>
          </a:xfrm>
        </p:spPr>
        <p:txBody>
          <a:bodyPr/>
          <a:lstStyle/>
          <a:p>
            <a:pPr marL="182880" indent="0">
              <a:buNone/>
            </a:pPr>
            <a:r>
              <a:rPr lang="ru-RU" dirty="0" smtClean="0">
                <a:ln>
                  <a:solidFill>
                    <a:srgbClr val="FF0000"/>
                  </a:solidFill>
                </a:ln>
                <a:solidFill>
                  <a:schemeClr val="accent2">
                    <a:lumMod val="75000"/>
                  </a:schemeClr>
                </a:solidFill>
                <a:effectLst/>
              </a:rPr>
              <a:t>Рекомендации:</a:t>
            </a:r>
            <a:endParaRPr lang="ru-RU" dirty="0">
              <a:ln>
                <a:solidFill>
                  <a:srgbClr val="FF0000"/>
                </a:solidFill>
              </a:ln>
              <a:solidFill>
                <a:schemeClr val="accent2">
                  <a:lumMod val="75000"/>
                </a:schemeClr>
              </a:solidFill>
              <a:effectLst/>
            </a:endParaRPr>
          </a:p>
        </p:txBody>
      </p:sp>
    </p:spTree>
    <p:extLst>
      <p:ext uri="{BB962C8B-B14F-4D97-AF65-F5344CB8AC3E}">
        <p14:creationId xmlns:p14="http://schemas.microsoft.com/office/powerpoint/2010/main" xmlns="" val="316852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496944" cy="2060848"/>
          </a:xfrm>
        </p:spPr>
        <p:txBody>
          <a:bodyPr/>
          <a:lstStyle/>
          <a:p>
            <a:pPr marL="0" indent="0">
              <a:buNone/>
            </a:pPr>
            <a:r>
              <a:rPr lang="en-US" sz="4800" dirty="0" smtClean="0"/>
              <a:t/>
            </a:r>
            <a:br>
              <a:rPr lang="en-US" sz="4800" dirty="0" smtClean="0"/>
            </a:br>
            <a:r>
              <a:rPr lang="en-US" sz="4800" dirty="0"/>
              <a:t/>
            </a:r>
            <a:br>
              <a:rPr lang="en-US" sz="4800" dirty="0"/>
            </a:br>
            <a:r>
              <a:rPr lang="ru-RU" sz="4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Материал </a:t>
            </a:r>
            <a:r>
              <a:rPr lang="ru-RU"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и</a:t>
            </a:r>
            <a:r>
              <a:rPr lang="ru-RU"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методика:</a:t>
            </a:r>
            <a:br>
              <a:rPr lang="ru-RU"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dirty="0">
              <a:effectLst/>
            </a:endParaRPr>
          </a:p>
        </p:txBody>
      </p:sp>
      <p:sp>
        <p:nvSpPr>
          <p:cNvPr id="3" name="Текст 2"/>
          <p:cNvSpPr>
            <a:spLocks noGrp="1"/>
          </p:cNvSpPr>
          <p:nvPr>
            <p:ph type="body" idx="1"/>
          </p:nvPr>
        </p:nvSpPr>
        <p:spPr>
          <a:xfrm>
            <a:off x="179512" y="1556792"/>
            <a:ext cx="8712968" cy="5040560"/>
          </a:xfrm>
        </p:spPr>
        <p:txBody>
          <a:bodyPr>
            <a:normAutofit fontScale="40000" lnSpcReduction="20000"/>
          </a:bodyPr>
          <a:lstStyle/>
          <a:p>
            <a:pPr algn="l"/>
            <a:r>
              <a:rPr lang="ru-RU" sz="7200" b="1" dirty="0" smtClean="0"/>
              <a:t>Гипотеза исследования </a:t>
            </a:r>
            <a:r>
              <a:rPr lang="ru-RU" sz="7200" dirty="0" smtClean="0"/>
              <a:t>строится на следующем предположении</a:t>
            </a:r>
            <a:r>
              <a:rPr lang="ru-RU" sz="7200" b="1" dirty="0" smtClean="0"/>
              <a:t>: </a:t>
            </a:r>
            <a:r>
              <a:rPr lang="ru-RU" sz="7200" dirty="0" smtClean="0"/>
              <a:t>если выявить неблагоприятные факторы  экосистемы квартиры и устранить или уменьшить влияние негативных воздействий, то это благоприятно воздействует  на здоровье нашей семьи.</a:t>
            </a:r>
          </a:p>
          <a:p>
            <a:pPr algn="l"/>
            <a:r>
              <a:rPr lang="ru-RU" sz="7200" b="1" dirty="0" smtClean="0"/>
              <a:t>Время </a:t>
            </a:r>
            <a:r>
              <a:rPr lang="ru-RU" sz="7200" b="1" dirty="0"/>
              <a:t>проведения наблюдений и исследований:</a:t>
            </a:r>
            <a:endParaRPr lang="ru-RU" sz="7200" dirty="0"/>
          </a:p>
          <a:p>
            <a:pPr algn="l"/>
            <a:r>
              <a:rPr lang="ru-RU" sz="5600" dirty="0"/>
              <a:t>Август 2012 года  по  Март 2013года</a:t>
            </a:r>
          </a:p>
          <a:p>
            <a:pPr algn="l"/>
            <a:r>
              <a:rPr lang="ru-RU" sz="7200" b="1" dirty="0"/>
              <a:t>Объект наблюдений и исследований:</a:t>
            </a:r>
            <a:endParaRPr lang="ru-RU" sz="7200" dirty="0"/>
          </a:p>
          <a:p>
            <a:pPr algn="l"/>
            <a:r>
              <a:rPr lang="ru-RU" sz="5600" dirty="0"/>
              <a:t>Объектом моего исследования явилась собственная квартира. </a:t>
            </a:r>
          </a:p>
          <a:p>
            <a:endParaRPr lang="ru-RU" sz="5600" dirty="0"/>
          </a:p>
        </p:txBody>
      </p:sp>
    </p:spTree>
    <p:extLst>
      <p:ext uri="{BB962C8B-B14F-4D97-AF65-F5344CB8AC3E}">
        <p14:creationId xmlns:p14="http://schemas.microsoft.com/office/powerpoint/2010/main" xmlns="" val="190391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115616" y="1628800"/>
            <a:ext cx="7200799" cy="4896544"/>
          </a:xfrm>
        </p:spPr>
        <p:txBody>
          <a:bodyPr>
            <a:normAutofit/>
          </a:bodyPr>
          <a:lstStyle/>
          <a:p>
            <a:pPr lvl="0"/>
            <a:r>
              <a:rPr lang="ru-RU" b="1" dirty="0" smtClean="0"/>
              <a:t>1. Показать </a:t>
            </a:r>
            <a:r>
              <a:rPr lang="ru-RU" b="1" dirty="0"/>
              <a:t>взаимосвязь состояния здоровья человека и среды его обитания.</a:t>
            </a:r>
          </a:p>
          <a:p>
            <a:pPr lvl="0"/>
            <a:r>
              <a:rPr lang="ru-RU" b="1" dirty="0" smtClean="0"/>
              <a:t>2. Научится </a:t>
            </a:r>
            <a:r>
              <a:rPr lang="ru-RU" b="1" dirty="0"/>
              <a:t>выявлять наиболее актуальные для среды обитания современного человека проблемы.</a:t>
            </a:r>
          </a:p>
          <a:p>
            <a:pPr lvl="0"/>
            <a:r>
              <a:rPr lang="ru-RU" b="1" dirty="0" smtClean="0"/>
              <a:t>3. Познакомиться </a:t>
            </a:r>
            <a:r>
              <a:rPr lang="ru-RU" b="1" dirty="0"/>
              <a:t>с методиками получения качественных и количественных показателей экологического состояния среды жизни человека.</a:t>
            </a:r>
          </a:p>
          <a:p>
            <a:pPr lvl="0"/>
            <a:r>
              <a:rPr lang="ru-RU" b="1" dirty="0" smtClean="0"/>
              <a:t>4. Научится </a:t>
            </a:r>
            <a:r>
              <a:rPr lang="ru-RU" b="1" dirty="0"/>
              <a:t>использовать полученные знания для прогнозирования дальнейших изменений среды обитания человека и проектирования решения экологических проблем.</a:t>
            </a:r>
          </a:p>
        </p:txBody>
      </p:sp>
      <p:sp>
        <p:nvSpPr>
          <p:cNvPr id="3" name="Заголовок 2"/>
          <p:cNvSpPr>
            <a:spLocks noGrp="1"/>
          </p:cNvSpPr>
          <p:nvPr>
            <p:ph type="ctrTitle"/>
          </p:nvPr>
        </p:nvSpPr>
        <p:spPr>
          <a:xfrm>
            <a:off x="1043608" y="260649"/>
            <a:ext cx="7175351" cy="1368151"/>
          </a:xfrm>
        </p:spPr>
        <p:txBody>
          <a:bodyPr/>
          <a:lstStyle/>
          <a:p>
            <a:pPr marL="182880" indent="0">
              <a:buNone/>
            </a:pPr>
            <a:r>
              <a:rPr lang="ru-RU" dirty="0"/>
              <a:t> </a:t>
            </a:r>
            <a:r>
              <a:rPr lang="ru-RU" dirty="0" smtClean="0"/>
              <a:t>         </a:t>
            </a:r>
            <a:r>
              <a:rPr lang="ru-RU"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цели</a:t>
            </a:r>
            <a:endParaRPr lang="ru-RU" sz="6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751648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27984" y="1628800"/>
            <a:ext cx="4464496" cy="5040560"/>
          </a:xfrm>
        </p:spPr>
        <p:txBody>
          <a:bodyPr>
            <a:normAutofit lnSpcReduction="10000"/>
          </a:bodyPr>
          <a:lstStyle/>
          <a:p>
            <a:r>
              <a:rPr lang="ru-RU" dirty="0"/>
              <a:t> </a:t>
            </a:r>
            <a:r>
              <a:rPr lang="ru-RU" b="1" i="1" dirty="0"/>
              <a:t>Экологически грязные дома – это не фантазии учёных и специалистов, а реальный факт, от которого страдает множество людей</a:t>
            </a:r>
            <a:r>
              <a:rPr lang="ru-RU" b="1" i="1" dirty="0" smtClean="0"/>
              <a:t>.</a:t>
            </a:r>
            <a:r>
              <a:rPr lang="ru-RU" b="1" i="1" dirty="0"/>
              <a:t> необходимо соблюдать ряд правил, позволяющих избежать воздействия вредных факторов окружающей среды</a:t>
            </a:r>
            <a:r>
              <a:rPr lang="ru-RU" b="1" i="1" dirty="0" smtClean="0"/>
              <a:t>.</a:t>
            </a:r>
            <a:r>
              <a:rPr lang="ru-RU" b="1" i="1" dirty="0"/>
              <a:t> В медицине сейчас даже появился новый диагноз: синдром больных зданий, а в санитарии – новая тема: экологическая безопасность жилища.</a:t>
            </a:r>
          </a:p>
          <a:p>
            <a:endParaRPr lang="ru-RU" dirty="0"/>
          </a:p>
          <a:p>
            <a:endParaRPr lang="ru-RU" dirty="0"/>
          </a:p>
        </p:txBody>
      </p:sp>
      <p:sp>
        <p:nvSpPr>
          <p:cNvPr id="2" name="Заголовок 1"/>
          <p:cNvSpPr>
            <a:spLocks noGrp="1"/>
          </p:cNvSpPr>
          <p:nvPr>
            <p:ph type="ctrTitle"/>
          </p:nvPr>
        </p:nvSpPr>
        <p:spPr>
          <a:xfrm>
            <a:off x="817581" y="404665"/>
            <a:ext cx="7175351" cy="1440160"/>
          </a:xfrm>
        </p:spPr>
        <p:txBody>
          <a:bodyPr/>
          <a:lstStyle/>
          <a:p>
            <a:pPr marL="182880" indent="0">
              <a:buNone/>
            </a:pPr>
            <a:r>
              <a:rPr lang="ru-RU" dirty="0" smtClean="0">
                <a:solidFill>
                  <a:schemeClr val="accent4">
                    <a:lumMod val="50000"/>
                  </a:schemeClr>
                </a:solidFill>
              </a:rPr>
              <a:t>       </a:t>
            </a:r>
            <a:r>
              <a:rPr lang="ru-RU" dirty="0" smtClean="0">
                <a:solidFill>
                  <a:schemeClr val="accent4">
                    <a:lumMod val="50000"/>
                  </a:schemeClr>
                </a:solidFill>
                <a:effectLst/>
              </a:rPr>
              <a:t>Введение</a:t>
            </a:r>
            <a:r>
              <a:rPr lang="ru-RU" dirty="0" smtClean="0">
                <a:solidFill>
                  <a:schemeClr val="accent4">
                    <a:lumMod val="50000"/>
                  </a:schemeClr>
                </a:solidFill>
              </a:rPr>
              <a:t> </a:t>
            </a:r>
            <a:endParaRPr lang="ru-RU" dirty="0">
              <a:solidFill>
                <a:schemeClr val="accent4">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7995" y="1628800"/>
            <a:ext cx="3338320" cy="2191420"/>
          </a:xfrm>
          <a:prstGeom prst="rect">
            <a:avLst/>
          </a:prstGeom>
          <a:ln w="88900" cap="sq" cmpd="thickThin">
            <a:solidFill>
              <a:srgbClr val="000000"/>
            </a:solidFill>
            <a:prstDash val="solid"/>
            <a:miter lim="800000"/>
          </a:ln>
          <a:effectLst>
            <a:innerShdw blurRad="76200">
              <a:srgbClr val="000000"/>
            </a:innerShdw>
          </a:effectLst>
          <a:scene3d>
            <a:camera prst="perspectiveAbove"/>
            <a:lightRig rig="threePt" dir="t"/>
          </a:scene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6876" y="4221088"/>
            <a:ext cx="3338320" cy="2180269"/>
          </a:xfrm>
          <a:prstGeom prst="rect">
            <a:avLst/>
          </a:prstGeom>
          <a:ln w="88900" cap="sq" cmpd="thickThin">
            <a:solidFill>
              <a:srgbClr val="000000"/>
            </a:solidFill>
            <a:prstDash val="solid"/>
            <a:miter lim="800000"/>
          </a:ln>
          <a:effectLst>
            <a:innerShdw blurRad="76200">
              <a:srgbClr val="000000"/>
            </a:innerShdw>
          </a:effectLst>
          <a:scene3d>
            <a:camera prst="perspectiveAbove"/>
            <a:lightRig rig="threePt" dir="t"/>
          </a:scene3d>
        </p:spPr>
      </p:pic>
    </p:spTree>
    <p:extLst>
      <p:ext uri="{BB962C8B-B14F-4D97-AF65-F5344CB8AC3E}">
        <p14:creationId xmlns:p14="http://schemas.microsoft.com/office/powerpoint/2010/main" xmlns="" val="942597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347" y="0"/>
            <a:ext cx="8467117" cy="170080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ru-RU"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Результаты </a:t>
            </a:r>
            <a:r>
              <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исследований</a:t>
            </a:r>
            <a:br>
              <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510673781"/>
              </p:ext>
            </p:extLst>
          </p:nvPr>
        </p:nvGraphicFramePr>
        <p:xfrm>
          <a:off x="2643174" y="923577"/>
          <a:ext cx="5929354" cy="5881677"/>
        </p:xfrm>
        <a:graphic>
          <a:graphicData uri="http://schemas.openxmlformats.org/drawingml/2006/table">
            <a:tbl>
              <a:tblPr firstRow="1" firstCol="1" bandRow="1">
                <a:tableStyleId>{5C22544A-7EE6-4342-B048-85BDC9FD1C3A}</a:tableStyleId>
              </a:tblPr>
              <a:tblGrid>
                <a:gridCol w="1823558"/>
                <a:gridCol w="4105796"/>
              </a:tblGrid>
              <a:tr h="462475">
                <a:tc>
                  <a:txBody>
                    <a:bodyPr/>
                    <a:lstStyle/>
                    <a:p>
                      <a:pPr marL="457200" algn="just">
                        <a:lnSpc>
                          <a:spcPct val="115000"/>
                        </a:lnSpc>
                        <a:spcAft>
                          <a:spcPts val="0"/>
                        </a:spcAft>
                      </a:pPr>
                      <a:r>
                        <a:rPr lang="ru-RU" sz="1100" dirty="0">
                          <a:effectLst/>
                        </a:rPr>
                        <a:t>Название материала</a:t>
                      </a:r>
                      <a:endParaRPr lang="ru-RU" sz="1100" dirty="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a:effectLst/>
                        </a:rPr>
                        <a:t>Степень вредного воздействия на организм человека</a:t>
                      </a:r>
                      <a:endParaRPr lang="ru-RU" sz="1100">
                        <a:effectLst/>
                        <a:latin typeface="Calibri"/>
                        <a:ea typeface="Calibri"/>
                        <a:cs typeface="Times New Roman"/>
                      </a:endParaRPr>
                    </a:p>
                  </a:txBody>
                  <a:tcPr marL="30353" marR="30353" marT="0" marB="0"/>
                </a:tc>
              </a:tr>
              <a:tr h="168534">
                <a:tc>
                  <a:txBody>
                    <a:bodyPr/>
                    <a:lstStyle/>
                    <a:p>
                      <a:pPr marL="457200" algn="just">
                        <a:lnSpc>
                          <a:spcPct val="115000"/>
                        </a:lnSpc>
                        <a:spcAft>
                          <a:spcPts val="0"/>
                        </a:spcAft>
                      </a:pPr>
                      <a:r>
                        <a:rPr lang="ru-RU" sz="1100">
                          <a:effectLst/>
                        </a:rPr>
                        <a:t>1</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2</a:t>
                      </a:r>
                      <a:endParaRPr lang="ru-RU" sz="1100" dirty="0">
                        <a:effectLst/>
                        <a:latin typeface="Calibri"/>
                        <a:ea typeface="Calibri"/>
                        <a:cs typeface="Times New Roman"/>
                      </a:endParaRPr>
                    </a:p>
                  </a:txBody>
                  <a:tcPr marL="30353" marR="30353" marT="0" marB="0"/>
                </a:tc>
              </a:tr>
              <a:tr h="308317">
                <a:tc>
                  <a:txBody>
                    <a:bodyPr/>
                    <a:lstStyle/>
                    <a:p>
                      <a:pPr marL="457200" algn="just">
                        <a:lnSpc>
                          <a:spcPct val="115000"/>
                        </a:lnSpc>
                        <a:spcAft>
                          <a:spcPts val="0"/>
                        </a:spcAft>
                      </a:pPr>
                      <a:r>
                        <a:rPr lang="ru-RU" sz="1100">
                          <a:effectLst/>
                        </a:rPr>
                        <a:t>Дерево</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Экологический чистый материал</a:t>
                      </a:r>
                      <a:endParaRPr lang="ru-RU" sz="1100" dirty="0">
                        <a:effectLst/>
                        <a:latin typeface="Calibri"/>
                        <a:ea typeface="Calibri"/>
                        <a:cs typeface="Times New Roman"/>
                      </a:endParaRPr>
                    </a:p>
                  </a:txBody>
                  <a:tcPr marL="30353" marR="30353" marT="0" marB="0"/>
                </a:tc>
              </a:tr>
              <a:tr h="343969">
                <a:tc>
                  <a:txBody>
                    <a:bodyPr/>
                    <a:lstStyle/>
                    <a:p>
                      <a:pPr marL="457200" algn="just">
                        <a:lnSpc>
                          <a:spcPct val="115000"/>
                        </a:lnSpc>
                        <a:spcAft>
                          <a:spcPts val="0"/>
                        </a:spcAft>
                      </a:pPr>
                      <a:r>
                        <a:rPr lang="ru-RU" sz="1100">
                          <a:effectLst/>
                        </a:rPr>
                        <a:t>Железная арматура</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Экологический чистый материал</a:t>
                      </a:r>
                      <a:endParaRPr lang="ru-RU" sz="1100" dirty="0">
                        <a:effectLst/>
                        <a:latin typeface="Calibri"/>
                        <a:ea typeface="Calibri"/>
                        <a:cs typeface="Times New Roman"/>
                      </a:endParaRPr>
                    </a:p>
                  </a:txBody>
                  <a:tcPr marL="30353" marR="30353" marT="0" marB="0"/>
                </a:tc>
              </a:tr>
              <a:tr h="308317">
                <a:tc>
                  <a:txBody>
                    <a:bodyPr/>
                    <a:lstStyle/>
                    <a:p>
                      <a:pPr marL="457200" algn="just">
                        <a:lnSpc>
                          <a:spcPct val="115000"/>
                        </a:lnSpc>
                        <a:spcAft>
                          <a:spcPts val="0"/>
                        </a:spcAft>
                      </a:pPr>
                      <a:r>
                        <a:rPr lang="ru-RU" sz="1100">
                          <a:effectLst/>
                        </a:rPr>
                        <a:t>Стекло</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Экологический чистый материал</a:t>
                      </a:r>
                      <a:endParaRPr lang="ru-RU" sz="1100" dirty="0">
                        <a:effectLst/>
                        <a:latin typeface="Calibri"/>
                        <a:ea typeface="Calibri"/>
                        <a:cs typeface="Times New Roman"/>
                      </a:endParaRPr>
                    </a:p>
                  </a:txBody>
                  <a:tcPr marL="30353" marR="30353" marT="0" marB="0"/>
                </a:tc>
              </a:tr>
              <a:tr h="462475">
                <a:tc>
                  <a:txBody>
                    <a:bodyPr/>
                    <a:lstStyle/>
                    <a:p>
                      <a:pPr marL="457200" algn="just">
                        <a:lnSpc>
                          <a:spcPct val="115000"/>
                        </a:lnSpc>
                        <a:spcAft>
                          <a:spcPts val="0"/>
                        </a:spcAft>
                      </a:pPr>
                      <a:r>
                        <a:rPr lang="ru-RU" sz="1100">
                          <a:effectLst/>
                        </a:rPr>
                        <a:t>Краска масляная</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Токсическое воздействие тяжёлых металлов органических растворителей</a:t>
                      </a:r>
                      <a:endParaRPr lang="ru-RU" sz="1100" dirty="0">
                        <a:effectLst/>
                        <a:latin typeface="Calibri"/>
                        <a:ea typeface="Calibri"/>
                        <a:cs typeface="Times New Roman"/>
                      </a:endParaRPr>
                    </a:p>
                  </a:txBody>
                  <a:tcPr marL="30353" marR="30353" marT="0" marB="0"/>
                </a:tc>
              </a:tr>
              <a:tr h="876951">
                <a:tc>
                  <a:txBody>
                    <a:bodyPr/>
                    <a:lstStyle/>
                    <a:p>
                      <a:pPr marL="457200" algn="just">
                        <a:lnSpc>
                          <a:spcPct val="115000"/>
                        </a:lnSpc>
                        <a:spcAft>
                          <a:spcPts val="0"/>
                        </a:spcAft>
                      </a:pPr>
                      <a:r>
                        <a:rPr lang="ru-RU" sz="1100">
                          <a:effectLst/>
                        </a:rPr>
                        <a:t>Древесностружечные и древесноволокнистые плиты</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Формальдегид, обладающий мутагенными свойствами </a:t>
                      </a:r>
                      <a:endParaRPr lang="ru-RU" sz="1100" dirty="0">
                        <a:effectLst/>
                        <a:latin typeface="Calibri"/>
                        <a:ea typeface="Calibri"/>
                        <a:cs typeface="Times New Roman"/>
                      </a:endParaRPr>
                    </a:p>
                  </a:txBody>
                  <a:tcPr marL="30353" marR="30353" marT="0" marB="0"/>
                </a:tc>
              </a:tr>
              <a:tr h="343969">
                <a:tc>
                  <a:txBody>
                    <a:bodyPr/>
                    <a:lstStyle/>
                    <a:p>
                      <a:pPr marL="457200" algn="just">
                        <a:lnSpc>
                          <a:spcPct val="115000"/>
                        </a:lnSpc>
                        <a:spcAft>
                          <a:spcPts val="0"/>
                        </a:spcAft>
                      </a:pPr>
                      <a:r>
                        <a:rPr lang="ru-RU" sz="1100">
                          <a:effectLst/>
                        </a:rPr>
                        <a:t>Монтажная пена</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Воздействие токсичных веществ</a:t>
                      </a:r>
                      <a:endParaRPr lang="ru-RU" sz="1100" dirty="0">
                        <a:effectLst/>
                        <a:latin typeface="Calibri"/>
                        <a:ea typeface="Calibri"/>
                        <a:cs typeface="Times New Roman"/>
                      </a:endParaRPr>
                    </a:p>
                  </a:txBody>
                  <a:tcPr marL="30353" marR="30353" marT="0" marB="0"/>
                </a:tc>
              </a:tr>
              <a:tr h="616634">
                <a:tc>
                  <a:txBody>
                    <a:bodyPr/>
                    <a:lstStyle/>
                    <a:p>
                      <a:pPr marL="457200" algn="just">
                        <a:lnSpc>
                          <a:spcPct val="115000"/>
                        </a:lnSpc>
                        <a:spcAft>
                          <a:spcPts val="0"/>
                        </a:spcAft>
                      </a:pPr>
                      <a:r>
                        <a:rPr lang="ru-RU" sz="1100">
                          <a:effectLst/>
                        </a:rPr>
                        <a:t>Пластик</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Содержат тяжёлые металлы, вызывающие необратимые изменения в организме человека</a:t>
                      </a:r>
                      <a:endParaRPr lang="ru-RU" sz="1100" dirty="0">
                        <a:effectLst/>
                        <a:latin typeface="Calibri"/>
                        <a:ea typeface="Calibri"/>
                        <a:cs typeface="Times New Roman"/>
                      </a:endParaRPr>
                    </a:p>
                  </a:txBody>
                  <a:tcPr marL="30353" marR="30353" marT="0" marB="0"/>
                </a:tc>
              </a:tr>
              <a:tr h="308317">
                <a:tc>
                  <a:txBody>
                    <a:bodyPr/>
                    <a:lstStyle/>
                    <a:p>
                      <a:pPr marL="457200" algn="just">
                        <a:lnSpc>
                          <a:spcPct val="115000"/>
                        </a:lnSpc>
                        <a:spcAft>
                          <a:spcPts val="0"/>
                        </a:spcAft>
                      </a:pPr>
                      <a:r>
                        <a:rPr lang="ru-RU" sz="1100">
                          <a:effectLst/>
                        </a:rPr>
                        <a:t>Ковролин</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Заболевания органов дыхания</a:t>
                      </a:r>
                      <a:endParaRPr lang="ru-RU" sz="1100" dirty="0">
                        <a:effectLst/>
                        <a:latin typeface="Calibri"/>
                        <a:ea typeface="Calibri"/>
                        <a:cs typeface="Times New Roman"/>
                      </a:endParaRPr>
                    </a:p>
                  </a:txBody>
                  <a:tcPr marL="30353" marR="30353" marT="0" marB="0"/>
                </a:tc>
              </a:tr>
              <a:tr h="462475">
                <a:tc>
                  <a:txBody>
                    <a:bodyPr/>
                    <a:lstStyle/>
                    <a:p>
                      <a:pPr marL="457200" algn="just">
                        <a:lnSpc>
                          <a:spcPct val="115000"/>
                        </a:lnSpc>
                        <a:spcAft>
                          <a:spcPts val="0"/>
                        </a:spcAft>
                      </a:pPr>
                      <a:r>
                        <a:rPr lang="ru-RU" sz="1100">
                          <a:effectLst/>
                        </a:rPr>
                        <a:t>Линолеум </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Хлорвинил и пластификаторы могут вызвать отравления</a:t>
                      </a:r>
                      <a:endParaRPr lang="ru-RU" sz="1100" dirty="0">
                        <a:effectLst/>
                        <a:latin typeface="Calibri"/>
                        <a:ea typeface="Calibri"/>
                        <a:cs typeface="Times New Roman"/>
                      </a:endParaRPr>
                    </a:p>
                  </a:txBody>
                  <a:tcPr marL="30353" marR="30353" marT="0" marB="0"/>
                </a:tc>
              </a:tr>
              <a:tr h="168534">
                <a:tc>
                  <a:txBody>
                    <a:bodyPr/>
                    <a:lstStyle/>
                    <a:p>
                      <a:pPr marL="457200" algn="just">
                        <a:lnSpc>
                          <a:spcPct val="115000"/>
                        </a:lnSpc>
                        <a:spcAft>
                          <a:spcPts val="0"/>
                        </a:spcAft>
                      </a:pPr>
                      <a:r>
                        <a:rPr lang="ru-RU" sz="1100">
                          <a:effectLst/>
                        </a:rPr>
                        <a:t>Бетон </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Источник радиации</a:t>
                      </a:r>
                      <a:endParaRPr lang="ru-RU" sz="1100" dirty="0">
                        <a:effectLst/>
                        <a:latin typeface="Calibri"/>
                        <a:ea typeface="Calibri"/>
                        <a:cs typeface="Times New Roman"/>
                      </a:endParaRPr>
                    </a:p>
                  </a:txBody>
                  <a:tcPr marL="30353" marR="30353" marT="0" marB="0"/>
                </a:tc>
              </a:tr>
              <a:tr h="343969">
                <a:tc>
                  <a:txBody>
                    <a:bodyPr/>
                    <a:lstStyle/>
                    <a:p>
                      <a:pPr marL="457200" algn="just">
                        <a:lnSpc>
                          <a:spcPct val="115000"/>
                        </a:lnSpc>
                        <a:spcAft>
                          <a:spcPts val="0"/>
                        </a:spcAft>
                      </a:pPr>
                      <a:r>
                        <a:rPr lang="ru-RU" sz="1100">
                          <a:effectLst/>
                        </a:rPr>
                        <a:t>Поливинилхлорид </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Может вызвать отравление</a:t>
                      </a:r>
                      <a:endParaRPr lang="ru-RU" sz="1100" dirty="0">
                        <a:effectLst/>
                        <a:latin typeface="Calibri"/>
                        <a:ea typeface="Calibri"/>
                        <a:cs typeface="Times New Roman"/>
                      </a:endParaRPr>
                    </a:p>
                  </a:txBody>
                  <a:tcPr marL="30353" marR="30353" marT="0" marB="0"/>
                </a:tc>
              </a:tr>
              <a:tr h="616634">
                <a:tc>
                  <a:txBody>
                    <a:bodyPr/>
                    <a:lstStyle/>
                    <a:p>
                      <a:pPr marL="457200" algn="just">
                        <a:lnSpc>
                          <a:spcPct val="115000"/>
                        </a:lnSpc>
                        <a:spcAft>
                          <a:spcPts val="0"/>
                        </a:spcAft>
                      </a:pPr>
                      <a:r>
                        <a:rPr lang="ru-RU" sz="1100">
                          <a:effectLst/>
                        </a:rPr>
                        <a:t>Обои с моющим покрытием</a:t>
                      </a:r>
                      <a:endParaRPr lang="ru-RU" sz="1100">
                        <a:effectLst/>
                        <a:latin typeface="Calibri"/>
                        <a:ea typeface="Calibri"/>
                        <a:cs typeface="Times New Roman"/>
                      </a:endParaRPr>
                    </a:p>
                  </a:txBody>
                  <a:tcPr marL="30353" marR="30353" marT="0" marB="0"/>
                </a:tc>
                <a:tc>
                  <a:txBody>
                    <a:bodyPr/>
                    <a:lstStyle/>
                    <a:p>
                      <a:pPr marL="457200" algn="just">
                        <a:lnSpc>
                          <a:spcPct val="115000"/>
                        </a:lnSpc>
                        <a:spcAft>
                          <a:spcPts val="0"/>
                        </a:spcAft>
                      </a:pPr>
                      <a:r>
                        <a:rPr lang="ru-RU" sz="1100" dirty="0">
                          <a:effectLst/>
                        </a:rPr>
                        <a:t>Источник стирола, вызывающего головную боль, тошноту, спазмы и потерю сознания</a:t>
                      </a:r>
                      <a:endParaRPr lang="ru-RU" sz="1100" dirty="0">
                        <a:effectLst/>
                        <a:latin typeface="Calibri"/>
                        <a:ea typeface="Calibri"/>
                        <a:cs typeface="Times New Roman"/>
                      </a:endParaRPr>
                    </a:p>
                  </a:txBody>
                  <a:tcPr marL="30353" marR="30353" marT="0" marB="0"/>
                </a:tc>
              </a:tr>
            </a:tbl>
          </a:graphicData>
        </a:graphic>
      </p:graphicFrame>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00108"/>
            <a:ext cx="1571604" cy="11787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4414" y="2285992"/>
            <a:ext cx="1404066" cy="105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844" y="3429000"/>
            <a:ext cx="1433133" cy="1074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00000">
            <a:off x="310023" y="4976333"/>
            <a:ext cx="1520088" cy="1140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5951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6632"/>
            <a:ext cx="6192688" cy="1224136"/>
          </a:xfrm>
        </p:spPr>
        <p:txBody>
          <a:bodyPr>
            <a:prstTxWarp prst="textStop">
              <a:avLst/>
            </a:prstTxWarp>
          </a:bodyPr>
          <a:lstStyle/>
          <a:p>
            <a:pPr marL="0" indent="0">
              <a:buNone/>
            </a:pPr>
            <a:r>
              <a:rPr lang="ru-RU" u="sng" dirty="0" smtClean="0">
                <a:solidFill>
                  <a:schemeClr val="accent6">
                    <a:lumMod val="50000"/>
                  </a:schemeClr>
                </a:solidFill>
                <a:effectLst/>
              </a:rPr>
              <a:t>Вывод №1</a:t>
            </a:r>
            <a:endParaRPr lang="ru-RU" u="sng" dirty="0">
              <a:solidFill>
                <a:schemeClr val="accent6">
                  <a:lumMod val="50000"/>
                </a:schemeClr>
              </a:solidFill>
              <a:effectLst/>
            </a:endParaRPr>
          </a:p>
        </p:txBody>
      </p:sp>
      <p:sp>
        <p:nvSpPr>
          <p:cNvPr id="3" name="Текст 2"/>
          <p:cNvSpPr>
            <a:spLocks noGrp="1"/>
          </p:cNvSpPr>
          <p:nvPr>
            <p:ph type="body" idx="1"/>
          </p:nvPr>
        </p:nvSpPr>
        <p:spPr>
          <a:xfrm>
            <a:off x="3347864" y="1700808"/>
            <a:ext cx="5616624" cy="5040560"/>
          </a:xfrm>
        </p:spPr>
        <p:txBody>
          <a:bodyPr>
            <a:normAutofit/>
          </a:bodyPr>
          <a:lstStyle/>
          <a:p>
            <a:r>
              <a:rPr lang="ru-RU" dirty="0"/>
              <a:t>Проанализировав с экологической точки зрения состояние нашей квартиры, на семейном совете мы решили произвести некоторую замену отделочных материалов. В частности, обои с моющимся покрытием заменить на бумажные, так как они более безопасны. Для отделки потолка вместо потолочной плитки использовать побелку известью, которая обладает замечательным качеством – при несколько повышенной влажности воздуха известь «забирает» излишнюю влагу, при высокой сухости воздуха при центральном отоплении – «отдает» воду. На кухне решено заменить мебель, выполненную из ДСП на деревянные стол и </a:t>
            </a:r>
            <a:r>
              <a:rPr lang="ru-RU" dirty="0" smtClean="0"/>
              <a:t>стулья</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700808"/>
            <a:ext cx="3078000" cy="205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4365104"/>
            <a:ext cx="3078000" cy="205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4014500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560840" cy="836712"/>
          </a:xfrm>
        </p:spPr>
        <p:txBody>
          <a:bodyPr/>
          <a:lstStyle/>
          <a:p>
            <a:pPr marL="0" indent="0">
              <a:buNone/>
            </a:pPr>
            <a:r>
              <a:rPr lang="ru-RU"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Методы исследования</a:t>
            </a:r>
            <a:endParaRPr lang="ru-RU"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Текст 2"/>
          <p:cNvSpPr>
            <a:spLocks noGrp="1"/>
          </p:cNvSpPr>
          <p:nvPr>
            <p:ph type="body" idx="1"/>
          </p:nvPr>
        </p:nvSpPr>
        <p:spPr>
          <a:xfrm>
            <a:off x="3995936" y="980728"/>
            <a:ext cx="5040560" cy="5328592"/>
          </a:xfrm>
        </p:spPr>
        <p:txBody>
          <a:bodyPr>
            <a:normAutofit fontScale="92500" lnSpcReduction="10000"/>
          </a:bodyPr>
          <a:lstStyle/>
          <a:p>
            <a:r>
              <a:rPr lang="ru-RU" b="1" dirty="0" smtClean="0"/>
              <a:t>Цвет </a:t>
            </a:r>
            <a:r>
              <a:rPr lang="ru-RU" b="1" dirty="0"/>
              <a:t>воды определяется содержащимся в ней общим количеством минеральных и органических примесей и загрязнений. Обычно на цвет влияют соли железа и гуминовые кислоты, которые образуются при перегнивании растительности и окрашивают воду в жёлтый, желтовато-бурый, коричневый цвета. Зеленоватая окраска воды бывает, когда бурно размножаются микроскопические водоросли и животные. Это свидетельствует о перенасыщении воды питательными веществами. При отсутствии видимой окраски вода считается бесцветной. Это не значит, что там нет примесей, просто они не влияют на цвет. Единицей цветности служат особые градусы. Цвет питьевой воды не должен превышать 40</a:t>
            </a:r>
            <a:r>
              <a:rPr lang="ru-RU" b="1" baseline="30000" dirty="0"/>
              <a:t>0 </a:t>
            </a:r>
            <a:r>
              <a:rPr lang="ru-RU" b="1" dirty="0"/>
              <a:t>по данной шкале.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1988840"/>
            <a:ext cx="3816424"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289673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332656"/>
            <a:ext cx="7848872" cy="2592288"/>
          </a:xfrm>
        </p:spPr>
        <p:txBody>
          <a:bodyPr/>
          <a:lstStyle/>
          <a:p>
            <a:pPr marL="0" lvl="0" indent="0">
              <a:buNone/>
            </a:pPr>
            <a:r>
              <a:rPr lang="ru-RU" dirty="0" smtClean="0">
                <a:solidFill>
                  <a:srgbClr val="7030A0"/>
                </a:solidFill>
                <a:effectLst/>
              </a:rPr>
              <a:t>              </a:t>
            </a:r>
            <a:r>
              <a:rPr lang="en-US" sz="4400" dirty="0" smtClean="0">
                <a:solidFill>
                  <a:srgbClr val="7030A0"/>
                </a:solidFill>
                <a:effectLst/>
                <a:latin typeface="Arial Black" pitchFamily="34" charset="0"/>
              </a:rPr>
              <a:t>C</a:t>
            </a:r>
            <a:r>
              <a:rPr lang="ru-RU" sz="4400" dirty="0">
                <a:solidFill>
                  <a:srgbClr val="7030A0"/>
                </a:solidFill>
                <a:effectLst/>
                <a:latin typeface="Arial Black" pitchFamily="34" charset="0"/>
              </a:rPr>
              <a:t>остав и </a:t>
            </a:r>
            <a:r>
              <a:rPr lang="ru-RU" sz="4400" dirty="0" smtClean="0">
                <a:solidFill>
                  <a:srgbClr val="7030A0"/>
                </a:solidFill>
                <a:effectLst/>
                <a:latin typeface="Arial Black" pitchFamily="34" charset="0"/>
              </a:rPr>
              <a:t>качество питьевой </a:t>
            </a:r>
            <a:r>
              <a:rPr lang="ru-RU" sz="4400" dirty="0">
                <a:solidFill>
                  <a:srgbClr val="7030A0"/>
                </a:solidFill>
                <a:effectLst/>
                <a:latin typeface="Arial Black" pitchFamily="34" charset="0"/>
              </a:rPr>
              <a:t>воды</a:t>
            </a:r>
            <a:br>
              <a:rPr lang="ru-RU" sz="4400" dirty="0">
                <a:solidFill>
                  <a:srgbClr val="7030A0"/>
                </a:solidFill>
                <a:effectLst/>
                <a:latin typeface="Arial Black" pitchFamily="34" charset="0"/>
              </a:rPr>
            </a:br>
            <a:endParaRPr lang="ru-RU" sz="4400" dirty="0">
              <a:solidFill>
                <a:srgbClr val="7030A0"/>
              </a:solidFill>
              <a:effectLst/>
              <a:latin typeface="Arial Black" pitchFamily="34" charset="0"/>
            </a:endParaRPr>
          </a:p>
        </p:txBody>
      </p:sp>
      <p:sp>
        <p:nvSpPr>
          <p:cNvPr id="3" name="Текст 2"/>
          <p:cNvSpPr>
            <a:spLocks noGrp="1"/>
          </p:cNvSpPr>
          <p:nvPr>
            <p:ph type="body" idx="1"/>
          </p:nvPr>
        </p:nvSpPr>
        <p:spPr>
          <a:xfrm>
            <a:off x="212273" y="2132856"/>
            <a:ext cx="8680207" cy="4608512"/>
          </a:xfrm>
        </p:spPr>
        <p:txBody>
          <a:bodyPr/>
          <a:lstStyle/>
          <a:p>
            <a:pPr lvl="0"/>
            <a:endParaRPr lang="ru-RU" dirty="0"/>
          </a:p>
          <a:p>
            <a:r>
              <a:rPr lang="ru-RU" dirty="0"/>
              <a:t>       Суточный объём воды в организме человека составляет 2,5 литра, поэтому от её качества зависит состояние человека, его здоровье и работоспособность. Различные вещества, присутствующие в воде, придают ей запах, делают её сладковатой, то солёной, а то и горькой. Существует 5-бальная шкала оценки интенсивности запаха и привкуса питьевой </a:t>
            </a:r>
            <a:r>
              <a:rPr lang="ru-RU" dirty="0" smtClean="0"/>
              <a:t>воды. В </a:t>
            </a:r>
            <a:r>
              <a:rPr lang="ru-RU" dirty="0"/>
              <a:t>последнее время к экологическим проблемам нашего села , а значит, и к проблемам квартиры как экосистемы добавилась проблема чистой питьевой воды. Ухудшилось её качество, вкусовые свойства.</a:t>
            </a:r>
            <a:r>
              <a:rPr lang="ru-RU" b="1" dirty="0"/>
              <a:t> </a:t>
            </a:r>
            <a:r>
              <a:rPr lang="ru-RU" dirty="0"/>
              <a:t>Появился специфический запах, повысилась жёсткость. Такая вода создаёт проблемы для человека: ухудшает качество тканей при стирке белья, в ней с трудом развариваются продукты питания и теряется вкус приготовленных </a:t>
            </a:r>
            <a:r>
              <a:rPr lang="ru-RU" dirty="0" smtClean="0"/>
              <a:t>блюд</a:t>
            </a:r>
            <a:r>
              <a:rPr lang="ru-RU" dirty="0"/>
              <a:t>.</a:t>
            </a:r>
          </a:p>
        </p:txBody>
      </p:sp>
    </p:spTree>
    <p:extLst>
      <p:ext uri="{BB962C8B-B14F-4D97-AF65-F5344CB8AC3E}">
        <p14:creationId xmlns:p14="http://schemas.microsoft.com/office/powerpoint/2010/main" xmlns="" val="73229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5904655" cy="1008112"/>
          </a:xfrm>
        </p:spPr>
        <p:txBody>
          <a:bodyPr>
            <a:prstTxWarp prst="textDeflate">
              <a:avLst/>
            </a:prstTxWarp>
          </a:bodyPr>
          <a:lstStyle/>
          <a:p>
            <a:pPr marL="0" indent="0">
              <a:buNone/>
            </a:pPr>
            <a:r>
              <a:rPr lang="ru-RU" u="sng" dirty="0" smtClean="0">
                <a:ln>
                  <a:solidFill>
                    <a:schemeClr val="accent6">
                      <a:lumMod val="50000"/>
                    </a:schemeClr>
                  </a:solidFill>
                </a:ln>
                <a:solidFill>
                  <a:schemeClr val="accent6">
                    <a:lumMod val="50000"/>
                  </a:schemeClr>
                </a:solidFill>
                <a:effectLst/>
              </a:rPr>
              <a:t> Вывод №2</a:t>
            </a:r>
            <a:endParaRPr lang="ru-RU" u="sng" dirty="0">
              <a:ln>
                <a:solidFill>
                  <a:schemeClr val="accent6">
                    <a:lumMod val="50000"/>
                  </a:schemeClr>
                </a:solidFill>
              </a:ln>
              <a:solidFill>
                <a:schemeClr val="accent6">
                  <a:lumMod val="50000"/>
                </a:schemeClr>
              </a:solidFill>
              <a:effectLst/>
            </a:endParaRPr>
          </a:p>
        </p:txBody>
      </p:sp>
      <p:sp>
        <p:nvSpPr>
          <p:cNvPr id="3" name="Текст 2"/>
          <p:cNvSpPr>
            <a:spLocks noGrp="1"/>
          </p:cNvSpPr>
          <p:nvPr>
            <p:ph type="body" idx="1"/>
          </p:nvPr>
        </p:nvSpPr>
        <p:spPr>
          <a:xfrm>
            <a:off x="2022438" y="1124744"/>
            <a:ext cx="6726026" cy="5184576"/>
          </a:xfrm>
        </p:spPr>
        <p:txBody>
          <a:bodyPr>
            <a:normAutofit/>
          </a:bodyPr>
          <a:lstStyle/>
          <a:p>
            <a:r>
              <a:rPr lang="ru-RU" dirty="0"/>
              <a:t> </a:t>
            </a:r>
          </a:p>
          <a:p>
            <a:pPr algn="ctr"/>
            <a:r>
              <a:rPr lang="ru-RU" b="1" u="sng" dirty="0" smtClean="0"/>
              <a:t>Результаты исследования качества воды:</a:t>
            </a:r>
          </a:p>
          <a:p>
            <a:pPr lvl="0" algn="l"/>
            <a:r>
              <a:rPr lang="ru-RU" b="1" dirty="0" smtClean="0"/>
              <a:t>Вода </a:t>
            </a:r>
            <a:r>
              <a:rPr lang="ru-RU" b="1" dirty="0" smtClean="0"/>
              <a:t>прозрачная;</a:t>
            </a:r>
          </a:p>
          <a:p>
            <a:pPr lvl="0" algn="l"/>
            <a:r>
              <a:rPr lang="ru-RU" b="1" dirty="0" smtClean="0"/>
              <a:t>Мутность не отмечена;</a:t>
            </a:r>
          </a:p>
          <a:p>
            <a:pPr lvl="0" algn="l"/>
            <a:r>
              <a:rPr lang="ru-RU" b="1" dirty="0" smtClean="0"/>
              <a:t>Запах слабо-металлический;</a:t>
            </a:r>
          </a:p>
          <a:p>
            <a:pPr lvl="0" algn="l"/>
            <a:r>
              <a:rPr lang="ru-RU" b="1" dirty="0" smtClean="0"/>
              <a:t>Среднежёсткая.</a:t>
            </a:r>
          </a:p>
          <a:p>
            <a:pPr algn="ctr"/>
            <a:r>
              <a:rPr lang="ru-RU" b="1" u="sng" dirty="0" smtClean="0"/>
              <a:t>Вывод</a:t>
            </a:r>
            <a:r>
              <a:rPr lang="ru-RU" b="1" u="sng" dirty="0"/>
              <a:t>:</a:t>
            </a:r>
          </a:p>
          <a:p>
            <a:pPr algn="l"/>
            <a:r>
              <a:rPr lang="ru-RU" b="1" dirty="0"/>
              <a:t>Хотя вода, которую наша семья использует для различных нужд, не является идеальной по качеству, употреблять её в качестве питьевой </a:t>
            </a:r>
            <a:r>
              <a:rPr lang="ru-RU" b="1" dirty="0" smtClean="0"/>
              <a:t>можно.</a:t>
            </a:r>
            <a:endParaRPr lang="ru-RU" b="1" dirty="0"/>
          </a:p>
        </p:txBody>
      </p:sp>
    </p:spTree>
    <p:extLst>
      <p:ext uri="{BB962C8B-B14F-4D97-AF65-F5344CB8AC3E}">
        <p14:creationId xmlns:p14="http://schemas.microsoft.com/office/powerpoint/2010/main" xmlns="" val="3970062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214</TotalTime>
  <Words>830</Words>
  <Application>Microsoft Office PowerPoint</Application>
  <PresentationFormat>Экран (4:3)</PresentationFormat>
  <Paragraphs>90</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  Исследовательская работа НА ТЕМУ: «Экология квартиры»</vt:lpstr>
      <vt:lpstr>  Материал и методика: </vt:lpstr>
      <vt:lpstr>          цели</vt:lpstr>
      <vt:lpstr>       Введение </vt:lpstr>
      <vt:lpstr> Результаты исследований </vt:lpstr>
      <vt:lpstr>Вывод №1</vt:lpstr>
      <vt:lpstr> Методы исследования</vt:lpstr>
      <vt:lpstr>              Cостав и качество питьевой воды </vt:lpstr>
      <vt:lpstr> Вывод №2</vt:lpstr>
      <vt:lpstr> ПРЕПАРАТЫ БЫТОВОЙ ХИМИИ </vt:lpstr>
      <vt:lpstr>    Вывод</vt:lpstr>
      <vt:lpstr>Рекомендации:</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НА ТЕМУ: «Экология квартиры»</dc:title>
  <dc:creator>игорь</dc:creator>
  <cp:lastModifiedBy>Admin</cp:lastModifiedBy>
  <cp:revision>25</cp:revision>
  <dcterms:created xsi:type="dcterms:W3CDTF">2013-04-19T18:03:05Z</dcterms:created>
  <dcterms:modified xsi:type="dcterms:W3CDTF">2013-04-22T09:51:38Z</dcterms:modified>
</cp:coreProperties>
</file>