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56" r:id="rId2"/>
    <p:sldId id="314" r:id="rId3"/>
    <p:sldId id="326" r:id="rId4"/>
    <p:sldId id="325" r:id="rId5"/>
    <p:sldId id="315" r:id="rId6"/>
    <p:sldId id="316" r:id="rId7"/>
    <p:sldId id="317" r:id="rId8"/>
    <p:sldId id="318" r:id="rId9"/>
    <p:sldId id="319" r:id="rId10"/>
    <p:sldId id="321" r:id="rId11"/>
    <p:sldId id="259" r:id="rId12"/>
    <p:sldId id="296" r:id="rId13"/>
    <p:sldId id="324" r:id="rId14"/>
    <p:sldId id="312" r:id="rId15"/>
  </p:sldIdLst>
  <p:sldSz cx="993775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59" autoAdjust="0"/>
    <p:restoredTop sz="93757" autoAdjust="0"/>
  </p:normalViewPr>
  <p:slideViewPr>
    <p:cSldViewPr>
      <p:cViewPr varScale="1">
        <p:scale>
          <a:sx n="98" d="100"/>
          <a:sy n="98" d="100"/>
        </p:scale>
        <p:origin x="-102" y="-174"/>
      </p:cViewPr>
      <p:guideLst>
        <p:guide orient="horz" pos="2160"/>
        <p:guide pos="31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AD38F-0DBF-464C-9201-2C2FA6041680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4563" y="685800"/>
            <a:ext cx="4968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66826-7F42-4269-8413-A38F2135C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66826-7F42-4269-8413-A38F2135C8F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66826-7F42-4269-8413-A38F2135C8F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5331" y="2130436"/>
            <a:ext cx="8447088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0668" y="3886200"/>
            <a:ext cx="695642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831154" y="274649"/>
            <a:ext cx="242922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0027" y="274649"/>
            <a:ext cx="712550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014" y="4406911"/>
            <a:ext cx="844708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014" y="2906713"/>
            <a:ext cx="844708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0021" y="1600206"/>
            <a:ext cx="477736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83015" y="1600206"/>
            <a:ext cx="47773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893" y="274638"/>
            <a:ext cx="89439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7" y="1535113"/>
            <a:ext cx="43908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6887" y="2174875"/>
            <a:ext cx="43908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48239" y="1535113"/>
            <a:ext cx="439262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48239" y="2174875"/>
            <a:ext cx="439262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894" y="273050"/>
            <a:ext cx="326945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5384" y="273061"/>
            <a:ext cx="555547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6894" y="1435103"/>
            <a:ext cx="326945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7869" y="4800600"/>
            <a:ext cx="59626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7869" y="612775"/>
            <a:ext cx="596265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7869" y="5367338"/>
            <a:ext cx="596265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893" y="274638"/>
            <a:ext cx="89439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93" y="1600206"/>
            <a:ext cx="894397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6888" y="6356361"/>
            <a:ext cx="2318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7B4A-712D-401D-8913-6D625573649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95398" y="6356361"/>
            <a:ext cx="3146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122054" y="6356361"/>
            <a:ext cx="2318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19016-4626-4B6F-ACE3-C24F924FF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4033" y="214291"/>
            <a:ext cx="8929750" cy="7858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Социальная реабилитация и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ресоциализация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несовершеннолетних, допускающих немедицинское потребление наркотических средств и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психоактивных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веществ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891" y="274638"/>
            <a:ext cx="8943975" cy="706090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FFC000"/>
                </a:solidFill>
              </a:rPr>
              <a:t>Стадии развития наркотической зависимости</a:t>
            </a:r>
            <a:endParaRPr lang="ru-RU" sz="2800" b="1" u="sng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5405" y="1142984"/>
            <a:ext cx="9115461" cy="5454368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/>
              <a:t>            Наркотическая зависимость развивается очень быстро — сначала психическая, а затем и физическая. Скорость ее формирования зависит от вида наркотика, способа его введения, регулярности его приема и некоторых других факторов. Например, при инъекции некоторых видов </a:t>
            </a:r>
            <a:r>
              <a:rPr lang="ru-RU" dirty="0" err="1" smtClean="0"/>
              <a:t>опиоидов</a:t>
            </a:r>
            <a:r>
              <a:rPr lang="ru-RU" dirty="0" smtClean="0"/>
              <a:t> (героин, </a:t>
            </a:r>
            <a:r>
              <a:rPr lang="ru-RU" dirty="0" err="1" smtClean="0"/>
              <a:t>промедол</a:t>
            </a:r>
            <a:r>
              <a:rPr lang="ru-RU" dirty="0" smtClean="0"/>
              <a:t> и т. д.) зависимость развивается после 1-4 уколов; при других видах наркотиков это происходит чуть позже — через 1-2 недели.</a:t>
            </a:r>
          </a:p>
          <a:p>
            <a:pPr indent="17463" algn="just">
              <a:buNone/>
            </a:pPr>
            <a:r>
              <a:rPr lang="ru-RU" dirty="0" smtClean="0"/>
              <a:t>Начальная — </a:t>
            </a:r>
            <a:r>
              <a:rPr lang="ru-RU" b="1" dirty="0" smtClean="0"/>
              <a:t>1 стадия наркомании (</a:t>
            </a:r>
            <a:r>
              <a:rPr lang="ru-RU" b="1" dirty="0" smtClean="0">
                <a:solidFill>
                  <a:srgbClr val="FF0000"/>
                </a:solidFill>
              </a:rPr>
              <a:t>психическая</a:t>
            </a:r>
            <a:r>
              <a:rPr lang="ru-RU" b="1" dirty="0" smtClean="0"/>
              <a:t> зависимость)</a:t>
            </a:r>
            <a:r>
              <a:rPr lang="ru-RU" dirty="0" smtClean="0"/>
              <a:t>, когда ничто не может отвлечь новоиспеченного наркомана от постоянного чувства неудовлетворенности, кроме новой дозы. Характерным признаком наркомании и токсикомании является толерантность к наркотическому веществу. В буквальном смысле толерантность означает «выносливость», формирующуюся в результате привыкания организма к наркотику. Толерантность проявляется в том, что для достижения желаемого эффекта требуются все большие дозы наркотика. По сравнению с первоначальными дозы возрастают в 10-1000 раз. Следовательно, со временем количество и частота потребления наркотика возрастает, что ведет к необратимым последствиям.</a:t>
            </a:r>
          </a:p>
          <a:p>
            <a:pPr indent="17463"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    Уже через несколько недель после возникновения психической зависимости возникает </a:t>
            </a:r>
            <a:r>
              <a:rPr lang="ru-RU" b="1" dirty="0" smtClean="0">
                <a:solidFill>
                  <a:srgbClr val="FF0000"/>
                </a:solidFill>
              </a:rPr>
              <a:t>физическая</a:t>
            </a:r>
            <a:r>
              <a:rPr lang="ru-RU" dirty="0" smtClean="0"/>
              <a:t>. Когда наркотик становится необходимым для нормальной деятельности организма, </a:t>
            </a:r>
            <a:r>
              <a:rPr lang="ru-RU" b="1" dirty="0" smtClean="0"/>
              <a:t>наступает 2 стадия наркотической зависимости</a:t>
            </a:r>
            <a:r>
              <a:rPr lang="ru-RU" dirty="0" smtClean="0"/>
              <a:t>. Остановка приема вещества приводит к тяжелому состоянию, называющемуся абстинентным синдромом или просто «ломкой». При различных формах наркомании ломка проявляется по-разному, но при любой форме это крайне болезненное и мучительное состояние, справиться с которым больной человек не в состоянии. Его мучают постоянные поносы с болями в животе, многократная рвота желчью, боли в мышцах, суставах, пояснице. Больных также гнетет тягостное чувство безвыходности, они находятся в депрессии. На этой стадии заболевания происходит наибольший процент суицидов (самоубийств).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           На 3-й стадии</a:t>
            </a:r>
            <a:r>
              <a:rPr lang="ru-RU" dirty="0" smtClean="0"/>
              <a:t> </a:t>
            </a:r>
            <a:r>
              <a:rPr lang="ru-RU" b="1" dirty="0" smtClean="0"/>
              <a:t>(«</a:t>
            </a:r>
            <a:r>
              <a:rPr lang="ru-RU" b="1" dirty="0" smtClean="0">
                <a:solidFill>
                  <a:srgbClr val="FF0000"/>
                </a:solidFill>
              </a:rPr>
              <a:t>истощение</a:t>
            </a:r>
            <a:r>
              <a:rPr lang="ru-RU" b="1" dirty="0" smtClean="0"/>
              <a:t>»)</a:t>
            </a:r>
            <a:r>
              <a:rPr lang="ru-RU" dirty="0" smtClean="0"/>
              <a:t>происходит психическая и физическая деградация личности, тяжелые и необратимые изменения в организме, человек становится инвалидом. Отсутствие желаемого эффекта от введения вещества, наряду со снижением устойчивости к нему, часто приводит к передозировке и гибели.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3967" y="142852"/>
            <a:ext cx="9358378" cy="642942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1800" b="1" dirty="0" smtClean="0"/>
              <a:t>Нормативно-правовые акты РФ, регламентирующие сферу противодействия наркомании включают в себя:</a:t>
            </a:r>
            <a:endParaRPr lang="en-US" sz="1800" b="1" dirty="0" smtClean="0"/>
          </a:p>
          <a:p>
            <a:pPr algn="just"/>
            <a:r>
              <a:rPr lang="ru-RU" sz="1800" i="1" dirty="0" smtClean="0"/>
              <a:t>Федеральный закон от 8.01.1998 г. № 3-ФЗ «О наркотических средствах и психотропных веществах».</a:t>
            </a:r>
          </a:p>
          <a:p>
            <a:pPr algn="just"/>
            <a:r>
              <a:rPr lang="ru-RU" sz="1800" i="1" dirty="0" smtClean="0"/>
              <a:t>Постановление правительства РФ от 30.06.1998 г. №681 </a:t>
            </a:r>
            <a:r>
              <a:rPr lang="en-US" sz="1800" i="1" dirty="0" smtClean="0"/>
              <a:t> “</a:t>
            </a:r>
            <a:r>
              <a:rPr lang="ru-RU" sz="1800" i="1" dirty="0" smtClean="0"/>
              <a:t>Об утверждении перечня наркотических средств, психотропных веществ и их </a:t>
            </a:r>
            <a:r>
              <a:rPr lang="ru-RU" sz="1800" i="1" dirty="0" err="1" smtClean="0"/>
              <a:t>прекурсоров</a:t>
            </a:r>
            <a:r>
              <a:rPr lang="ru-RU" sz="1800" i="1" dirty="0" smtClean="0"/>
              <a:t>, подлежащих контролю в РФ</a:t>
            </a:r>
            <a:r>
              <a:rPr lang="en-US" sz="1800" i="1" dirty="0" smtClean="0"/>
              <a:t>”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Постановление  правительства РФ от 06.08.1998 г. №892 </a:t>
            </a:r>
            <a:r>
              <a:rPr lang="en-US" sz="1800" i="1" dirty="0" smtClean="0"/>
              <a:t>“</a:t>
            </a:r>
            <a:r>
              <a:rPr lang="ru-RU" sz="1800" i="1" dirty="0" smtClean="0"/>
              <a:t>Об утверждении правил допуска лиц к работе с наркотическими средствами и психотропными веществами, а также к деятельности, связанной с оборотом </a:t>
            </a:r>
            <a:r>
              <a:rPr lang="ru-RU" sz="1800" i="1" dirty="0" err="1" smtClean="0"/>
              <a:t>прекурсоров</a:t>
            </a:r>
            <a:r>
              <a:rPr lang="ru-RU" sz="1800" i="1" dirty="0" smtClean="0"/>
              <a:t> наркотических средств</a:t>
            </a:r>
            <a:r>
              <a:rPr lang="en-US" sz="1800" i="1" dirty="0" smtClean="0"/>
              <a:t>”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Федеральный закон от 10.12.1995 №195-ФЗ </a:t>
            </a:r>
            <a:r>
              <a:rPr lang="en-US" sz="1800" i="1" dirty="0" smtClean="0"/>
              <a:t>“</a:t>
            </a:r>
            <a:r>
              <a:rPr lang="ru-RU" sz="1800" i="1" dirty="0" smtClean="0"/>
              <a:t>Об основах социального обслуживания населения в РФ</a:t>
            </a:r>
            <a:r>
              <a:rPr lang="en-US" sz="1800" i="1" dirty="0" smtClean="0"/>
              <a:t>”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Указ президента РФ от 09.06.2010 г. №690 </a:t>
            </a:r>
            <a:r>
              <a:rPr lang="en-US" sz="1800" i="1" dirty="0" smtClean="0"/>
              <a:t>“</a:t>
            </a:r>
            <a:r>
              <a:rPr lang="ru-RU" sz="1800" i="1" dirty="0" smtClean="0"/>
              <a:t>Об утверждении стратегии государственной </a:t>
            </a:r>
            <a:r>
              <a:rPr lang="ru-RU" sz="1800" i="1" dirty="0" err="1" smtClean="0"/>
              <a:t>антинаркотической</a:t>
            </a:r>
            <a:r>
              <a:rPr lang="ru-RU" sz="1800" i="1" dirty="0" smtClean="0"/>
              <a:t> политики РФ до 2020 года</a:t>
            </a:r>
            <a:r>
              <a:rPr lang="en-US" sz="1800" i="1" dirty="0" smtClean="0"/>
              <a:t>”.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Федеральный закон </a:t>
            </a:r>
            <a:r>
              <a:rPr lang="ru-RU" sz="1800" dirty="0" smtClean="0"/>
              <a:t>от 24.06.1999 года 120-ФЗ  «Об основах системы профилактики безнадзорности и правонарушений несовершеннолетних»</a:t>
            </a:r>
            <a:endParaRPr lang="en-US" sz="1800" i="1" dirty="0" smtClean="0"/>
          </a:p>
          <a:p>
            <a:pPr algn="just"/>
            <a:r>
              <a:rPr lang="ru-RU" sz="1800" i="1" dirty="0" smtClean="0"/>
              <a:t>Указ президента РФ от 05.06.2003 г. №613</a:t>
            </a:r>
            <a:r>
              <a:rPr lang="en-US" sz="1800" i="1" dirty="0" smtClean="0"/>
              <a:t> “</a:t>
            </a:r>
            <a:r>
              <a:rPr lang="ru-RU" sz="1800" i="1" dirty="0" smtClean="0"/>
              <a:t>О правоохранительной службе в органах по контролю за оборотом наркотических средств и психотропных веществ</a:t>
            </a:r>
            <a:r>
              <a:rPr lang="en-US" sz="1800" i="1" dirty="0" smtClean="0"/>
              <a:t>”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Указ президента РФ от 28.07.2004 г.№976 </a:t>
            </a:r>
            <a:r>
              <a:rPr lang="en-US" sz="1800" i="1" dirty="0" smtClean="0"/>
              <a:t>“</a:t>
            </a:r>
            <a:r>
              <a:rPr lang="ru-RU" sz="1800" i="1" dirty="0" smtClean="0"/>
              <a:t>Вопросы федеральной службы РФ по контролю за оборотом наркотиков</a:t>
            </a:r>
            <a:r>
              <a:rPr lang="en-US" sz="1800" i="1" dirty="0" smtClean="0"/>
              <a:t>”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Указ президента РФ от 18.10.2007 г. №1374 </a:t>
            </a:r>
            <a:r>
              <a:rPr lang="en-US" sz="1800" i="1" dirty="0" smtClean="0"/>
              <a:t>“</a:t>
            </a:r>
            <a:r>
              <a:rPr lang="ru-RU" sz="1800" i="1" dirty="0" smtClean="0"/>
              <a:t>О дополнительных мерах по противодействию незаконному обороту наркотических средств, психотропных веществ и их </a:t>
            </a:r>
            <a:r>
              <a:rPr lang="ru-RU" sz="1800" i="1" dirty="0" err="1" smtClean="0"/>
              <a:t>прекурсоров</a:t>
            </a:r>
            <a:r>
              <a:rPr lang="en-US" sz="1800" i="1" dirty="0" smtClean="0"/>
              <a:t>”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Концепция государственной политики профилактики наркомании правонарушений, связанных с незаконным оборотом наркотических средств и </a:t>
            </a:r>
            <a:r>
              <a:rPr lang="ru-RU" sz="1800" i="1" dirty="0" err="1" smtClean="0"/>
              <a:t>психоактивных</a:t>
            </a:r>
            <a:r>
              <a:rPr lang="ru-RU" sz="1800" i="1" dirty="0" smtClean="0"/>
              <a:t> веществ в Российской Федерации,</a:t>
            </a:r>
          </a:p>
          <a:p>
            <a:pPr algn="just">
              <a:buNone/>
            </a:pPr>
            <a:r>
              <a:rPr lang="ru-RU" sz="1800" dirty="0" smtClean="0"/>
              <a:t>         принята решением ГАК </a:t>
            </a:r>
            <a:r>
              <a:rPr lang="ru-RU" sz="1800" i="1" dirty="0" smtClean="0"/>
              <a:t> </a:t>
            </a:r>
            <a:r>
              <a:rPr lang="ru-RU" sz="1800" dirty="0" smtClean="0"/>
              <a:t>от 3.12.2008, протокол №3.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Концепция профилактики злоупотребления </a:t>
            </a:r>
            <a:r>
              <a:rPr lang="ru-RU" sz="1800" i="1" dirty="0" err="1" smtClean="0"/>
              <a:t>психоактивными</a:t>
            </a:r>
            <a:r>
              <a:rPr lang="ru-RU" sz="1800" i="1" dirty="0" smtClean="0"/>
              <a:t> веществами в образовательной среде </a:t>
            </a:r>
            <a:r>
              <a:rPr lang="ru-RU" sz="1800" dirty="0" smtClean="0"/>
              <a:t>утверждена приказом Минобразования РФ</a:t>
            </a:r>
            <a:r>
              <a:rPr lang="ru-RU" sz="1800" i="1" dirty="0" smtClean="0"/>
              <a:t> </a:t>
            </a:r>
            <a:r>
              <a:rPr lang="ru-RU" sz="1800" dirty="0" smtClean="0"/>
              <a:t>от 28 февраля 2000 г. № 619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Концепция национальной безопасности Российской Федерации, </a:t>
            </a:r>
            <a:r>
              <a:rPr lang="ru-RU" sz="1800" dirty="0" smtClean="0"/>
              <a:t>утверждена Указом Президента РФ от 10 января 2000 г. №24</a:t>
            </a:r>
            <a:endParaRPr lang="ru-RU" sz="1800" i="1" dirty="0" smtClean="0"/>
          </a:p>
          <a:p>
            <a:pPr algn="just"/>
            <a:r>
              <a:rPr lang="ru-RU" sz="1800" i="1" dirty="0" smtClean="0"/>
              <a:t>Концепция демографической политики, </a:t>
            </a:r>
            <a:r>
              <a:rPr lang="ru-RU" sz="1800" dirty="0" smtClean="0"/>
              <a:t>утверждена Указом Президента РФ от 9 октября 2007 г. № 1351</a:t>
            </a:r>
            <a:endParaRPr lang="en-US" sz="1800" i="1" dirty="0" smtClean="0"/>
          </a:p>
          <a:p>
            <a:endParaRPr lang="ru-RU" sz="1800" i="1" dirty="0" smtClean="0"/>
          </a:p>
          <a:p>
            <a:endParaRPr lang="ru-RU" sz="1800" i="1" dirty="0" smtClean="0"/>
          </a:p>
          <a:p>
            <a:pPr>
              <a:buNone/>
            </a:pPr>
            <a:endParaRPr lang="ru-RU" sz="1900" i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Модели социальной реабилитации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        </a:t>
            </a:r>
            <a:r>
              <a:rPr lang="ru-RU" dirty="0" smtClean="0"/>
              <a:t>За последнее десятилетие параллельно с ростом наркомании развивались различные виды помощи наркозависимым. Накопленный опыт позволил создать эффективные модели лечебно-реабилитационного процесса (ЛРП), определить основные цели, задачи, принципы и стратегии реабилитации, дифференцировать применение реабилитационных технологий в соответствии с уровнем реабилитационного потенциала наркозависимого и сроком воздержания (сроком «чистоты») от употребления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 (ПАВ).</a:t>
            </a:r>
          </a:p>
          <a:p>
            <a:pPr algn="just">
              <a:buNone/>
            </a:pPr>
            <a:r>
              <a:rPr lang="ru-RU" dirty="0" smtClean="0"/>
              <a:t>       Организация непрерывного лечебно-реабилитационного процесса наркозависимых предполагает планомерный переход от медицинских и медико-психологических к психосоциальным мероприятиям. При этом медицинская, психологическая и социальная реабилитация, образуя единый лечебно-реабилитационный комплекс, осуществляется в рамках различных по структуре и ведомственной принадлежности учреждений.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Наркоманию «вылечить» невозможно.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Можно создать пожизненную стойкую ремиссию (длительную).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19" y="1071546"/>
            <a:ext cx="8943975" cy="4525963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cap="small" dirty="0" smtClean="0"/>
              <a:t>Проблемы наркомании</a:t>
            </a:r>
            <a:r>
              <a:rPr lang="ru-RU" cap="small" dirty="0"/>
              <a:t/>
            </a:r>
            <a:br>
              <a:rPr lang="ru-RU" cap="small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      </a:t>
            </a:r>
          </a:p>
          <a:p>
            <a:pPr algn="ctr">
              <a:buNone/>
            </a:pPr>
            <a:r>
              <a:rPr lang="ru-RU" sz="2400" dirty="0" smtClean="0"/>
              <a:t>Как </a:t>
            </a:r>
            <a:r>
              <a:rPr lang="ru-RU" sz="2400" dirty="0"/>
              <a:t>утверждают специалисты, в настоящее время во многих </a:t>
            </a:r>
            <a:r>
              <a:rPr lang="en-US" sz="2400" dirty="0" smtClean="0"/>
              <a:t>  </a:t>
            </a:r>
            <a:r>
              <a:rPr lang="ru-RU" sz="2400" dirty="0" smtClean="0"/>
              <a:t>странах</a:t>
            </a:r>
            <a:r>
              <a:rPr lang="ru-RU" sz="2400" dirty="0"/>
              <a:t>, включая Россию, проблема наркомании и токсикомании является приоритетной. </a:t>
            </a:r>
          </a:p>
        </p:txBody>
      </p:sp>
      <p:pic>
        <p:nvPicPr>
          <p:cNvPr id="4" name="Рисунок 3" descr="koti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11487" y="1357298"/>
            <a:ext cx="3810000" cy="2543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19" y="285728"/>
            <a:ext cx="8943975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Основные группы наркотических веществ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         Наркотические средства — вещества синтетического или естественного происхождения, препараты, растения, включенные в Перечень наркотических средств, психотропных веществ и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, подлежащих контролю в Российской Федерации, в соответствии с законодательством Российской Федерации, международными договорами Российской Федерации, в том числе Единой конвенцией о наркотических средствах 1961 года</a:t>
            </a:r>
          </a:p>
          <a:p>
            <a:pPr algn="just">
              <a:buNone/>
            </a:pPr>
            <a:r>
              <a:rPr lang="ru-RU" dirty="0" smtClean="0"/>
              <a:t>        </a:t>
            </a:r>
          </a:p>
          <a:p>
            <a:r>
              <a:rPr lang="ru-RU" dirty="0" smtClean="0"/>
              <a:t>Опиаты (морфин, героин, кодеин, </a:t>
            </a:r>
            <a:r>
              <a:rPr lang="ru-RU" dirty="0" err="1" smtClean="0"/>
              <a:t>метадон</a:t>
            </a:r>
            <a:r>
              <a:rPr lang="ru-RU" dirty="0" smtClean="0"/>
              <a:t>, </a:t>
            </a:r>
            <a:r>
              <a:rPr lang="ru-RU" dirty="0" err="1" smtClean="0"/>
              <a:t>трамал</a:t>
            </a:r>
            <a:r>
              <a:rPr lang="ru-RU" dirty="0" smtClean="0"/>
              <a:t>…)</a:t>
            </a:r>
          </a:p>
          <a:p>
            <a:r>
              <a:rPr lang="ru-RU" dirty="0" smtClean="0"/>
              <a:t>Стимуляторы (кокаин, </a:t>
            </a:r>
            <a:r>
              <a:rPr lang="ru-RU" dirty="0" err="1" smtClean="0"/>
              <a:t>амфетамин</a:t>
            </a:r>
            <a:r>
              <a:rPr lang="ru-RU" dirty="0" smtClean="0"/>
              <a:t>, </a:t>
            </a:r>
            <a:r>
              <a:rPr lang="ru-RU" dirty="0" err="1" smtClean="0"/>
              <a:t>метамфетамин</a:t>
            </a:r>
            <a:r>
              <a:rPr lang="ru-RU" dirty="0" smtClean="0"/>
              <a:t>, никотин, кофеин…)</a:t>
            </a:r>
          </a:p>
          <a:p>
            <a:r>
              <a:rPr lang="ru-RU" dirty="0" smtClean="0"/>
              <a:t>Депрессанты (алкоголь, барбитураты, </a:t>
            </a:r>
            <a:r>
              <a:rPr lang="ru-RU" dirty="0" err="1" smtClean="0"/>
              <a:t>бензодиазепины</a:t>
            </a:r>
            <a:r>
              <a:rPr lang="ru-RU" dirty="0" smtClean="0"/>
              <a:t>, седативные </a:t>
            </a:r>
            <a:r>
              <a:rPr lang="ru-RU" dirty="0" err="1" smtClean="0"/>
              <a:t>в-ва</a:t>
            </a:r>
            <a:r>
              <a:rPr lang="ru-RU" dirty="0" smtClean="0"/>
              <a:t>…)</a:t>
            </a:r>
          </a:p>
          <a:p>
            <a:r>
              <a:rPr lang="ru-RU" dirty="0" smtClean="0"/>
              <a:t>Марихуана (гашиш, </a:t>
            </a:r>
            <a:r>
              <a:rPr lang="ru-RU" dirty="0" err="1" smtClean="0"/>
              <a:t>тетрагидроканнабиол</a:t>
            </a:r>
            <a:r>
              <a:rPr lang="ru-RU" dirty="0" smtClean="0"/>
              <a:t>…)</a:t>
            </a:r>
          </a:p>
          <a:p>
            <a:r>
              <a:rPr lang="ru-RU" dirty="0" err="1" smtClean="0"/>
              <a:t>Психоделики</a:t>
            </a:r>
            <a:r>
              <a:rPr lang="ru-RU" dirty="0" smtClean="0"/>
              <a:t> (</a:t>
            </a:r>
            <a:r>
              <a:rPr lang="en-US" dirty="0" smtClean="0"/>
              <a:t>LSD, DMT, DOB, 2C-B, </a:t>
            </a:r>
            <a:r>
              <a:rPr lang="ru-RU" dirty="0" err="1" smtClean="0"/>
              <a:t>айяхуаска</a:t>
            </a:r>
            <a:r>
              <a:rPr lang="ru-RU" dirty="0" smtClean="0"/>
              <a:t>, </a:t>
            </a:r>
            <a:r>
              <a:rPr lang="ru-RU" dirty="0" err="1" smtClean="0"/>
              <a:t>псилоцибин</a:t>
            </a:r>
            <a:r>
              <a:rPr lang="ru-RU" dirty="0" smtClean="0"/>
              <a:t>, </a:t>
            </a:r>
            <a:r>
              <a:rPr lang="ru-RU" dirty="0" err="1" smtClean="0"/>
              <a:t>мескалин</a:t>
            </a:r>
            <a:r>
              <a:rPr lang="ru-RU" dirty="0" smtClean="0"/>
              <a:t>…)</a:t>
            </a:r>
          </a:p>
          <a:p>
            <a:r>
              <a:rPr lang="ru-RU" dirty="0" err="1" smtClean="0"/>
              <a:t>Диссоциативы</a:t>
            </a:r>
            <a:r>
              <a:rPr lang="ru-RU" dirty="0" smtClean="0"/>
              <a:t> (</a:t>
            </a:r>
            <a:r>
              <a:rPr lang="en-US" dirty="0" smtClean="0"/>
              <a:t>DXM, PCP, </a:t>
            </a:r>
            <a:r>
              <a:rPr lang="ru-RU" dirty="0" err="1" smtClean="0"/>
              <a:t>кетамин</a:t>
            </a:r>
            <a:r>
              <a:rPr lang="ru-RU" dirty="0" smtClean="0"/>
              <a:t>…)</a:t>
            </a:r>
          </a:p>
          <a:p>
            <a:r>
              <a:rPr lang="ru-RU" dirty="0" err="1" smtClean="0"/>
              <a:t>Антихолинолитики</a:t>
            </a:r>
            <a:r>
              <a:rPr lang="ru-RU" dirty="0" smtClean="0"/>
              <a:t> (</a:t>
            </a:r>
            <a:r>
              <a:rPr lang="ru-RU" dirty="0" err="1" smtClean="0"/>
              <a:t>циклодол</a:t>
            </a:r>
            <a:r>
              <a:rPr lang="ru-RU" dirty="0" smtClean="0"/>
              <a:t>, </a:t>
            </a:r>
            <a:r>
              <a:rPr lang="ru-RU" dirty="0" err="1" smtClean="0"/>
              <a:t>тарен</a:t>
            </a:r>
            <a:r>
              <a:rPr lang="ru-RU" dirty="0" smtClean="0"/>
              <a:t>, дурман, мандрагора…)</a:t>
            </a:r>
          </a:p>
          <a:p>
            <a:r>
              <a:rPr lang="ru-RU" dirty="0" smtClean="0"/>
              <a:t>Летучие растворители (клей, </a:t>
            </a:r>
            <a:r>
              <a:rPr lang="ru-RU" dirty="0" err="1" smtClean="0"/>
              <a:t>дихлорметан</a:t>
            </a:r>
            <a:r>
              <a:rPr lang="ru-RU" dirty="0" smtClean="0"/>
              <a:t>, бензин, хлороформ…)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err="1" smtClean="0">
                <a:solidFill>
                  <a:srgbClr val="FF0000"/>
                </a:solidFill>
              </a:rPr>
              <a:t>Спайс</a:t>
            </a:r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sz="2700" dirty="0" smtClean="0"/>
              <a:t>это курительные смеси из растительных и синтетических веществ. После его применения человек теряет способность радоваться жизни.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Внешние признаки употребляющего: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dirty="0" smtClean="0"/>
              <a:t>Раздражительность;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dirty="0" smtClean="0"/>
              <a:t>Гневливость;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dirty="0" smtClean="0"/>
              <a:t>Снижение интеллектуальной деятельности;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dirty="0" smtClean="0"/>
              <a:t>Несдержанность;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0" indent="539750" algn="just">
              <a:buNone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«Ломки» отсутствуют, но данный наркотик может толкать на самоубийство.</a:t>
            </a:r>
          </a:p>
          <a:p>
            <a:pPr marL="0" indent="539750" algn="just">
              <a:buNone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После его применения происходит сильная деградация, у большинства  деформируется личность и ее свойства. 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Особенности и тенденции наркомании в России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6891" y="1600206"/>
            <a:ext cx="8943975" cy="525779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Рост объемов наркотических веществ на рынке и их доступность;</a:t>
            </a:r>
          </a:p>
          <a:p>
            <a:pPr algn="just"/>
            <a:r>
              <a:rPr lang="ru-RU" dirty="0" smtClean="0"/>
              <a:t>Высокий темп рост наркомании, особенно детской и подростковой;</a:t>
            </a:r>
          </a:p>
          <a:p>
            <a:pPr algn="just"/>
            <a:r>
              <a:rPr lang="ru-RU" dirty="0" smtClean="0"/>
              <a:t>Значительное расширение ассортимента наркотиков, нарастающее распространение героина, кокаина и синтетических наркотиков;</a:t>
            </a:r>
          </a:p>
          <a:p>
            <a:pPr algn="just"/>
            <a:r>
              <a:rPr lang="ru-RU" dirty="0" err="1" smtClean="0"/>
              <a:t>Полинаркомания</a:t>
            </a:r>
            <a:r>
              <a:rPr lang="ru-RU" dirty="0" smtClean="0"/>
              <a:t> (употребление всего подряд в немыслимых сочетаниях);</a:t>
            </a:r>
          </a:p>
          <a:p>
            <a:pPr algn="just"/>
            <a:r>
              <a:rPr lang="ru-RU" dirty="0" smtClean="0"/>
              <a:t>Тенденция омоложения, более раннему возрасту употребления наркотических веществ;</a:t>
            </a:r>
          </a:p>
          <a:p>
            <a:pPr algn="just"/>
            <a:r>
              <a:rPr lang="ru-RU" dirty="0" smtClean="0"/>
              <a:t>Широкая доступность так называемых вовлекающих наркотиков и включение их в молодежную субкультуру, что обеспечивает рекламу наркотиков и снижение «порока страха» перед их применением, существование налаженной системы вовлечения в употребление наркотиков детей и подростков, изменение структуры наркомании от болезни, характерной для определенного круга лиц (социально неблагополучные, страдающие психическими нарушениями, имеющие криминальное прошлое), к состоянию, характерному для большей части молодежи;</a:t>
            </a:r>
          </a:p>
          <a:p>
            <a:pPr algn="just"/>
            <a:r>
              <a:rPr lang="ru-RU" dirty="0" smtClean="0"/>
              <a:t>Феминизация (все большее количество молодых девушек начинают употреблять наркотики);</a:t>
            </a:r>
          </a:p>
          <a:p>
            <a:pPr algn="just"/>
            <a:r>
              <a:rPr lang="ru-RU" dirty="0" smtClean="0"/>
              <a:t>Ее грамотность и противоречивость профилактической информации, часто приводящие к противоположному эффекту;</a:t>
            </a:r>
          </a:p>
          <a:p>
            <a:pPr algn="just"/>
            <a:r>
              <a:rPr lang="ru-RU" dirty="0" smtClean="0"/>
              <a:t>Проводимые профилактические мероприятия (образовательные) характеризуются малой широтой распространения, отсутствием научного подхода, </a:t>
            </a:r>
            <a:r>
              <a:rPr lang="ru-RU" dirty="0" err="1" smtClean="0"/>
              <a:t>неадаптированностью</a:t>
            </a:r>
            <a:r>
              <a:rPr lang="ru-RU" dirty="0" smtClean="0"/>
              <a:t> к российским условиям, некомпетентной активностью;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19" y="357166"/>
            <a:ext cx="8943975" cy="600079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Все возрастающий страх взрослых и стремление дистанцироваться, уйти от проблем подростковой и юношеской наркомании и наркоманов, переложить все ее решения на правоохранительные органы;</a:t>
            </a:r>
          </a:p>
          <a:p>
            <a:pPr algn="just"/>
            <a:r>
              <a:rPr lang="ru-RU" dirty="0" smtClean="0"/>
              <a:t>Тенденции решать проблемы наркомании путем культурно-массовых мероприятий;</a:t>
            </a:r>
          </a:p>
          <a:p>
            <a:pPr algn="just"/>
            <a:r>
              <a:rPr lang="ru-RU" dirty="0" smtClean="0"/>
              <a:t>Все большая очевидность неэффективности и недостаточности медицинской (медикаментозной) помощи при лечении и реабилитации наркомании;</a:t>
            </a:r>
          </a:p>
          <a:p>
            <a:pPr algn="just"/>
            <a:r>
              <a:rPr lang="ru-RU" dirty="0" smtClean="0"/>
              <a:t>Существующая система лечения и реабилитации наркозависимых характеризуется направленностью на старую социальную структуру больных (психически больные, бывшие криминальные элементы и т. д.);</a:t>
            </a:r>
          </a:p>
          <a:p>
            <a:pPr algn="just"/>
            <a:r>
              <a:rPr lang="ru-RU" dirty="0" smtClean="0"/>
              <a:t>В реабилитации и профилактике преобладает ведомственный подход, что препятствует комплексному решению проблемы реабилитации и профилактики;</a:t>
            </a:r>
          </a:p>
          <a:p>
            <a:pPr algn="just"/>
            <a:r>
              <a:rPr lang="ru-RU" dirty="0" smtClean="0"/>
              <a:t>Существующие подходы к реабилитации не дают эффективности, сравнимой с мировым показателем;</a:t>
            </a:r>
          </a:p>
          <a:p>
            <a:pPr algn="just"/>
            <a:r>
              <a:rPr lang="ru-RU" dirty="0" smtClean="0"/>
              <a:t>Существующая система финансирования реабилитации, научных исследований в этой области и оплата труда специалистов не способствует улучшению качества работы;</a:t>
            </a:r>
          </a:p>
          <a:p>
            <a:pPr algn="just"/>
            <a:r>
              <a:rPr lang="ru-RU" dirty="0" smtClean="0"/>
              <a:t>Ситуация с реабилитацией приводит к созданию мифа о неизлечимости наркомании, что утяжеляет положение наркоманов;</a:t>
            </a:r>
          </a:p>
          <a:p>
            <a:pPr algn="just"/>
            <a:r>
              <a:rPr lang="ru-RU" dirty="0" smtClean="0"/>
              <a:t>Наркомания на сегодняшний день стала основным источником распространения венерических заболеваний и даже </a:t>
            </a:r>
            <a:r>
              <a:rPr lang="ru-RU" dirty="0" err="1" smtClean="0"/>
              <a:t>СПИДа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kotiki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529" y="1000108"/>
            <a:ext cx="9755221" cy="44494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Причины </a:t>
            </a:r>
            <a:r>
              <a:rPr lang="ru-RU" b="1" dirty="0" err="1" smtClean="0">
                <a:solidFill>
                  <a:srgbClr val="00B0F0"/>
                </a:solidFill>
              </a:rPr>
              <a:t>наркозависимости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       В целом, среди причин, по которым наркотики так легко прижились в России безусловно самыми вескими являются следующие:</a:t>
            </a:r>
          </a:p>
          <a:p>
            <a:pPr algn="just"/>
            <a:r>
              <a:rPr lang="ru-RU" dirty="0" smtClean="0"/>
              <a:t>Развал системы детских и молодежных организаций;</a:t>
            </a:r>
          </a:p>
          <a:p>
            <a:pPr algn="just"/>
            <a:r>
              <a:rPr lang="ru-RU" dirty="0" smtClean="0"/>
              <a:t>Резкое изменение социального статуса - расслоение в обществе;</a:t>
            </a:r>
          </a:p>
          <a:p>
            <a:pPr algn="just"/>
            <a:r>
              <a:rPr lang="ru-RU" dirty="0" smtClean="0"/>
              <a:t>Массированное влияние западной культуры и пропаганда западного стиля жизни;</a:t>
            </a:r>
          </a:p>
          <a:p>
            <a:pPr algn="just"/>
            <a:r>
              <a:rPr lang="ru-RU" dirty="0" smtClean="0"/>
              <a:t>Ценностный кризис в обществе - потеря жизненных ценностей;</a:t>
            </a:r>
          </a:p>
          <a:p>
            <a:pPr algn="just"/>
            <a:r>
              <a:rPr lang="ru-RU" dirty="0" smtClean="0"/>
              <a:t>Ослабление семейных связей (в частных случаях).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Условия, приводящие к развитию наркомании в обществе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6891" y="1600206"/>
            <a:ext cx="8943975" cy="497206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Высокий уровень экономической и уголовной преступности в стране.</a:t>
            </a:r>
          </a:p>
          <a:p>
            <a:pPr algn="just"/>
            <a:r>
              <a:rPr lang="ru-RU" dirty="0" smtClean="0"/>
              <a:t>Низкая степень правового воспитания граждан; недостаточная степень эффективности деятельности исполнительной власти.</a:t>
            </a:r>
          </a:p>
          <a:p>
            <a:pPr algn="just"/>
            <a:r>
              <a:rPr lang="ru-RU" dirty="0" smtClean="0"/>
              <a:t>Недостаточно разработанная молодежная политика, отсутствие у молодежи реальных форм индивидуального самовыражения, сокращение "позитивных форм" досуга; излишняя коммерциализация </a:t>
            </a:r>
            <a:r>
              <a:rPr lang="ru-RU" dirty="0" err="1" smtClean="0"/>
              <a:t>досуговых</a:t>
            </a:r>
            <a:r>
              <a:rPr lang="ru-RU" dirty="0" smtClean="0"/>
              <a:t> и образовательных учреждений.</a:t>
            </a:r>
          </a:p>
          <a:p>
            <a:pPr algn="just"/>
            <a:r>
              <a:rPr lang="ru-RU" dirty="0" smtClean="0"/>
              <a:t>Недостаточная степень гражданского сознания. Пробелы в федеральном законодательстве, особенно в вопросах обеспечения населения </a:t>
            </a:r>
            <a:r>
              <a:rPr lang="ru-RU" dirty="0" err="1" smtClean="0"/>
              <a:t>антинаркотической</a:t>
            </a:r>
            <a:r>
              <a:rPr lang="ru-RU" dirty="0" smtClean="0"/>
              <a:t> пропагандой и противодействия пропаганде наркотиков.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1593</TotalTime>
  <Words>765</Words>
  <Application>Microsoft Office PowerPoint</Application>
  <PresentationFormat>Произвольный</PresentationFormat>
  <Paragraphs>95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      Социальная реабилитация и ресоциализация несовершеннолетних, допускающих немедицинское потребление наркотических средств и психоактивных веществ</vt:lpstr>
      <vt:lpstr>Проблемы наркомании </vt:lpstr>
      <vt:lpstr>  Основные группы наркотических веществ</vt:lpstr>
      <vt:lpstr>  Спайс это курительные смеси из растительных и синтетических веществ. После его применения человек теряет способность радоваться жизни. </vt:lpstr>
      <vt:lpstr>Особенности и тенденции наркомании в России</vt:lpstr>
      <vt:lpstr>Слайд 6</vt:lpstr>
      <vt:lpstr>Слайд 7</vt:lpstr>
      <vt:lpstr>Причины наркозависимости</vt:lpstr>
      <vt:lpstr>Условия, приводящие к развитию наркомании в обществе</vt:lpstr>
      <vt:lpstr>Стадии развития наркотической зависимости</vt:lpstr>
      <vt:lpstr>Слайд 11</vt:lpstr>
      <vt:lpstr>Модели социальной реабилитации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Котики наркотики</dc:title>
  <dc:creator>Вадим</dc:creator>
  <cp:lastModifiedBy>Айжан</cp:lastModifiedBy>
  <cp:revision>262</cp:revision>
  <dcterms:created xsi:type="dcterms:W3CDTF">2014-09-15T04:52:12Z</dcterms:created>
  <dcterms:modified xsi:type="dcterms:W3CDTF">2015-02-17T17:15:30Z</dcterms:modified>
</cp:coreProperties>
</file>