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6" r:id="rId3"/>
    <p:sldId id="275" r:id="rId4"/>
    <p:sldId id="269" r:id="rId5"/>
    <p:sldId id="271" r:id="rId6"/>
    <p:sldId id="262" r:id="rId7"/>
    <p:sldId id="270" r:id="rId8"/>
    <p:sldId id="273" r:id="rId9"/>
    <p:sldId id="272" r:id="rId10"/>
    <p:sldId id="267" r:id="rId11"/>
    <p:sldId id="274" r:id="rId12"/>
    <p:sldId id="259" r:id="rId13"/>
    <p:sldId id="266" r:id="rId14"/>
    <p:sldId id="265" r:id="rId15"/>
    <p:sldId id="268" r:id="rId16"/>
    <p:sldId id="261" r:id="rId17"/>
    <p:sldId id="278" r:id="rId18"/>
    <p:sldId id="260" r:id="rId19"/>
    <p:sldId id="277" r:id="rId20"/>
    <p:sldId id="276" r:id="rId21"/>
    <p:sldId id="25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96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AB77E-378C-405D-B88E-206758E8522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598C2-90F4-4438-8E61-EA49C532B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AB77E-378C-405D-B88E-206758E8522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598C2-90F4-4438-8E61-EA49C532B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AB77E-378C-405D-B88E-206758E8522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598C2-90F4-4438-8E61-EA49C532B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AB77E-378C-405D-B88E-206758E8522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598C2-90F4-4438-8E61-EA49C532B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AB77E-378C-405D-B88E-206758E8522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598C2-90F4-4438-8E61-EA49C532B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AB77E-378C-405D-B88E-206758E8522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598C2-90F4-4438-8E61-EA49C532B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AB77E-378C-405D-B88E-206758E8522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598C2-90F4-4438-8E61-EA49C532B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AB77E-378C-405D-B88E-206758E8522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598C2-90F4-4438-8E61-EA49C532B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AB77E-378C-405D-B88E-206758E8522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598C2-90F4-4438-8E61-EA49C532B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AB77E-378C-405D-B88E-206758E8522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598C2-90F4-4438-8E61-EA49C532B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AB77E-378C-405D-B88E-206758E8522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DD598C2-90F4-4438-8E61-EA49C532BD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BAB77E-378C-405D-B88E-206758E8522B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DD598C2-90F4-4438-8E61-EA49C532BDC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722376" y="285728"/>
            <a:ext cx="7564400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стадион 0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357166"/>
            <a:ext cx="7500990" cy="6143668"/>
          </a:xfrm>
          <a:prstGeom prst="rect">
            <a:avLst/>
          </a:prstGeom>
          <a:ln w="57150">
            <a:solidFill>
              <a:schemeClr val="tx2">
                <a:lumMod val="90000"/>
              </a:schemeClr>
            </a:solidFill>
          </a:ln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857224" y="285728"/>
            <a:ext cx="7643866" cy="6369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 – ребенок, я — человек, я должен иметь права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en-US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 то, чтобы жить в свободной стране, а не там, где идет война. </a:t>
            </a:r>
            <a:endParaRPr lang="en-US" sz="2800" b="1" i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800" b="1" i="1" dirty="0" smtClean="0">
              <a:solidFill>
                <a:srgbClr val="0070C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 имею право  на то, чтоб любить и на то, чтобы быть любимым,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 имею право на то, чтобы жить и на свете быть самым счастливым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!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 tmFilter="0,0; .5, 1; 1, 1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4071966" cy="5500726"/>
          </a:xfr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1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ru-RU" sz="6700" b="1" i="1" dirty="0" smtClean="0"/>
              <a:t>Конвенция 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700" i="1" dirty="0" smtClean="0"/>
              <a:t>о  правах  ребёнка </a:t>
            </a:r>
            <a:br>
              <a:rPr lang="ru-RU" sz="6700" i="1" dirty="0" smtClean="0"/>
            </a:br>
            <a:r>
              <a:rPr lang="ru-RU" sz="6000" dirty="0" smtClean="0"/>
              <a:t>(20 ноября 1989г)</a:t>
            </a:r>
            <a:endParaRPr lang="ru-RU" sz="6000" dirty="0"/>
          </a:p>
        </p:txBody>
      </p:sp>
      <p:pic>
        <p:nvPicPr>
          <p:cNvPr id="3" name="Picture 2" descr="C:\Documents and Settings\User\Рабочий стол\конвенц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000108"/>
            <a:ext cx="3276613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</a:t>
            </a:r>
            <a:r>
              <a:rPr lang="ru-RU" sz="5400" b="1" dirty="0" smtClean="0"/>
              <a:t>Кто считается ребёнком?</a:t>
            </a:r>
            <a:endParaRPr lang="ru-RU" sz="5400" b="1" dirty="0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1285852" y="2143116"/>
            <a:ext cx="2786082" cy="1857388"/>
          </a:xfrm>
          <a:prstGeom prst="round2DiagRect">
            <a:avLst>
              <a:gd name="adj1" fmla="val 49167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До  10  лет</a:t>
            </a:r>
            <a:endParaRPr lang="ru-RU" sz="2800" b="1" dirty="0"/>
          </a:p>
        </p:txBody>
      </p:sp>
      <p:sp>
        <p:nvSpPr>
          <p:cNvPr id="4" name="Прямоугольник с двумя скругленными соседними углами 3"/>
          <p:cNvSpPr/>
          <p:nvPr/>
        </p:nvSpPr>
        <p:spPr>
          <a:xfrm>
            <a:off x="5286380" y="2143116"/>
            <a:ext cx="2857520" cy="1628780"/>
          </a:xfrm>
          <a:prstGeom prst="round2SameRect">
            <a:avLst>
              <a:gd name="adj1" fmla="val 45614"/>
              <a:gd name="adj2" fmla="val 491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До 15 лет</a:t>
            </a:r>
            <a:endParaRPr lang="ru-RU" sz="2400" b="1" dirty="0"/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928662" y="4572008"/>
            <a:ext cx="3357586" cy="1785950"/>
          </a:xfrm>
          <a:prstGeom prst="snip2DiagRect">
            <a:avLst>
              <a:gd name="adj1" fmla="val 21120"/>
              <a:gd name="adj2" fmla="val 3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До 18 лет</a:t>
            </a:r>
            <a:endParaRPr lang="ru-RU" sz="2400" b="1" dirty="0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5357818" y="4429132"/>
            <a:ext cx="2928958" cy="1571636"/>
          </a:xfrm>
          <a:prstGeom prst="round1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До 20 лет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5" grpId="1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&amp;TScy;&amp;iecy;&amp;mcy;&amp;iecy;&amp;ncy;&amp;tcy;&amp;ncy;&amp;icy;&amp;kcy;\&amp;Rcy;&amp;acy;&amp;bcy;&amp;ocy;&amp;chcy;&amp;icy;&amp;jcy; &amp;scy;&amp;tcy;&amp;ocy;&amp;lcy;\&amp;scy;&amp;rcy;&amp;ocy;&amp;chcy;&amp;ncy;&amp;ocy;\&amp;kcy;&amp;ocy;&amp;ncy;&amp;vcy;&amp;iecy;&amp;ncy;&amp;tscy;&amp;icy;&amp;yacy;\&amp;kcy;&amp;ocy;&amp;ncy;&amp;vcy;&amp;iecy;&amp;ncy;&amp;tscy;&amp;icy;&amp;yacy; &amp;vcy; &amp;kcy;&amp;acy;&amp;rcy;&amp;tcy;&amp;icy;&amp;ncy;&amp;kcy;&amp;acy;&amp;khcy;\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0109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Documents and Settings\&amp;TScy;&amp;iecy;&amp;mcy;&amp;iecy;&amp;ncy;&amp;tcy;&amp;ncy;&amp;icy;&amp;kcy;\&amp;Rcy;&amp;acy;&amp;bcy;&amp;ocy;&amp;chcy;&amp;icy;&amp;jcy; &amp;scy;&amp;tcy;&amp;ocy;&amp;lcy;\&amp;scy;&amp;rcy;&amp;ocy;&amp;chcy;&amp;ncy;&amp;ocy;\&amp;kcy;&amp;ocy;&amp;ncy;&amp;vcy;&amp;iecy;&amp;ncy;&amp;tscy;&amp;icy;&amp;yacy;\&amp;kcy;&amp;ocy;&amp;ncy;&amp;vcy;&amp;iecy;&amp;ncy;&amp;tscy;&amp;icy;&amp;yacy; &amp;vcy; &amp;kcy;&amp;acy;&amp;rcy;&amp;tcy;&amp;icy;&amp;ncy;&amp;kcy;&amp;acy;&amp;khcy;\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0"/>
            <a:ext cx="764859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Documents and Settings\&amp;TScy;&amp;iecy;&amp;mcy;&amp;iecy;&amp;ncy;&amp;tcy;&amp;ncy;&amp;icy;&amp;kcy;\&amp;Rcy;&amp;acy;&amp;bcy;&amp;ocy;&amp;chcy;&amp;icy;&amp;jcy; &amp;scy;&amp;tcy;&amp;ocy;&amp;lcy;\&amp;scy;&amp;rcy;&amp;ocy;&amp;chcy;&amp;ncy;&amp;ocy;\&amp;kcy;&amp;ocy;&amp;ncy;&amp;vcy;&amp;iecy;&amp;ncy;&amp;tscy;&amp;icy;&amp;yacy;\&amp;kcy;&amp;ocy;&amp;ncy;&amp;vcy;&amp;iecy;&amp;ncy;&amp;tscy;&amp;icy;&amp;yacy; &amp;vcy; &amp;kcy;&amp;acy;&amp;rcy;&amp;tcy;&amp;icy;&amp;ncy;&amp;kcy;&amp;acy;&amp;khcy;\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4352925" cy="4933950"/>
          </a:xfrm>
          <a:prstGeom prst="rect">
            <a:avLst/>
          </a:prstGeom>
          <a:noFill/>
        </p:spPr>
      </p:pic>
      <p:pic>
        <p:nvPicPr>
          <p:cNvPr id="3" name="Picture 4" descr="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2140" y="2357430"/>
            <a:ext cx="4461860" cy="3922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ТОСЕССИЯ 0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60330">
            <a:off x="4521737" y="433465"/>
            <a:ext cx="4412376" cy="4243676"/>
          </a:xfrm>
          <a:prstGeom prst="rect">
            <a:avLst/>
          </a:prstGeom>
        </p:spPr>
      </p:pic>
      <p:pic>
        <p:nvPicPr>
          <p:cNvPr id="1026" name="Picture 2" descr="C:\Documents and Settings\User\Рабочий стол\8 марта 2014 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58676" y="1142984"/>
            <a:ext cx="12192000" cy="4857808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8 марта 2014 0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846458">
            <a:off x="425142" y="1745488"/>
            <a:ext cx="4714908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&amp;TScy;&amp;iecy;&amp;mcy;&amp;iecy;&amp;ncy;&amp;tcy;&amp;ncy;&amp;icy;&amp;kcy;\&amp;Rcy;&amp;acy;&amp;bcy;&amp;ocy;&amp;chcy;&amp;icy;&amp;jcy; &amp;scy;&amp;tcy;&amp;ocy;&amp;lcy;\&amp;scy;&amp;rcy;&amp;ocy;&amp;chcy;&amp;ncy;&amp;ocy;\&amp;kcy;&amp;ocy;&amp;ncy;&amp;vcy;&amp;iecy;&amp;ncy;&amp;tscy;&amp;icy;&amp;yacy;\&amp;kcy;&amp;ocy;&amp;ncy;&amp;vcy;&amp;iecy;&amp;ncy;&amp;tscy;&amp;icy;&amp;yacy; &amp;vcy; &amp;kcy;&amp;acy;&amp;rcy;&amp;tcy;&amp;icy;&amp;ncy;&amp;kcy;&amp;acy;&amp;khcy;\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57166"/>
            <a:ext cx="5357850" cy="6143668"/>
          </a:xfrm>
          <a:prstGeom prst="rect">
            <a:avLst/>
          </a:prstGeom>
          <a:noFill/>
        </p:spPr>
      </p:pic>
      <p:pic>
        <p:nvPicPr>
          <p:cNvPr id="4098" name="Picture 2" descr="C:\Documents and Settings\User\Рабочий стол\семь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85728"/>
            <a:ext cx="8382000" cy="614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 rot="20915032">
            <a:off x="58449" y="364130"/>
            <a:ext cx="4286280" cy="6072230"/>
          </a:xfrm>
          <a:prstGeom prst="verticalScroll">
            <a:avLst>
              <a:gd name="adj" fmla="val 1684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Каждый ученик имеет право…</a:t>
            </a:r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 rot="21388154">
            <a:off x="4108574" y="144990"/>
            <a:ext cx="4874436" cy="5378476"/>
          </a:xfrm>
          <a:prstGeom prst="horizontalScroll">
            <a:avLst>
              <a:gd name="adj" fmla="val 17892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Никто не должен…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&amp;TScy;&amp;iecy;&amp;mcy;&amp;iecy;&amp;ncy;&amp;tcy;&amp;ncy;&amp;icy;&amp;kcy;\&amp;Rcy;&amp;acy;&amp;bcy;&amp;ocy;&amp;chcy;&amp;icy;&amp;jcy; &amp;scy;&amp;tcy;&amp;ocy;&amp;lcy;\&amp;scy;&amp;rcy;&amp;ocy;&amp;chcy;&amp;ncy;&amp;ocy;\&amp;kcy;&amp;ocy;&amp;ncy;&amp;vcy;&amp;iecy;&amp;ncy;&amp;tscy;&amp;icy;&amp;yacy;\&amp;kcy;&amp;ocy;&amp;ncy;&amp;vcy;&amp;iecy;&amp;ncy;&amp;tscy;&amp;icy;&amp;yacy; &amp;vcy; &amp;kcy;&amp;acy;&amp;rcy;&amp;tcy;&amp;icy;&amp;ncy;&amp;kcy;&amp;acy;&amp;khcy;\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14290"/>
            <a:ext cx="6420934" cy="6364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857232"/>
            <a:ext cx="5286412" cy="55092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 </a:t>
            </a:r>
            <a:r>
              <a:rPr lang="ru-RU" sz="1600" b="1" dirty="0" smtClean="0"/>
              <a:t>Памятка школьнику </a:t>
            </a:r>
          </a:p>
          <a:p>
            <a:r>
              <a:rPr lang="ru-RU" sz="1600" dirty="0" smtClean="0"/>
              <a:t>Дорогой друг, ты </a:t>
            </a:r>
            <a:r>
              <a:rPr lang="ru-RU" sz="1600" dirty="0" smtClean="0"/>
              <a:t>учишься  во 2 классе нашей гимназии. </a:t>
            </a:r>
            <a:r>
              <a:rPr lang="ru-RU" sz="1600" dirty="0" smtClean="0"/>
              <a:t>Оглянись вокруг. Тебя окружают родители, одноклассники, </a:t>
            </a:r>
            <a:r>
              <a:rPr lang="ru-RU" sz="1600" dirty="0" smtClean="0"/>
              <a:t>учителя.</a:t>
            </a:r>
            <a:r>
              <a:rPr lang="en-US" sz="1600" dirty="0" smtClean="0"/>
              <a:t> </a:t>
            </a:r>
            <a:r>
              <a:rPr lang="ru-RU" sz="1600" dirty="0" smtClean="0"/>
              <a:t>Пользуясь </a:t>
            </a:r>
            <a:r>
              <a:rPr lang="ru-RU" sz="1600" dirty="0" smtClean="0"/>
              <a:t>своими правами и свободой, ты можешь внести что-то новое в развитие школы.</a:t>
            </a:r>
          </a:p>
          <a:p>
            <a:r>
              <a:rPr lang="ru-RU" sz="1600" b="1" dirty="0" smtClean="0"/>
              <a:t>Во-первых</a:t>
            </a:r>
            <a:r>
              <a:rPr lang="ru-RU" sz="1600" dirty="0" smtClean="0"/>
              <a:t>, не </a:t>
            </a:r>
            <a:r>
              <a:rPr lang="ru-RU" sz="1600" dirty="0" smtClean="0"/>
              <a:t>теряя времени   прочитай главный </a:t>
            </a:r>
            <a:r>
              <a:rPr lang="ru-RU" sz="1600" dirty="0" smtClean="0"/>
              <a:t>документ школы – Устав, в котором прописаны твои права и обязанности как школьника.</a:t>
            </a:r>
          </a:p>
          <a:p>
            <a:r>
              <a:rPr lang="ru-RU" sz="1600" b="1" dirty="0" smtClean="0"/>
              <a:t>Во-вторых</a:t>
            </a:r>
            <a:r>
              <a:rPr lang="ru-RU" sz="1600" dirty="0" smtClean="0"/>
              <a:t>, запомни все, что касается тебя и твоего обучения.</a:t>
            </a:r>
          </a:p>
          <a:p>
            <a:r>
              <a:rPr lang="ru-RU" sz="1600" b="1" dirty="0" smtClean="0"/>
              <a:t>В-третьих</a:t>
            </a:r>
            <a:r>
              <a:rPr lang="ru-RU" sz="1600" dirty="0" smtClean="0"/>
              <a:t>, ты в школе не один, вокруг тебя твои одноклассники и учителя, имеющие такие же права и свободы, уважай их.</a:t>
            </a:r>
          </a:p>
          <a:p>
            <a:r>
              <a:rPr lang="ru-RU" sz="1600" b="1" dirty="0" smtClean="0"/>
              <a:t>В-четвертых</a:t>
            </a:r>
            <a:r>
              <a:rPr lang="ru-RU" sz="1600" dirty="0" smtClean="0"/>
              <a:t>, школа - твой второй дом. Береги все, что в нем находится: мебель, книги, инвентарь. К тому же за порчу школьного имущества на твоих родителей может быть наложена материальная ответственность</a:t>
            </a:r>
            <a:r>
              <a:rPr lang="ru-RU" sz="1600" dirty="0" smtClean="0"/>
              <a:t>.</a:t>
            </a:r>
            <a:endParaRPr lang="ru-RU" sz="1600" dirty="0" smtClean="0"/>
          </a:p>
          <a:p>
            <a:r>
              <a:rPr lang="ru-RU" sz="1600" b="1" dirty="0" smtClean="0"/>
              <a:t>В-пятых</a:t>
            </a:r>
            <a:r>
              <a:rPr lang="ru-RU" sz="1600" dirty="0" smtClean="0"/>
              <a:t>, </a:t>
            </a:r>
            <a:r>
              <a:rPr lang="ru-RU" sz="1600" dirty="0" smtClean="0"/>
              <a:t>ты должен аккуратно вести дневник, ведь это твой личный документ, по которому о тебе судят взрослые</a:t>
            </a:r>
            <a:r>
              <a:rPr lang="ru-RU" sz="1600" dirty="0" smtClean="0"/>
              <a:t>.</a:t>
            </a:r>
            <a:endParaRPr lang="ru-RU" sz="1600" dirty="0" smtClean="0"/>
          </a:p>
          <a:p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71480"/>
            <a:ext cx="8253442" cy="3714776"/>
          </a:xfrm>
        </p:spPr>
        <p:txBody>
          <a:bodyPr>
            <a:noAutofit/>
          </a:bodyPr>
          <a:lstStyle/>
          <a:p>
            <a:pPr algn="ctr"/>
            <a:r>
              <a:rPr lang="ru-RU" sz="8800" i="1" dirty="0" smtClean="0">
                <a:solidFill>
                  <a:schemeClr val="accent6">
                    <a:lumMod val="75000"/>
                  </a:schemeClr>
                </a:solidFill>
              </a:rPr>
              <a:t>Мои  права </a:t>
            </a:r>
            <a:br>
              <a:rPr lang="ru-RU" sz="8800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8800" i="1" dirty="0" smtClean="0">
                <a:solidFill>
                  <a:schemeClr val="accent6">
                    <a:lumMod val="75000"/>
                  </a:schemeClr>
                </a:solidFill>
              </a:rPr>
              <a:t>и права моих  одноклассников</a:t>
            </a:r>
            <a:endParaRPr lang="ru-RU" sz="88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143248"/>
            <a:ext cx="8173814" cy="1837888"/>
          </a:xfrm>
        </p:spPr>
        <p:txBody>
          <a:bodyPr>
            <a:noAutofit/>
          </a:bodyPr>
          <a:lstStyle/>
          <a:p>
            <a:endParaRPr lang="ru-RU" sz="4400" b="1" i="1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Рабочий стол\цвет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500042"/>
            <a:ext cx="5715040" cy="5857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428728" y="1571612"/>
            <a:ext cx="6000792" cy="33855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Дома я должен...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Дома я имею право...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На улице я должен...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На улице я имею право...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rgbClr val="FF00FF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Documents and Settings\User\Рабочий стол\консти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42918"/>
            <a:ext cx="4500594" cy="5715040"/>
          </a:xfrm>
          <a:prstGeom prst="rect">
            <a:avLst/>
          </a:prstGeom>
          <a:noFill/>
        </p:spPr>
      </p:pic>
      <p:pic>
        <p:nvPicPr>
          <p:cNvPr id="4" name="Picture 2" descr="C:\Documents and Settings\User\Рабочий стол\декларац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785794"/>
            <a:ext cx="3443306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142984"/>
            <a:ext cx="7629524" cy="2071702"/>
          </a:xfrm>
          <a:solidFill>
            <a:srgbClr val="FFC000"/>
          </a:solidFill>
          <a:ln w="76200">
            <a:solidFill>
              <a:schemeClr val="tx1"/>
            </a:solidFill>
          </a:ln>
          <a:scene3d>
            <a:camera prst="perspectiveContrastingRightFacing"/>
            <a:lightRig rig="soft" dir="t"/>
          </a:scene3d>
          <a:sp3d>
            <a:bevelT w="165100" prst="coolSlan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8000" dirty="0" smtClean="0"/>
              <a:t>Что такое право?</a:t>
            </a:r>
            <a:endParaRPr lang="ru-RU" sz="80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28926" y="3929066"/>
            <a:ext cx="5715040" cy="2214578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</a:rPr>
              <a:t>Это  правила,</a:t>
            </a:r>
          </a:p>
          <a:p>
            <a:pPr algn="ctr"/>
            <a:r>
              <a:rPr lang="ru-RU" sz="3600" b="1" i="1" dirty="0" smtClean="0">
                <a:solidFill>
                  <a:srgbClr val="FFFF00"/>
                </a:solidFill>
              </a:rPr>
              <a:t>по которым живут люди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Без  чего может обойтись человек?</a:t>
            </a:r>
            <a:endParaRPr lang="ru-RU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30352" y="3286124"/>
            <a:ext cx="7772400" cy="271464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ыноска-облако 3"/>
          <p:cNvSpPr/>
          <p:nvPr/>
        </p:nvSpPr>
        <p:spPr>
          <a:xfrm>
            <a:off x="214282" y="2928934"/>
            <a:ext cx="2928958" cy="1928826"/>
          </a:xfrm>
          <a:prstGeom prst="cloudCallout">
            <a:avLst>
              <a:gd name="adj1" fmla="val -39384"/>
              <a:gd name="adj2" fmla="val 93180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труд</a:t>
            </a:r>
            <a:endParaRPr lang="ru-RU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6572264" y="357166"/>
            <a:ext cx="2428892" cy="2112846"/>
          </a:xfrm>
          <a:prstGeom prst="cloudCallout">
            <a:avLst>
              <a:gd name="adj1" fmla="val -16468"/>
              <a:gd name="adj2" fmla="val 85707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жизнь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 flipH="1">
            <a:off x="3143240" y="3429000"/>
            <a:ext cx="3143272" cy="2286016"/>
          </a:xfrm>
          <a:prstGeom prst="cloudCallout">
            <a:avLst>
              <a:gd name="adj1" fmla="val -17039"/>
              <a:gd name="adj2" fmla="val 96123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прислуга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6572264" y="3643314"/>
            <a:ext cx="2357454" cy="2071702"/>
          </a:xfrm>
          <a:prstGeom prst="cloudCallout">
            <a:avLst>
              <a:gd name="adj1" fmla="val -27010"/>
              <a:gd name="adj2" fmla="val 68667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FF"/>
                </a:solidFill>
              </a:rPr>
              <a:t>отдых</a:t>
            </a:r>
            <a:endParaRPr lang="ru-RU" sz="3200" b="1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8" grpId="1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5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30939">
            <a:off x="517547" y="1024584"/>
            <a:ext cx="3370802" cy="5056204"/>
          </a:xfrm>
          <a:prstGeom prst="rect">
            <a:avLst/>
          </a:prstGeom>
          <a:ln w="190500" cap="sq">
            <a:solidFill>
              <a:schemeClr val="bg1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D:\Максимка\Максимка 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36893">
            <a:off x="4259883" y="1138666"/>
            <a:ext cx="4457355" cy="39697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7945594" cy="2071702"/>
          </a:xfrm>
        </p:spPr>
        <p:txBody>
          <a:bodyPr/>
          <a:lstStyle/>
          <a:p>
            <a:pPr algn="ctr"/>
            <a:r>
              <a:rPr lang="ru-RU" dirty="0" smtClean="0"/>
              <a:t>Найди концовку            пословицы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357430"/>
            <a:ext cx="8399366" cy="3571900"/>
          </a:xfrm>
        </p:spPr>
        <p:txBody>
          <a:bodyPr>
            <a:noAutofit/>
          </a:bodyPr>
          <a:lstStyle/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«Труд кормит,</a:t>
            </a:r>
          </a:p>
          <a:p>
            <a:r>
              <a:rPr lang="ru-RU" sz="3200" dirty="0" smtClean="0"/>
              <a:t>Старание и труд </a:t>
            </a:r>
          </a:p>
          <a:p>
            <a:r>
              <a:rPr lang="ru-RU" sz="3200" dirty="0" smtClean="0"/>
              <a:t>«Хочешь есть калачи, </a:t>
            </a:r>
          </a:p>
          <a:p>
            <a:endParaRPr lang="ru-RU" sz="32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86314" y="2285992"/>
            <a:ext cx="4071966" cy="3786214"/>
          </a:xfrm>
          <a:prstGeom prst="roundRect">
            <a:avLst>
              <a:gd name="adj" fmla="val 15361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… к счастью   ведут.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… не лежи на печи.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… а лень  портит.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214678" y="3857628"/>
            <a:ext cx="2428892" cy="92869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3643306" y="3786190"/>
            <a:ext cx="1714512" cy="5715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4500562" y="4286256"/>
            <a:ext cx="928694" cy="71438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8305800" cy="5796746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  </a:t>
            </a:r>
            <a:br>
              <a:rPr lang="ru-RU" sz="3600" b="1" i="1" dirty="0" smtClean="0"/>
            </a:b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dirty="0" smtClean="0"/>
              <a:t/>
            </a:r>
            <a:br>
              <a:rPr lang="ru-RU" sz="3600" b="1" i="1" dirty="0" smtClean="0"/>
            </a:br>
            <a:endParaRPr lang="ru-RU" sz="3600" b="1" i="1" dirty="0"/>
          </a:p>
        </p:txBody>
      </p:sp>
      <p:sp>
        <p:nvSpPr>
          <p:cNvPr id="3" name="Овал 2"/>
          <p:cNvSpPr/>
          <p:nvPr/>
        </p:nvSpPr>
        <p:spPr>
          <a:xfrm>
            <a:off x="357158" y="642918"/>
            <a:ext cx="3714776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Дни в конце рабочей недели, свободные от работы…  </a:t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572000" y="1285860"/>
            <a:ext cx="3857652" cy="19288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Ежегодный  отдых  рабочих…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85720" y="3714752"/>
            <a:ext cx="4214842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Перерыв   между уроками в школе…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 rot="10636927" flipH="1" flipV="1">
            <a:off x="5337024" y="4369657"/>
            <a:ext cx="3570322" cy="22207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Продолжительный отдых   учащихся от школьных занятий летом, осенью, зимой и весной</a:t>
            </a:r>
            <a:endParaRPr lang="ru-RU" dirty="0"/>
          </a:p>
        </p:txBody>
      </p:sp>
      <p:sp>
        <p:nvSpPr>
          <p:cNvPr id="7" name="Пятно 1 6"/>
          <p:cNvSpPr/>
          <p:nvPr/>
        </p:nvSpPr>
        <p:spPr>
          <a:xfrm>
            <a:off x="3357554" y="357166"/>
            <a:ext cx="2286016" cy="1414466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выходные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6586526" y="500042"/>
            <a:ext cx="2557474" cy="1271590"/>
          </a:xfrm>
          <a:prstGeom prst="irregularSeal1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отпуск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Пятно 2 8"/>
          <p:cNvSpPr/>
          <p:nvPr/>
        </p:nvSpPr>
        <p:spPr>
          <a:xfrm>
            <a:off x="3143240" y="3286124"/>
            <a:ext cx="3286148" cy="1571636"/>
          </a:xfrm>
          <a:prstGeom prst="irregularSeal2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перемена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10" name="Пятно 1 9"/>
          <p:cNvSpPr/>
          <p:nvPr/>
        </p:nvSpPr>
        <p:spPr>
          <a:xfrm rot="20777115">
            <a:off x="6759441" y="3095783"/>
            <a:ext cx="2214578" cy="1700218"/>
          </a:xfrm>
          <a:prstGeom prst="irregularSeal1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каникулы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228536"/>
            <a:ext cx="8643998" cy="2272166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FFC000"/>
                </a:solidFill>
              </a:rPr>
              <a:t>2 </a:t>
            </a:r>
            <a:r>
              <a:rPr lang="ru-RU" sz="2800" b="1" i="1" dirty="0" smtClean="0">
                <a:solidFill>
                  <a:srgbClr val="FFC000"/>
                </a:solidFill>
              </a:rPr>
              <a:t>7 </a:t>
            </a:r>
            <a:r>
              <a:rPr lang="ru-RU" sz="2800" b="1" i="1" dirty="0" smtClean="0">
                <a:solidFill>
                  <a:srgbClr val="FFC000"/>
                </a:solidFill>
              </a:rPr>
              <a:t>к </a:t>
            </a:r>
            <a:r>
              <a:rPr lang="ru-RU" sz="2800" b="1" i="1" dirty="0" smtClean="0">
                <a:solidFill>
                  <a:srgbClr val="FFC000"/>
                </a:solidFill>
              </a:rPr>
              <a:t>3 4 о 4 5 </a:t>
            </a:r>
            <a:r>
              <a:rPr lang="ru-RU" sz="2800" b="1" i="1" dirty="0" err="1" smtClean="0">
                <a:solidFill>
                  <a:srgbClr val="FFC000"/>
                </a:solidFill>
              </a:rPr>
              <a:t>н</a:t>
            </a:r>
            <a:r>
              <a:rPr lang="ru-RU" sz="2800" b="1" i="1" dirty="0" smtClean="0">
                <a:solidFill>
                  <a:srgbClr val="FFC000"/>
                </a:solidFill>
              </a:rPr>
              <a:t> 6 7 в 8 9 е 5 4 </a:t>
            </a:r>
            <a:r>
              <a:rPr lang="ru-RU" sz="2800" b="1" i="1" dirty="0" err="1" smtClean="0">
                <a:solidFill>
                  <a:srgbClr val="FFC000"/>
                </a:solidFill>
              </a:rPr>
              <a:t>н</a:t>
            </a:r>
            <a:r>
              <a:rPr lang="ru-RU" sz="2800" b="1" i="1" dirty="0" smtClean="0">
                <a:solidFill>
                  <a:srgbClr val="FFC000"/>
                </a:solidFill>
              </a:rPr>
              <a:t> 3 </a:t>
            </a:r>
            <a:r>
              <a:rPr lang="ru-RU" sz="2800" b="1" i="1" dirty="0" smtClean="0">
                <a:solidFill>
                  <a:srgbClr val="FFC000"/>
                </a:solidFill>
              </a:rPr>
              <a:t>9 </a:t>
            </a:r>
            <a:r>
              <a:rPr lang="ru-RU" sz="2800" b="1" i="1" dirty="0" err="1" smtClean="0">
                <a:solidFill>
                  <a:srgbClr val="FFC000"/>
                </a:solidFill>
              </a:rPr>
              <a:t>ц</a:t>
            </a:r>
            <a:r>
              <a:rPr lang="ru-RU" sz="2800" b="1" i="1" dirty="0" smtClean="0">
                <a:solidFill>
                  <a:srgbClr val="FFC000"/>
                </a:solidFill>
              </a:rPr>
              <a:t> 6 </a:t>
            </a:r>
            <a:r>
              <a:rPr lang="ru-RU" sz="2800" b="1" i="1" dirty="0" smtClean="0">
                <a:solidFill>
                  <a:srgbClr val="FFC000"/>
                </a:solidFill>
              </a:rPr>
              <a:t>5 и </a:t>
            </a:r>
            <a:r>
              <a:rPr lang="ru-RU" sz="2800" b="1" i="1" dirty="0" smtClean="0">
                <a:solidFill>
                  <a:srgbClr val="FFC000"/>
                </a:solidFill>
              </a:rPr>
              <a:t>3 </a:t>
            </a:r>
            <a:r>
              <a:rPr lang="ru-RU" sz="2800" b="1" i="1" dirty="0" smtClean="0">
                <a:solidFill>
                  <a:srgbClr val="FFC000"/>
                </a:solidFill>
              </a:rPr>
              <a:t>5 я  7 9</a:t>
            </a:r>
          </a:p>
          <a:p>
            <a:endParaRPr lang="ru-RU" sz="2400" dirty="0">
              <a:solidFill>
                <a:srgbClr val="FFC000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714348" y="4214818"/>
            <a:ext cx="8143932" cy="1961966"/>
          </a:xfrm>
          <a:prstGeom prst="horizontalScroll">
            <a:avLst>
              <a:gd name="adj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</a:rPr>
              <a:t>конвенция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3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allAtOnce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846</TotalTime>
  <Words>343</Words>
  <Application>Microsoft Office PowerPoint</Application>
  <PresentationFormat>Экран (4:3)</PresentationFormat>
  <Paragraphs>59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Слайд 1</vt:lpstr>
      <vt:lpstr>Мои  права  и права моих  одноклассников</vt:lpstr>
      <vt:lpstr>Слайд 3</vt:lpstr>
      <vt:lpstr>Что такое право?</vt:lpstr>
      <vt:lpstr>Без  чего может обойтись человек?</vt:lpstr>
      <vt:lpstr>Слайд 6</vt:lpstr>
      <vt:lpstr>Найди концовку            пословицы</vt:lpstr>
      <vt:lpstr>     </vt:lpstr>
      <vt:lpstr>Слайд 9</vt:lpstr>
      <vt:lpstr>Конвенция  о  правах  ребёнка  (20 ноября 1989г)</vt:lpstr>
      <vt:lpstr>    Кто считается ребёнком?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Мои  права и права моих  одноклассников</dc:title>
  <dc:creator>User</dc:creator>
  <cp:lastModifiedBy>User</cp:lastModifiedBy>
  <cp:revision>54</cp:revision>
  <dcterms:created xsi:type="dcterms:W3CDTF">2014-12-03T18:42:14Z</dcterms:created>
  <dcterms:modified xsi:type="dcterms:W3CDTF">2015-01-26T20:43:47Z</dcterms:modified>
</cp:coreProperties>
</file>