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5" r:id="rId9"/>
    <p:sldId id="261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07" autoAdjust="0"/>
  </p:normalViewPr>
  <p:slideViewPr>
    <p:cSldViewPr>
      <p:cViewPr varScale="1">
        <p:scale>
          <a:sx n="88" d="100"/>
          <a:sy n="88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C039B-7E6F-4333-92E9-5777C01B81D8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02454-3C2A-4C2C-8A48-D63FE7FCC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02454-3C2A-4C2C-8A48-D63FE7FCCDF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0904-446F-4CF9-A72E-24DAEC3675F2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237C-E1AC-48BA-B9D0-91A4A8023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0904-446F-4CF9-A72E-24DAEC3675F2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237C-E1AC-48BA-B9D0-91A4A8023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0904-446F-4CF9-A72E-24DAEC3675F2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237C-E1AC-48BA-B9D0-91A4A8023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0904-446F-4CF9-A72E-24DAEC3675F2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237C-E1AC-48BA-B9D0-91A4A8023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0904-446F-4CF9-A72E-24DAEC3675F2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237C-E1AC-48BA-B9D0-91A4A8023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0904-446F-4CF9-A72E-24DAEC3675F2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237C-E1AC-48BA-B9D0-91A4A8023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0904-446F-4CF9-A72E-24DAEC3675F2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237C-E1AC-48BA-B9D0-91A4A8023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0904-446F-4CF9-A72E-24DAEC3675F2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6237C-E1AC-48BA-B9D0-91A4A80234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0904-446F-4CF9-A72E-24DAEC3675F2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237C-E1AC-48BA-B9D0-91A4A8023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0904-446F-4CF9-A72E-24DAEC3675F2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826237C-E1AC-48BA-B9D0-91A4A8023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FE30904-446F-4CF9-A72E-24DAEC3675F2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237C-E1AC-48BA-B9D0-91A4A8023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FE30904-446F-4CF9-A72E-24DAEC3675F2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826237C-E1AC-48BA-B9D0-91A4A8023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7215206" cy="121444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Человеческие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расы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5143512"/>
            <a:ext cx="7772400" cy="11997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Работу выполнила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Исаева Н.В.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биологии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СОШ №10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pleasedancewithme.com/PosterWeAreProgressiveCivilized7.jpg"/>
          <p:cNvPicPr/>
          <p:nvPr/>
        </p:nvPicPr>
        <p:blipFill>
          <a:blip r:embed="rId2"/>
          <a:srcRect l="12186" t="15893" r="10208" b="32922"/>
          <a:stretch>
            <a:fillRect/>
          </a:stretch>
        </p:blipFill>
        <p:spPr bwMode="auto">
          <a:xfrm>
            <a:off x="285720" y="2000240"/>
            <a:ext cx="592935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Австралоидные 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</a:rPr>
              <a:t>(океанические) 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расы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Веддоиды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Австралийцы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Айны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Папуасы и меланезийцы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Негритосы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4" descr="Увеличенно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268413"/>
            <a:ext cx="339407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27763" y="3933825"/>
            <a:ext cx="252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b="1" i="1" dirty="0">
                <a:latin typeface="Times New Roman" pitchFamily="18" charset="0"/>
              </a:rPr>
              <a:t>Папуасы</a:t>
            </a:r>
            <a:r>
              <a:rPr lang="ru-RU" sz="2000" i="1" dirty="0">
                <a:latin typeface="Times New Roman" pitchFamily="18" charset="0"/>
              </a:rPr>
              <a:t> </a:t>
            </a:r>
          </a:p>
        </p:txBody>
      </p:sp>
      <p:pic>
        <p:nvPicPr>
          <p:cNvPr id="8" name="Picture 6" descr="Увеличенно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4005263"/>
            <a:ext cx="375443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84213" y="6165850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b="1" i="1" dirty="0">
                <a:latin typeface="Times New Roman" pitchFamily="18" charset="0"/>
              </a:rPr>
              <a:t>Австралийцы</a:t>
            </a:r>
            <a:r>
              <a:rPr lang="ru-RU" sz="2000" i="1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17484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Негроидные (африканские) расы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17484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Негры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Негрилли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(пигмеи)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Бушмены и готтентоты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867400" y="6165850"/>
            <a:ext cx="2665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 i="1" dirty="0" err="1">
                <a:latin typeface="Times New Roman" pitchFamily="18" charset="0"/>
              </a:rPr>
              <a:t>Негры</a:t>
            </a:r>
            <a:r>
              <a:rPr lang="ru-RU" i="1" dirty="0">
                <a:latin typeface="Times New Roman" pitchFamily="18" charset="0"/>
              </a:rPr>
              <a:t> </a:t>
            </a:r>
          </a:p>
        </p:txBody>
      </p:sp>
      <p:pic>
        <p:nvPicPr>
          <p:cNvPr id="5" name="Picture 6" descr="Увеличенное изображение"/>
          <p:cNvPicPr>
            <a:picLocks noChangeAspect="1" noChangeArrowheads="1"/>
          </p:cNvPicPr>
          <p:nvPr/>
        </p:nvPicPr>
        <p:blipFill>
          <a:blip r:embed="rId2"/>
          <a:srcRect b="59187"/>
          <a:stretch>
            <a:fillRect/>
          </a:stretch>
        </p:blipFill>
        <p:spPr bwMode="auto">
          <a:xfrm>
            <a:off x="571472" y="3716338"/>
            <a:ext cx="3816350" cy="240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27088" y="6165850"/>
            <a:ext cx="2881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>
                <a:latin typeface="Times New Roman" pitchFamily="18" charset="0"/>
              </a:rPr>
              <a:t>Пигмеи</a:t>
            </a:r>
            <a:r>
              <a:rPr lang="ru-RU" sz="2000" i="1" dirty="0">
                <a:latin typeface="Times New Roman" pitchFamily="18" charset="0"/>
              </a:rPr>
              <a:t> </a:t>
            </a:r>
          </a:p>
        </p:txBody>
      </p:sp>
      <p:pic>
        <p:nvPicPr>
          <p:cNvPr id="7" name="Picture 8" descr="Эфиопия. Племя Мурзи (22 фото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1784" y="1341438"/>
            <a:ext cx="30765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0" y="0"/>
            <a:ext cx="8785212" cy="17144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Видовое единство человечества - смешанные </a:t>
            </a: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расы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571473" y="1071547"/>
            <a:ext cx="142876" cy="142876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555612" y="3500438"/>
            <a:ext cx="1800225" cy="576262"/>
          </a:xfrm>
          <a:prstGeom prst="rect">
            <a:avLst/>
          </a:prstGeom>
          <a:solidFill>
            <a:srgbClr val="7030A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</a:rPr>
              <a:t>европейцы</a:t>
            </a: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555612" y="2276475"/>
            <a:ext cx="1800225" cy="576263"/>
          </a:xfrm>
          <a:prstGeom prst="rect">
            <a:avLst/>
          </a:prstGeom>
          <a:solidFill>
            <a:srgbClr val="7030A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</a:rPr>
              <a:t>индейцы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2714612" y="3500438"/>
            <a:ext cx="1800225" cy="576262"/>
          </a:xfrm>
          <a:prstGeom prst="rect">
            <a:avLst/>
          </a:prstGeom>
          <a:solidFill>
            <a:srgbClr val="7030A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</a:rPr>
              <a:t>кваториальные</a:t>
            </a:r>
            <a:endParaRPr lang="ru-RU" dirty="0">
              <a:latin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</a:rPr>
              <a:t>народы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035787" y="2276475"/>
            <a:ext cx="1800225" cy="576263"/>
          </a:xfrm>
          <a:prstGeom prst="rect">
            <a:avLst/>
          </a:prstGeom>
          <a:solidFill>
            <a:srgbClr val="7030A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</a:rPr>
              <a:t>онголоидные</a:t>
            </a:r>
            <a:endParaRPr lang="ru-RU" dirty="0">
              <a:latin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</a:rPr>
              <a:t> народы</a:t>
            </a: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82587" y="4868863"/>
            <a:ext cx="1871662" cy="576262"/>
          </a:xfrm>
          <a:prstGeom prst="rect">
            <a:avLst/>
          </a:prstGeom>
          <a:solidFill>
            <a:srgbClr val="00B0F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метисы</a:t>
            </a: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2714612" y="4868863"/>
            <a:ext cx="1871662" cy="576262"/>
          </a:xfrm>
          <a:prstGeom prst="rect">
            <a:avLst/>
          </a:prstGeom>
          <a:solidFill>
            <a:srgbClr val="00B0F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</a:rPr>
              <a:t>мулаты</a:t>
            </a: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6948488" y="4868863"/>
            <a:ext cx="1871662" cy="576262"/>
          </a:xfrm>
          <a:prstGeom prst="rect">
            <a:avLst/>
          </a:prstGeom>
          <a:solidFill>
            <a:srgbClr val="00B0F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мальгаши</a:t>
            </a: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2643174" y="2276475"/>
            <a:ext cx="1800225" cy="576263"/>
          </a:xfrm>
          <a:prstGeom prst="rect">
            <a:avLst/>
          </a:prstGeom>
          <a:solidFill>
            <a:srgbClr val="7030A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</a:rPr>
              <a:t>европейцы</a:t>
            </a:r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4875199" y="2276475"/>
            <a:ext cx="1800225" cy="576263"/>
          </a:xfrm>
          <a:prstGeom prst="rect">
            <a:avLst/>
          </a:prstGeom>
          <a:solidFill>
            <a:srgbClr val="7030A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</a:rPr>
              <a:t>индейцы</a:t>
            </a:r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7035787" y="3500438"/>
            <a:ext cx="1800225" cy="576262"/>
          </a:xfrm>
          <a:prstGeom prst="rect">
            <a:avLst/>
          </a:prstGeom>
          <a:solidFill>
            <a:srgbClr val="7030A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</a:rPr>
              <a:t>кваториальные</a:t>
            </a:r>
            <a:endParaRPr lang="ru-RU" dirty="0">
              <a:latin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</a:rPr>
              <a:t>народы</a:t>
            </a:r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4875199" y="3500438"/>
            <a:ext cx="1800225" cy="576262"/>
          </a:xfrm>
          <a:prstGeom prst="rect">
            <a:avLst/>
          </a:prstGeom>
          <a:solidFill>
            <a:srgbClr val="7030A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</a:rPr>
              <a:t>кваториальные</a:t>
            </a:r>
            <a:endParaRPr lang="ru-RU" dirty="0">
              <a:latin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</a:rPr>
              <a:t>народы</a:t>
            </a:r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4787900" y="4868863"/>
            <a:ext cx="1871663" cy="576262"/>
          </a:xfrm>
          <a:prstGeom prst="rect">
            <a:avLst/>
          </a:prstGeom>
          <a:solidFill>
            <a:srgbClr val="00B0F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самбо</a:t>
            </a:r>
          </a:p>
        </p:txBody>
      </p:sp>
      <p:sp>
        <p:nvSpPr>
          <p:cNvPr id="38" name="AutoShape 19"/>
          <p:cNvSpPr>
            <a:spLocks noChangeArrowheads="1"/>
          </p:cNvSpPr>
          <p:nvPr/>
        </p:nvSpPr>
        <p:spPr bwMode="auto">
          <a:xfrm>
            <a:off x="1419212" y="3068638"/>
            <a:ext cx="265112" cy="288925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utoShape 20"/>
          <p:cNvSpPr>
            <a:spLocks noChangeArrowheads="1"/>
          </p:cNvSpPr>
          <p:nvPr/>
        </p:nvSpPr>
        <p:spPr bwMode="auto">
          <a:xfrm>
            <a:off x="3435337" y="3068638"/>
            <a:ext cx="265112" cy="288925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21"/>
          <p:cNvSpPr>
            <a:spLocks noChangeArrowheads="1"/>
          </p:cNvSpPr>
          <p:nvPr/>
        </p:nvSpPr>
        <p:spPr bwMode="auto">
          <a:xfrm>
            <a:off x="5667362" y="3068638"/>
            <a:ext cx="265112" cy="288925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>
            <a:off x="7827949" y="3068638"/>
            <a:ext cx="265113" cy="288925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AutoShape 23"/>
          <p:cNvSpPr>
            <a:spLocks noChangeArrowheads="1"/>
          </p:cNvSpPr>
          <p:nvPr/>
        </p:nvSpPr>
        <p:spPr bwMode="auto">
          <a:xfrm rot="5400000">
            <a:off x="1169181" y="4255294"/>
            <a:ext cx="500062" cy="431800"/>
          </a:xfrm>
          <a:custGeom>
            <a:avLst/>
            <a:gdLst>
              <a:gd name="T0" fmla="*/ 8682697 w 21600"/>
              <a:gd name="T1" fmla="*/ 0 h 21600"/>
              <a:gd name="T2" fmla="*/ 0 w 21600"/>
              <a:gd name="T3" fmla="*/ 4316001 h 21600"/>
              <a:gd name="T4" fmla="*/ 8682697 w 21600"/>
              <a:gd name="T5" fmla="*/ 8632001 h 21600"/>
              <a:gd name="T6" fmla="*/ 11576943 w 21600"/>
              <a:gd name="T7" fmla="*/ 431600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utoShape 24"/>
          <p:cNvSpPr>
            <a:spLocks noChangeArrowheads="1"/>
          </p:cNvSpPr>
          <p:nvPr/>
        </p:nvSpPr>
        <p:spPr bwMode="auto">
          <a:xfrm rot="5400000">
            <a:off x="7720793" y="4255294"/>
            <a:ext cx="500062" cy="431800"/>
          </a:xfrm>
          <a:custGeom>
            <a:avLst/>
            <a:gdLst>
              <a:gd name="T0" fmla="*/ 8682697 w 21600"/>
              <a:gd name="T1" fmla="*/ 0 h 21600"/>
              <a:gd name="T2" fmla="*/ 0 w 21600"/>
              <a:gd name="T3" fmla="*/ 4316001 h 21600"/>
              <a:gd name="T4" fmla="*/ 8682697 w 21600"/>
              <a:gd name="T5" fmla="*/ 8632001 h 21600"/>
              <a:gd name="T6" fmla="*/ 11576943 w 21600"/>
              <a:gd name="T7" fmla="*/ 431600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AutoShape 25"/>
          <p:cNvSpPr>
            <a:spLocks noChangeArrowheads="1"/>
          </p:cNvSpPr>
          <p:nvPr/>
        </p:nvSpPr>
        <p:spPr bwMode="auto">
          <a:xfrm rot="5400000">
            <a:off x="3256743" y="4255294"/>
            <a:ext cx="500062" cy="431800"/>
          </a:xfrm>
          <a:custGeom>
            <a:avLst/>
            <a:gdLst>
              <a:gd name="T0" fmla="*/ 8682697 w 21600"/>
              <a:gd name="T1" fmla="*/ 0 h 21600"/>
              <a:gd name="T2" fmla="*/ 0 w 21600"/>
              <a:gd name="T3" fmla="*/ 4316001 h 21600"/>
              <a:gd name="T4" fmla="*/ 8682697 w 21600"/>
              <a:gd name="T5" fmla="*/ 8632001 h 21600"/>
              <a:gd name="T6" fmla="*/ 11576943 w 21600"/>
              <a:gd name="T7" fmla="*/ 431600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AutoShape 26"/>
          <p:cNvSpPr>
            <a:spLocks noChangeArrowheads="1"/>
          </p:cNvSpPr>
          <p:nvPr/>
        </p:nvSpPr>
        <p:spPr bwMode="auto">
          <a:xfrm rot="5400000">
            <a:off x="5561793" y="4255294"/>
            <a:ext cx="500062" cy="431800"/>
          </a:xfrm>
          <a:custGeom>
            <a:avLst/>
            <a:gdLst>
              <a:gd name="T0" fmla="*/ 8682697 w 21600"/>
              <a:gd name="T1" fmla="*/ 0 h 21600"/>
              <a:gd name="T2" fmla="*/ 0 w 21600"/>
              <a:gd name="T3" fmla="*/ 4316001 h 21600"/>
              <a:gd name="T4" fmla="*/ 8682697 w 21600"/>
              <a:gd name="T5" fmla="*/ 8632001 h 21600"/>
              <a:gd name="T6" fmla="*/ 11576943 w 21600"/>
              <a:gd name="T7" fmla="*/ 431600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42844" y="214290"/>
            <a:ext cx="8543956" cy="5911873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altLang="ja-JP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Человеческая раса </a:t>
            </a:r>
            <a:r>
              <a:rPr kumimoji="0" lang="ru-RU" altLang="ja-JP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ru-RU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исторически </a:t>
            </a:r>
            <a:r>
              <a:rPr kumimoji="0" lang="ru-RU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сложившаяся </a:t>
            </a:r>
            <a:r>
              <a:rPr kumimoji="0" lang="ru-RU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группа людей</a:t>
            </a:r>
            <a:r>
              <a:rPr kumimoji="0" lang="ru-RU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характеризующаяся </a:t>
            </a:r>
            <a:r>
              <a:rPr kumimoji="0" lang="ru-RU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общностью происхождения, территорией проживания, общими морфологическими и физиологическими  наследственными особенностями, традициями и обычаями.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57200" y="274638"/>
            <a:ext cx="542900" cy="43971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ru-RU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0"/>
            <a:ext cx="88583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ТЕСТ «РАСЫ ЧЕЛОВЕКА»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Сколько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 человека выделяют в настоящее время?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Одну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Четыре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Желтокожие относятся к расе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Негроидной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Монголоидной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Европеоидной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Австралоидной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Для какой расы характерен косой и узкий разрез глаз?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Негроидной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Монголоидной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Европеоидной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Австралоидной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78687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Изменяются ли с течением времени наследственные особенности?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Есть ли преимущества одних рас перед другими?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Да, есть преимущества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преимуществ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Понятие «раса» и «нация» – это одно и то же?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 Могут ли быть членами единого государства представители разных рас?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8. Как называются взгляды о преимуществах одних рас перед другими?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Расизм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Социальный дарвинизм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7472363" cy="6126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РАСА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 итальянского </a:t>
            </a:r>
            <a:r>
              <a:rPr lang="ru-RU" sz="40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Razza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</a:t>
            </a:r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порода, </a:t>
            </a:r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племя. </a:t>
            </a:r>
            <a:endParaRPr lang="ru-RU" sz="40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ja-JP" sz="3200" dirty="0" smtClean="0">
                <a:latin typeface="Times New Roman" pitchFamily="18" charset="0"/>
                <a:cs typeface="Times New Roman" pitchFamily="18" charset="0"/>
              </a:rPr>
              <a:t>Современное </a:t>
            </a:r>
            <a:r>
              <a:rPr lang="ru-RU" altLang="ja-JP" sz="3200" dirty="0" smtClean="0">
                <a:latin typeface="Times New Roman" pitchFamily="18" charset="0"/>
                <a:cs typeface="Times New Roman" pitchFamily="18" charset="0"/>
              </a:rPr>
              <a:t>человечество представлено единым биологическим видом </a:t>
            </a:r>
            <a:r>
              <a:rPr lang="en-US" altLang="ja-JP" sz="32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Homo sapiens</a:t>
            </a:r>
            <a:r>
              <a:rPr lang="ru-RU" altLang="ja-JP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Вид состоит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3 крупных рас, каждая из которых делится на несколько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малых.</a:t>
            </a:r>
          </a:p>
          <a:p>
            <a:pPr>
              <a:lnSpc>
                <a:spcPct val="90000"/>
              </a:lnSpc>
            </a:pPr>
            <a:r>
              <a:rPr lang="ru-RU" altLang="ja-JP" sz="3200" dirty="0" smtClean="0">
                <a:latin typeface="Times New Roman" pitchFamily="18" charset="0"/>
                <a:cs typeface="Times New Roman" pitchFamily="18" charset="0"/>
              </a:rPr>
              <a:t>Человеческие </a:t>
            </a:r>
            <a:r>
              <a:rPr lang="ru-RU" altLang="ja-JP" sz="3200" dirty="0" smtClean="0">
                <a:latin typeface="Times New Roman" pitchFamily="18" charset="0"/>
                <a:cs typeface="Times New Roman" pitchFamily="18" charset="0"/>
              </a:rPr>
              <a:t>расы складывались в течение сотен тысяч </a:t>
            </a:r>
            <a:r>
              <a:rPr lang="ru-RU" altLang="ja-JP" sz="3200" dirty="0" smtClean="0">
                <a:latin typeface="Times New Roman" pitchFamily="18" charset="0"/>
                <a:cs typeface="Times New Roman" pitchFamily="18" charset="0"/>
              </a:rPr>
              <a:t>лет под влиянием географических, климатических и социальных факторов. </a:t>
            </a:r>
            <a:endParaRPr lang="ru-RU" altLang="ja-JP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320"/>
            <a:ext cx="847251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</a:rPr>
              <a:t>Вид Человек разумный (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</a:rPr>
              <a:t>Homo sapiens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</a:rPr>
              <a:t>)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1928802"/>
            <a:ext cx="3500462" cy="1285884"/>
          </a:xfrm>
          <a:prstGeom prst="round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latin typeface="Times New Roman" pitchFamily="18" charset="0"/>
              </a:rPr>
              <a:t>Европеоидная</a:t>
            </a:r>
          </a:p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latin typeface="Times New Roman" pitchFamily="18" charset="0"/>
              </a:rPr>
              <a:t>(евразийская)</a:t>
            </a:r>
            <a:endParaRPr lang="ru-RU" sz="2800" b="1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28860" y="3643314"/>
            <a:ext cx="3500462" cy="1285884"/>
          </a:xfrm>
          <a:prstGeom prst="round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latin typeface="Times New Roman" pitchFamily="18" charset="0"/>
              </a:rPr>
              <a:t>Монголоидная</a:t>
            </a:r>
          </a:p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latin typeface="Times New Roman" pitchFamily="18" charset="0"/>
              </a:rPr>
              <a:t>(азиатско-американская)</a:t>
            </a:r>
            <a:endParaRPr lang="ru-RU" sz="2800" b="1" spc="150" dirty="0">
              <a:ln w="11430"/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5143512"/>
            <a:ext cx="3500462" cy="1285884"/>
          </a:xfrm>
          <a:prstGeom prst="round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latin typeface="Times New Roman" pitchFamily="18" charset="0"/>
              </a:rPr>
              <a:t>Австрало-негроидная</a:t>
            </a:r>
          </a:p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latin typeface="Times New Roman" pitchFamily="18" charset="0"/>
              </a:rPr>
              <a:t>(экваториальная)</a:t>
            </a:r>
            <a:endParaRPr lang="ru-RU" sz="2800" b="1" spc="150" dirty="0">
              <a:ln w="11430"/>
              <a:solidFill>
                <a:srgbClr val="F8F8F8"/>
              </a:solidFill>
              <a:latin typeface="Times New Roman" pitchFamily="18" charset="0"/>
            </a:endParaRPr>
          </a:p>
        </p:txBody>
      </p:sp>
      <p:pic>
        <p:nvPicPr>
          <p:cNvPr id="9" name="Picture 5" descr="европеиодная ра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071546"/>
            <a:ext cx="187208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моноголоидная рас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857628"/>
            <a:ext cx="1928826" cy="246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негроидная рас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428868"/>
            <a:ext cx="1841992" cy="247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Европеоидная раса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Характеризуется: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светлой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кожей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мягкими прямыми или волнистыми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волосами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горизонтальным разрезом глаз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умеренно или сильно развитым волосяным покровом на лице и груди у мужчин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заметно выступающим носом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прямым или несколько наклонным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лбом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9" descr="e27c574b0d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14290"/>
            <a:ext cx="1982154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2844" y="0"/>
            <a:ext cx="5500726" cy="142873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Европеоидная раса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68413"/>
            <a:ext cx="8229600" cy="4857750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Северные формы 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Атланто-балтийская 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Беломорско-балтийская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kumimoji="0" lang="ru-RU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                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Переходные (промежуточные) формы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Альпийская 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Среднеевропейская 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Восточноевропейская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" name="Picture 4" descr="3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476250"/>
            <a:ext cx="16716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5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642918"/>
            <a:ext cx="1579556" cy="196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235825" y="2500307"/>
            <a:ext cx="1512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 err="1">
                <a:latin typeface="Times New Roman" pitchFamily="18" charset="0"/>
              </a:rPr>
              <a:t>Б</a:t>
            </a:r>
            <a:r>
              <a:rPr lang="ru-RU" sz="2000" b="1" i="1" dirty="0" err="1" smtClean="0">
                <a:latin typeface="Times New Roman" pitchFamily="18" charset="0"/>
              </a:rPr>
              <a:t>рюнн</a:t>
            </a:r>
            <a:endParaRPr lang="ru-RU" sz="2000" b="1" i="1" dirty="0">
              <a:latin typeface="Times New Roman" pitchFamily="18" charset="0"/>
            </a:endParaRPr>
          </a:p>
        </p:txBody>
      </p:sp>
      <p:pic>
        <p:nvPicPr>
          <p:cNvPr id="10" name="Picture 7" descr="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3933825"/>
            <a:ext cx="16383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84888" y="6308725"/>
            <a:ext cx="1582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 smtClean="0">
                <a:latin typeface="Times New Roman" pitchFamily="18" charset="0"/>
              </a:rPr>
              <a:t>А</a:t>
            </a:r>
            <a:r>
              <a:rPr lang="ru-RU" sz="2000" b="1" i="1" dirty="0" smtClean="0">
                <a:latin typeface="Times New Roman" pitchFamily="18" charset="0"/>
              </a:rPr>
              <a:t>льпийская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14942" y="2571744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ja-JP" b="1" i="1" dirty="0" err="1" smtClean="0">
                <a:latin typeface="Times New Roman" pitchFamily="18" charset="0"/>
              </a:rPr>
              <a:t>Д</a:t>
            </a:r>
            <a:r>
              <a:rPr lang="ru-RU" altLang="ja-JP" b="1" i="1" dirty="0" err="1" smtClean="0">
                <a:latin typeface="Times New Roman" pitchFamily="18" charset="0"/>
              </a:rPr>
              <a:t>ало-фальская</a:t>
            </a:r>
            <a:r>
              <a:rPr lang="ru-RU" altLang="ja-JP" dirty="0" smtClean="0">
                <a:latin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618650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Европеоидная раса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288" y="1268413"/>
            <a:ext cx="8229600" cy="4525962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Южные формы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Средиземноморская 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Индо-афганская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Балкано-кавказская 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Переднеазиатская (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арменоидная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Памиро-ферганская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7" y="2857496"/>
            <a:ext cx="2259012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410291" y="5157788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 err="1">
                <a:latin typeface="Times New Roman" pitchFamily="18" charset="0"/>
              </a:rPr>
              <a:t>Б</a:t>
            </a:r>
            <a:r>
              <a:rPr lang="ru-RU" b="1" i="1" dirty="0" err="1" smtClean="0">
                <a:latin typeface="Times New Roman" pitchFamily="18" charset="0"/>
              </a:rPr>
              <a:t>искайская</a:t>
            </a:r>
            <a:endParaRPr lang="ru-RU" b="1" i="1" dirty="0">
              <a:latin typeface="Times New Roman" pitchFamily="18" charset="0"/>
            </a:endParaRPr>
          </a:p>
        </p:txBody>
      </p:sp>
      <p:pic>
        <p:nvPicPr>
          <p:cNvPr id="6" name="Picture 6" descr="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586" y="333375"/>
            <a:ext cx="14859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14890" y="1341438"/>
            <a:ext cx="22431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i="1" dirty="0">
                <a:latin typeface="Times New Roman" pitchFamily="18" charset="0"/>
              </a:rPr>
              <a:t>Северо-индийская</a:t>
            </a:r>
          </a:p>
        </p:txBody>
      </p:sp>
      <p:pic>
        <p:nvPicPr>
          <p:cNvPr id="8" name="Picture 8" descr="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867146"/>
            <a:ext cx="182880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979613" y="6021388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b="1" i="1" dirty="0" err="1">
                <a:latin typeface="Times New Roman" pitchFamily="18" charset="0"/>
              </a:rPr>
              <a:t>Арменоидная</a:t>
            </a:r>
            <a:r>
              <a:rPr lang="ru-RU" sz="2000" i="1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64" cy="17970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Монголоидная раса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7467600" cy="4525963"/>
          </a:xfrm>
        </p:spPr>
        <p:txBody>
          <a:bodyPr>
            <a:normAutofit lnSpcReduction="1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кожи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смуглого до светлого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волосы темные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часто жесткие и прямые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выступание носа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небольшое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глазная щель имеет косой разрез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значительно развита складка верхнего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века,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складка, прикрывающая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внутренний угол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глаза(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эпикантус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лабый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волосяной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покров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а 65 из 7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357166"/>
            <a:ext cx="2000264" cy="22261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385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Монголоидная раса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0825" y="908050"/>
            <a:ext cx="8229600" cy="4525963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Азиатская ветвь монголоидных рас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Континентальные монголоиды 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Арктическая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раса 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Тихоокеанские монголоиды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Американские 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расы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6" descr="e10e3f1480021972c435c0cd7dcdcad7_fu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643314"/>
            <a:ext cx="205105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asu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643050"/>
            <a:ext cx="19288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543956" cy="185738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</a:rPr>
              <a:t>Экваториальная раса</a:t>
            </a:r>
            <a:r>
              <a:rPr lang="ru-RU" sz="4400" b="1" dirty="0" smtClean="0">
                <a:latin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</a:rPr>
              <a:t>(австралоидная </a:t>
            </a:r>
            <a:r>
              <a:rPr lang="ru-RU" sz="4000" b="1" dirty="0" smtClean="0">
                <a:latin typeface="Times New Roman" pitchFamily="18" charset="0"/>
              </a:rPr>
              <a:t>и негроидная)</a:t>
            </a:r>
            <a:endParaRPr lang="ru-RU" sz="4000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6900882" cy="49545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Характеризуется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темной пигментацией кожи, волос и глаз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курчавыми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широковолнистыми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волосами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 широкий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маловыступающий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выдается нижняя часть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womeninthebible.net/images/Imag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786322"/>
            <a:ext cx="2928926" cy="1887357"/>
          </a:xfrm>
          <a:prstGeom prst="rect">
            <a:avLst/>
          </a:prstGeom>
          <a:noFill/>
        </p:spPr>
      </p:pic>
      <p:pic>
        <p:nvPicPr>
          <p:cNvPr id="5" name="Рисунок 4" descr="http://www.krasota.uz/images/comments/16259.jpg"/>
          <p:cNvPicPr/>
          <p:nvPr/>
        </p:nvPicPr>
        <p:blipFill>
          <a:blip r:embed="rId3"/>
          <a:srcRect l="10791" t="16712" r="6835"/>
          <a:stretch>
            <a:fillRect/>
          </a:stretch>
        </p:blipFill>
        <p:spPr bwMode="auto">
          <a:xfrm>
            <a:off x="7143768" y="2000240"/>
            <a:ext cx="1666875" cy="224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1">
      <a:dk1>
        <a:srgbClr val="FFC000"/>
      </a:dk1>
      <a:lt1>
        <a:sysClr val="window" lastClr="FFFFFF"/>
      </a:lt1>
      <a:dk2>
        <a:srgbClr val="69676D"/>
      </a:dk2>
      <a:lt2>
        <a:srgbClr val="C9C2D1"/>
      </a:lt2>
      <a:accent1>
        <a:srgbClr val="FFC000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190</TotalTime>
  <Words>336</Words>
  <Application>Microsoft Office PowerPoint</Application>
  <PresentationFormat>Экран (4:3)</PresentationFormat>
  <Paragraphs>105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Человеческие расы</vt:lpstr>
      <vt:lpstr>Слайд 2</vt:lpstr>
      <vt:lpstr>Вид Человек разумный (Homo sapiens)</vt:lpstr>
      <vt:lpstr>Европеоидная раса</vt:lpstr>
      <vt:lpstr>Слайд 5</vt:lpstr>
      <vt:lpstr>Слайд 6</vt:lpstr>
      <vt:lpstr>Монголоидная раса</vt:lpstr>
      <vt:lpstr>Слайд 8</vt:lpstr>
      <vt:lpstr>Экваториальная раса (австралоидная и негроидная)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Человеческие расы</dc:title>
  <dc:creator>Я</dc:creator>
  <cp:lastModifiedBy>c400</cp:lastModifiedBy>
  <cp:revision>25</cp:revision>
  <dcterms:created xsi:type="dcterms:W3CDTF">2004-12-31T22:29:20Z</dcterms:created>
  <dcterms:modified xsi:type="dcterms:W3CDTF">2014-01-11T19:47:47Z</dcterms:modified>
</cp:coreProperties>
</file>