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58" r:id="rId13"/>
    <p:sldId id="259" r:id="rId14"/>
    <p:sldId id="260" r:id="rId15"/>
    <p:sldId id="26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84" d="100"/>
          <a:sy n="84" d="100"/>
        </p:scale>
        <p:origin x="-14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606AC47-2370-44D9-AA2C-AA21E5CF46E6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584684"/>
            <a:ext cx="7772400" cy="2592288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Тест по теме: </a:t>
            </a:r>
            <a:br>
              <a:rPr lang="ru-RU" sz="5400" dirty="0" smtClean="0"/>
            </a:br>
            <a:r>
              <a:rPr lang="ru-RU" sz="5400" dirty="0" smtClean="0"/>
              <a:t>«Формулы сокращённого умножения»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897052"/>
            <a:ext cx="7700900" cy="17526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</a:rPr>
              <a:t>                           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 учитель                        </a:t>
            </a:r>
          </a:p>
          <a:p>
            <a:pPr>
              <a:lnSpc>
                <a:spcPct val="120000"/>
              </a:lnSpc>
              <a:tabLst>
                <a:tab pos="3224213" algn="l"/>
              </a:tabLst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математики первой          </a:t>
            </a:r>
          </a:p>
          <a:p>
            <a:pPr>
              <a:lnSpc>
                <a:spcPct val="120000"/>
              </a:lnSpc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квалификационной категории                 </a:t>
            </a:r>
          </a:p>
          <a:p>
            <a:pPr>
              <a:lnSpc>
                <a:spcPct val="120000"/>
              </a:lnSpc>
              <a:tabLst>
                <a:tab pos="3321050" algn="l"/>
              </a:tabLst>
            </a:pP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Берчук Татьяна Васильевна </a:t>
            </a:r>
          </a:p>
          <a:p>
            <a:pPr>
              <a:lnSpc>
                <a:spcPct val="120000"/>
              </a:lnSpc>
              <a:tabLst>
                <a:tab pos="3321050" algn="l"/>
              </a:tabLst>
            </a:pP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МКОУ Березовская ООШ</a:t>
            </a:r>
            <a:endParaRPr lang="ru-RU" sz="4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школа\Desktop\рабочий стол\Берчук Т. В\разное\для презентаций\картинки\анимации\анимации\Анимашки - Школа\41.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3753036"/>
            <a:ext cx="1872208" cy="172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3807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48" y="188640"/>
            <a:ext cx="8229600" cy="170942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effectLst/>
                <a:latin typeface="Times New Roman"/>
                <a:ea typeface="Calibri"/>
                <a:cs typeface="Times New Roman"/>
              </a:rPr>
              <a:t>Вместо звёздочки впишите одночлен так, чтобы получилось тождество</a:t>
            </a: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>: </a:t>
            </a:r>
            <a:b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>(2а+*) (-* +2а)= 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4а</a:t>
            </a:r>
            <a:r>
              <a:rPr lang="ru-RU" sz="3200" baseline="30000" dirty="0" smtClean="0">
                <a:effectLst/>
                <a:latin typeface="Times New Roman"/>
                <a:ea typeface="Calibri"/>
              </a:rPr>
              <a:t>2</a:t>
            </a:r>
            <a:r>
              <a:rPr lang="ru-RU" sz="3200" dirty="0">
                <a:effectLst/>
                <a:latin typeface="Times New Roman"/>
                <a:ea typeface="Calibri"/>
              </a:rPr>
              <a:t> – 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16в</a:t>
            </a:r>
            <a:r>
              <a:rPr lang="ru-RU" sz="3200" baseline="30000" dirty="0">
                <a:effectLst/>
                <a:latin typeface="Times New Roman"/>
                <a:ea typeface="Calibri"/>
              </a:rPr>
              <a:t>4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52836"/>
            <a:ext cx="8229600" cy="4173327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  <a:latin typeface="Times New Roman"/>
                <a:ea typeface="Calibri"/>
                <a:hlinkClick r:id="rId2" action="ppaction://hlinksldjump"/>
              </a:rPr>
              <a:t>16в</a:t>
            </a:r>
            <a:r>
              <a:rPr lang="ru-RU" sz="4800" b="1" baseline="30000" dirty="0" smtClean="0">
                <a:solidFill>
                  <a:schemeClr val="tx1"/>
                </a:solidFill>
                <a:latin typeface="Times New Roman"/>
                <a:ea typeface="Calibri"/>
                <a:hlinkClick r:id="rId2" action="ppaction://hlinksldjump"/>
              </a:rPr>
              <a:t>2</a:t>
            </a:r>
            <a:endParaRPr lang="ru-RU" sz="4800" b="1" baseline="300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ru-RU" sz="4800" b="1" dirty="0" smtClean="0">
                <a:solidFill>
                  <a:schemeClr val="tx1"/>
                </a:solidFill>
                <a:latin typeface="Times New Roman"/>
                <a:ea typeface="Calibri"/>
                <a:hlinkClick r:id="rId2" action="ppaction://hlinksldjump"/>
              </a:rPr>
              <a:t>4в</a:t>
            </a:r>
            <a:endParaRPr lang="ru-RU" sz="4800" b="1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ru-RU" sz="4800" b="1" dirty="0" smtClean="0">
                <a:solidFill>
                  <a:schemeClr val="tx1"/>
                </a:solidFill>
                <a:latin typeface="Times New Roman"/>
                <a:ea typeface="Calibri"/>
                <a:hlinkClick r:id="rId2" action="ppaction://hlinksldjump"/>
              </a:rPr>
              <a:t>-4в</a:t>
            </a:r>
            <a:r>
              <a:rPr lang="ru-RU" sz="4800" b="1" baseline="30000" dirty="0" smtClean="0">
                <a:solidFill>
                  <a:schemeClr val="tx1"/>
                </a:solidFill>
                <a:latin typeface="Times New Roman"/>
                <a:ea typeface="Calibri"/>
                <a:hlinkClick r:id="rId2" action="ppaction://hlinksldjump"/>
              </a:rPr>
              <a:t>2</a:t>
            </a:r>
            <a:endParaRPr lang="ru-RU" sz="4800" b="1" baseline="300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ru-RU" sz="4800" b="1" dirty="0">
                <a:solidFill>
                  <a:schemeClr val="tx1"/>
                </a:solidFill>
                <a:latin typeface="Times New Roman"/>
                <a:ea typeface="Calibri"/>
                <a:hlinkClick r:id="rId3" action="ppaction://hlinksldjump"/>
              </a:rPr>
              <a:t>4</a:t>
            </a:r>
            <a:r>
              <a:rPr lang="ru-RU" sz="4800" b="1" dirty="0" smtClean="0">
                <a:solidFill>
                  <a:schemeClr val="tx1"/>
                </a:solidFill>
                <a:latin typeface="Times New Roman"/>
                <a:ea typeface="Calibri"/>
                <a:hlinkClick r:id="rId3" action="ppaction://hlinksldjump"/>
              </a:rPr>
              <a:t>в</a:t>
            </a:r>
            <a:r>
              <a:rPr lang="ru-RU" sz="4800" b="1" baseline="30000" dirty="0" smtClean="0">
                <a:solidFill>
                  <a:schemeClr val="tx1"/>
                </a:solidFill>
                <a:latin typeface="Times New Roman"/>
                <a:ea typeface="Calibri"/>
                <a:hlinkClick r:id="rId3" action="ppaction://hlinksldjump"/>
              </a:rPr>
              <a:t>2</a:t>
            </a:r>
            <a:endParaRPr lang="ru-RU" sz="4800" b="1" baseline="300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endParaRPr lang="ru-RU" sz="4800" b="1" dirty="0" smtClean="0">
              <a:solidFill>
                <a:schemeClr val="tx1"/>
              </a:solidFill>
            </a:endParaRPr>
          </a:p>
          <a:p>
            <a:endParaRPr lang="ru-RU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4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dirty="0" smtClean="0"/>
              <a:t>Представьте выражение: </a:t>
            </a:r>
            <a:r>
              <a:rPr lang="ru-RU" sz="4000" dirty="0">
                <a:effectLst/>
                <a:latin typeface="Times New Roman"/>
                <a:ea typeface="Calibri"/>
                <a:cs typeface="Times New Roman"/>
              </a:rPr>
              <a:t>-</a:t>
            </a:r>
            <a:r>
              <a:rPr lang="ru-RU" sz="4000" dirty="0" smtClean="0">
                <a:effectLst/>
                <a:latin typeface="Times New Roman"/>
                <a:ea typeface="Calibri"/>
                <a:cs typeface="Times New Roman"/>
              </a:rPr>
              <a:t>81+36а</a:t>
            </a:r>
            <a:r>
              <a:rPr lang="ru-RU" sz="4000" baseline="30000" dirty="0" smtClean="0">
                <a:effectLst/>
                <a:latin typeface="Times New Roman"/>
                <a:ea typeface="Calibri"/>
                <a:cs typeface="Times New Roman"/>
              </a:rPr>
              <a:t>6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4000" dirty="0" smtClean="0"/>
              <a:t>в виде произведения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(9-6а) (9+6а)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(6а-9) (6а+9)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6а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3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 – 9)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6а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3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 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– 9) 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(9-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6а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3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) 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(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6а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3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+ 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9) 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600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800" dirty="0" smtClean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70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16924" cy="280831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Решите уравнение: </a:t>
            </a:r>
            <a:br>
              <a:rPr lang="ru-RU" dirty="0" smtClean="0"/>
            </a:br>
            <a:r>
              <a:rPr lang="ru-RU" smtClean="0">
                <a:effectLst/>
                <a:latin typeface="Times New Roman"/>
                <a:ea typeface="Calibri"/>
                <a:cs typeface="Times New Roman"/>
              </a:rPr>
              <a:t>Х</a:t>
            </a:r>
            <a:r>
              <a:rPr lang="ru-RU" baseline="30000" smtClean="0">
                <a:effectLst/>
                <a:latin typeface="Times New Roman"/>
                <a:ea typeface="Calibri"/>
                <a:cs typeface="Times New Roman"/>
              </a:rPr>
              <a:t>2 </a:t>
            </a:r>
            <a:r>
              <a:rPr lang="ru-RU" smtClean="0">
                <a:effectLst/>
                <a:latin typeface="Times New Roman"/>
                <a:ea typeface="Calibri"/>
                <a:cs typeface="Times New Roman"/>
              </a:rPr>
              <a:t>– 36=0</a:t>
            </a:r>
            <a:r>
              <a:rPr lang="ru-RU" sz="36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6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-6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-6; 6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Корней нет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6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48" y="0"/>
            <a:ext cx="8229600" cy="2727684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Разложите на</a:t>
            </a:r>
            <a:r>
              <a:rPr lang="en-US" dirty="0"/>
              <a:t> </a:t>
            </a:r>
            <a:r>
              <a:rPr lang="ru-RU" dirty="0" smtClean="0"/>
              <a:t>множители: 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8 </a:t>
            </a:r>
            <a:r>
              <a:rPr lang="ru-RU" dirty="0">
                <a:effectLst/>
                <a:latin typeface="Times New Roman"/>
                <a:ea typeface="Calibri"/>
                <a:cs typeface="Times New Roman"/>
              </a:rPr>
              <a:t>– </a:t>
            </a:r>
            <a:r>
              <a:rPr lang="en-US" dirty="0">
                <a:effectLst/>
                <a:latin typeface="Times New Roman"/>
                <a:ea typeface="Calibri"/>
                <a:cs typeface="Times New Roman"/>
              </a:rPr>
              <a:t>m</a:t>
            </a:r>
            <a:r>
              <a:rPr lang="en-US" baseline="30000" dirty="0">
                <a:effectLst/>
                <a:latin typeface="Times New Roman"/>
                <a:ea typeface="Calibri"/>
                <a:cs typeface="Times New Roman"/>
              </a:rPr>
              <a:t>3</a:t>
            </a:r>
            <a:r>
              <a:rPr lang="ru-RU" sz="36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(2 – m) (4 + 4 m + m</a:t>
            </a:r>
            <a:r>
              <a:rPr lang="en-US" sz="40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4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(2 – m) (4 +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m + m</a:t>
            </a:r>
            <a:r>
              <a:rPr lang="en-US" sz="40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4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(2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m) (4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4 m + m</a:t>
            </a:r>
            <a:r>
              <a:rPr lang="en-US" sz="40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4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(2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m) (4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- 2 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m + m</a:t>
            </a:r>
            <a:r>
              <a:rPr lang="en-US" sz="40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4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7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4644"/>
            <a:ext cx="8229600" cy="230425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dirty="0">
                <a:effectLst/>
                <a:latin typeface="Times New Roman"/>
                <a:ea typeface="Times New Roman"/>
              </a:rPr>
              <a:t>Преобразуйте в многочлен  </a:t>
            </a:r>
            <a:r>
              <a:rPr lang="en-US" sz="4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4400" dirty="0" smtClean="0">
                <a:effectLst/>
                <a:latin typeface="Times New Roman"/>
                <a:ea typeface="Times New Roman"/>
              </a:rPr>
            </a:br>
            <a:r>
              <a:rPr lang="en-US" sz="44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ru-RU" sz="4400" dirty="0">
                <a:effectLst/>
                <a:latin typeface="Times New Roman"/>
                <a:ea typeface="Calibri"/>
                <a:cs typeface="Times New Roman"/>
              </a:rPr>
              <a:t>х + 6) (х</a:t>
            </a:r>
            <a:r>
              <a:rPr lang="ru-RU" sz="4400" baseline="30000" dirty="0"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ru-RU" sz="4400" dirty="0">
                <a:effectLst/>
                <a:latin typeface="Times New Roman"/>
                <a:ea typeface="Calibri"/>
                <a:cs typeface="Times New Roman"/>
              </a:rPr>
              <a:t> – 6х + 36</a:t>
            </a:r>
            <a:r>
              <a:rPr lang="ru-RU" sz="4400" dirty="0" smtClean="0">
                <a:effectLst/>
                <a:latin typeface="Times New Roman"/>
                <a:ea typeface="Calibri"/>
                <a:cs typeface="Times New Roman"/>
              </a:rPr>
              <a:t>)</a:t>
            </a:r>
            <a:r>
              <a:rPr lang="ru-RU" sz="4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6 х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3 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 - 36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Х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3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 – 216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Х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3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 + 216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Х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3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 + 12х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 + 216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ru-RU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695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12" y="440668"/>
            <a:ext cx="8229600" cy="1916832"/>
          </a:xfr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sz="7200" dirty="0" smtClean="0"/>
              <a:t>Вернись и подумай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032448"/>
          </a:xfrm>
          <a:solidFill>
            <a:srgbClr val="FFFF00"/>
          </a:solidFill>
          <a:ln>
            <a:solidFill>
              <a:schemeClr val="tx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perspectiveAbove"/>
            <a:lightRig rig="threePt" dir="t"/>
          </a:scene3d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9600" dirty="0" smtClean="0">
                <a:solidFill>
                  <a:schemeClr val="tx1"/>
                </a:solidFill>
                <a:hlinkClick r:id="" action="ppaction://hlinkshowjump?jump=lastslideviewed">
                  <a:snd r:embed="rId3" name="wind.wav"/>
                </a:hlinkClick>
              </a:rPr>
              <a:t>Назад</a:t>
            </a:r>
            <a:endParaRPr lang="ru-RU" sz="9600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школа\Desktop\рабочий стол\Берчук Т. В\разное\для презентаций\картинки\анимации\анимации\Анимашки - Школа\6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2600908"/>
            <a:ext cx="2189320" cy="327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91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drumroll.wav"/>
          </p:stSnd>
        </p:sndAc>
      </p:transition>
    </mc:Choice>
    <mc:Fallback xmlns="">
      <p:transition spd="slow">
        <p:sndAc>
          <p:stSnd>
            <p:snd r:embed="rId5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9600" dirty="0" smtClean="0"/>
              <a:t>Молодец!</a:t>
            </a:r>
            <a:endParaRPr lang="ru-RU" sz="9600" dirty="0"/>
          </a:p>
        </p:txBody>
      </p:sp>
      <p:pic>
        <p:nvPicPr>
          <p:cNvPr id="7" name="Picture 2" descr="C:\Users\школа\Desktop\анимашки\Анимации Цветы\букет3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1290325"/>
            <a:ext cx="5256584" cy="492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93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Выберите формулу квадрата суммы двух выражений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 + в)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=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+ 2ав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в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 + в)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=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- 2ав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 в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 + в)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=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 </a:t>
            </a:r>
            <a:r>
              <a:rPr lang="ru-RU" sz="44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ав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+ в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 + в)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= а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- 2ав + в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79089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Выберите формулу квадрата </a:t>
            </a:r>
            <a:r>
              <a:rPr lang="ru-RU" sz="4400" dirty="0" smtClean="0"/>
              <a:t>разности </a:t>
            </a:r>
            <a:r>
              <a:rPr lang="ru-RU" sz="4400" dirty="0"/>
              <a:t>двух выражений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 - в)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= 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+ 2ав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 - в)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= 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- 2ав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 - в)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= 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 - в)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= 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- </a:t>
            </a:r>
            <a:r>
              <a:rPr lang="ru-RU" sz="4400" b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2ав </a:t>
            </a:r>
            <a:r>
              <a:rPr lang="ru-RU" sz="4400" b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9772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11560"/>
          </a:xfrm>
        </p:spPr>
        <p:txBody>
          <a:bodyPr/>
          <a:lstStyle/>
          <a:p>
            <a:r>
              <a:rPr lang="ru-RU" sz="4400" dirty="0" smtClean="0"/>
              <a:t>Чему равна разность квадратов двух выражений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- 2ав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в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baseline="30000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(а - в) (а + в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4400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(а - в) (а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ав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в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2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2ав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baseline="300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44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4400" dirty="0">
              <a:solidFill>
                <a:schemeClr val="tx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612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39552"/>
          </a:xfrm>
        </p:spPr>
        <p:txBody>
          <a:bodyPr/>
          <a:lstStyle/>
          <a:p>
            <a:r>
              <a:rPr lang="ru-RU" sz="4400" dirty="0" smtClean="0"/>
              <a:t>Выберите формулу суммы кубов двух выражений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(а - 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(а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(а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в) (а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ав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(а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- 2ав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2774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srgbClr val="073E87"/>
                </a:solidFill>
              </a:rPr>
              <a:t>Выберите формулу </a:t>
            </a:r>
            <a:r>
              <a:rPr lang="ru-RU" sz="4400" dirty="0" smtClean="0">
                <a:solidFill>
                  <a:srgbClr val="073E87"/>
                </a:solidFill>
              </a:rPr>
              <a:t>разности </a:t>
            </a:r>
            <a:r>
              <a:rPr lang="ru-RU" sz="4400" dirty="0">
                <a:solidFill>
                  <a:srgbClr val="073E87"/>
                </a:solidFill>
              </a:rPr>
              <a:t>кубов двух выражений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(а - 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(а + в) (а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(а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(а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2ав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/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59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/>
              <a:t>Преобразуйте выражение </a:t>
            </a:r>
            <a:br>
              <a:rPr lang="ru-RU" sz="3600" dirty="0" smtClean="0"/>
            </a:br>
            <a:r>
              <a:rPr lang="ru-RU" sz="36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ru-RU" sz="3600" dirty="0">
                <a:effectLst/>
                <a:latin typeface="Times New Roman"/>
                <a:ea typeface="Calibri"/>
                <a:cs typeface="Times New Roman"/>
              </a:rPr>
              <a:t>2х + </a:t>
            </a:r>
            <a:r>
              <a:rPr lang="ru-RU" sz="3600" dirty="0" smtClean="0">
                <a:effectLst/>
                <a:latin typeface="Times New Roman"/>
                <a:ea typeface="Calibri"/>
                <a:cs typeface="Times New Roman"/>
              </a:rPr>
              <a:t>3)</a:t>
            </a:r>
            <a:r>
              <a:rPr lang="ru-RU" sz="3600" baseline="30000" dirty="0" smtClean="0"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ru-RU" sz="3600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sz="3600" dirty="0" smtClean="0"/>
              <a:t>в многочлен: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4х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+ 6х +9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4х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+12х +9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4х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+ 6х +6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4х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- 12х +9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16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73E87"/>
                </a:solidFill>
              </a:rPr>
              <a:t>Преобразуйте выражение </a:t>
            </a:r>
            <a:br>
              <a:rPr lang="ru-RU" sz="3600" dirty="0">
                <a:solidFill>
                  <a:srgbClr val="073E87"/>
                </a:solidFill>
              </a:rPr>
            </a:br>
            <a:r>
              <a:rPr lang="ru-RU" sz="3600" dirty="0" smtClean="0">
                <a:solidFill>
                  <a:srgbClr val="073E87"/>
                </a:solidFill>
                <a:effectLst/>
                <a:latin typeface="Times New Roman"/>
                <a:ea typeface="Calibri"/>
                <a:cs typeface="Times New Roman"/>
              </a:rPr>
              <a:t>(6х - 7)</a:t>
            </a:r>
            <a:r>
              <a:rPr lang="ru-RU" sz="3600" baseline="30000" dirty="0" smtClean="0">
                <a:solidFill>
                  <a:srgbClr val="073E87"/>
                </a:solidFill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ru-RU" sz="3600" dirty="0" smtClean="0">
                <a:solidFill>
                  <a:srgbClr val="073E87"/>
                </a:solidFill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sz="3600" dirty="0">
                <a:solidFill>
                  <a:srgbClr val="073E87"/>
                </a:solidFill>
              </a:rPr>
              <a:t>в многочлен: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12х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- 42х +14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36х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+84х - 49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12х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84х +49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36х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84х +49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32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73E87"/>
                </a:solidFill>
              </a:rPr>
              <a:t>Преобразуйте выражение </a:t>
            </a:r>
            <a:br>
              <a:rPr lang="ru-RU" sz="3600" dirty="0">
                <a:solidFill>
                  <a:srgbClr val="073E87"/>
                </a:solidFill>
              </a:rPr>
            </a:br>
            <a:r>
              <a:rPr lang="ru-RU" sz="3600" dirty="0" smtClean="0">
                <a:solidFill>
                  <a:srgbClr val="073E87"/>
                </a:solidFill>
                <a:effectLst/>
                <a:latin typeface="Times New Roman"/>
                <a:ea typeface="Calibri"/>
                <a:cs typeface="Times New Roman"/>
              </a:rPr>
              <a:t>(-у - 4)</a:t>
            </a:r>
            <a:r>
              <a:rPr lang="ru-RU" sz="3600" baseline="30000" dirty="0" smtClean="0">
                <a:solidFill>
                  <a:srgbClr val="073E87"/>
                </a:solidFill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ru-RU" sz="3600" dirty="0" smtClean="0">
                <a:solidFill>
                  <a:srgbClr val="073E87"/>
                </a:solidFill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sz="3600" dirty="0">
                <a:solidFill>
                  <a:srgbClr val="073E87"/>
                </a:solidFill>
              </a:rPr>
              <a:t>в многочлен: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у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– 8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у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16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у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8у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+16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у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4у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+16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(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у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8у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16)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/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45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Другая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682FF"/>
      </a:hlink>
      <a:folHlink>
        <a:srgbClr val="5EAEFF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1732</TotalTime>
  <Words>460</Words>
  <Application>Microsoft Office PowerPoint</Application>
  <PresentationFormat>Экран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Исполнительная</vt:lpstr>
      <vt:lpstr>Тест по теме:  «Формулы сокращённого умножения»</vt:lpstr>
      <vt:lpstr>Выберите формулу квадрата суммы двух выражений</vt:lpstr>
      <vt:lpstr>Выберите формулу квадрата разности двух выражений</vt:lpstr>
      <vt:lpstr>Чему равна разность квадратов двух выражений</vt:lpstr>
      <vt:lpstr>Выберите формулу суммы кубов двух выражений</vt:lpstr>
      <vt:lpstr>Выберите формулу разности кубов двух выражений</vt:lpstr>
      <vt:lpstr>Преобразуйте выражение  (2х + 3)2 в многочлен:</vt:lpstr>
      <vt:lpstr>Преобразуйте выражение  (6х - 7)2 в многочлен:</vt:lpstr>
      <vt:lpstr>Преобразуйте выражение  (-у - 4)2 в многочлен:</vt:lpstr>
      <vt:lpstr>Вместо звёздочки впишите одночлен так, чтобы получилось тождество:  (2а+*) (-* +2а)= 4а2 – 16в4</vt:lpstr>
      <vt:lpstr>Представьте выражение: -81+36а6 в виде произведения</vt:lpstr>
      <vt:lpstr>       Решите уравнение:  Х2 – 36=0 </vt:lpstr>
      <vt:lpstr>           Разложите на множители: 8 – m3 </vt:lpstr>
      <vt:lpstr>Преобразуйте в многочлен   (х + 6) (х2 – 6х + 36) </vt:lpstr>
      <vt:lpstr>Вернись и подумай</vt:lpstr>
      <vt:lpstr>Молодец!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теме: «Формулы сокращённого умножения»</dc:title>
  <dc:creator>школа</dc:creator>
  <cp:lastModifiedBy>школа</cp:lastModifiedBy>
  <cp:revision>33</cp:revision>
  <dcterms:created xsi:type="dcterms:W3CDTF">2014-02-14T10:47:54Z</dcterms:created>
  <dcterms:modified xsi:type="dcterms:W3CDTF">2014-02-27T06:33:04Z</dcterms:modified>
</cp:coreProperties>
</file>