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749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943E-3924-4E1C-AECF-6155FD203A6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AB33-B0B0-4A4D-ABE8-E42396B24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943E-3924-4E1C-AECF-6155FD203A6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AB33-B0B0-4A4D-ABE8-E42396B24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943E-3924-4E1C-AECF-6155FD203A6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AB33-B0B0-4A4D-ABE8-E42396B24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943E-3924-4E1C-AECF-6155FD203A6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AB33-B0B0-4A4D-ABE8-E42396B24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943E-3924-4E1C-AECF-6155FD203A6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AB33-B0B0-4A4D-ABE8-E42396B24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943E-3924-4E1C-AECF-6155FD203A6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AB33-B0B0-4A4D-ABE8-E42396B24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943E-3924-4E1C-AECF-6155FD203A6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AB33-B0B0-4A4D-ABE8-E42396B24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943E-3924-4E1C-AECF-6155FD203A6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AB33-B0B0-4A4D-ABE8-E42396B24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943E-3924-4E1C-AECF-6155FD203A6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AB33-B0B0-4A4D-ABE8-E42396B24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943E-3924-4E1C-AECF-6155FD203A6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AB33-B0B0-4A4D-ABE8-E42396B24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943E-3924-4E1C-AECF-6155FD203A6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AB33-B0B0-4A4D-ABE8-E42396B24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943E-3924-4E1C-AECF-6155FD203A6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AB33-B0B0-4A4D-ABE8-E42396B24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27025" y="-609600"/>
            <a:ext cx="8816975" cy="342900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7030A0"/>
                </a:solidFill>
                <a:effectLst/>
              </a:rPr>
              <a:t>ПРОЕКТ</a:t>
            </a:r>
            <a:br>
              <a:rPr lang="ru-RU" sz="2800" smtClean="0">
                <a:solidFill>
                  <a:srgbClr val="7030A0"/>
                </a:solidFill>
                <a:effectLst/>
              </a:rPr>
            </a:br>
            <a:r>
              <a:rPr lang="ru-RU" sz="2800" smtClean="0">
                <a:solidFill>
                  <a:srgbClr val="7030A0"/>
                </a:solidFill>
                <a:effectLst/>
              </a:rPr>
              <a:t> «В ЗАЩИТУ НЕЗАСЛУЖЕННО</a:t>
            </a:r>
            <a:br>
              <a:rPr lang="ru-RU" sz="2800" smtClean="0">
                <a:solidFill>
                  <a:srgbClr val="7030A0"/>
                </a:solidFill>
                <a:effectLst/>
              </a:rPr>
            </a:br>
            <a:r>
              <a:rPr lang="ru-RU" sz="2800" smtClean="0">
                <a:solidFill>
                  <a:srgbClr val="7030A0"/>
                </a:solidFill>
                <a:effectLst/>
              </a:rPr>
              <a:t> ГОНИМЫХ»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5029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/>
              </a:rPr>
              <a:t>Цель: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изменить мнение людей о лягушках, добиться уважительного отношения к этим животным.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/>
              </a:rPr>
              <a:t>Задачи: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познакомиться с литературными, произведениями(сказками ,рассказами, поговорками ,стихами , легендами), произведениями искусства, в которых описываются земноводные.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/>
              </a:rPr>
              <a:t>Гипотеза: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Мы предполагаем, что существует большое разнообразие литературных произведений, произведений искусства, в которых встречается образ лягушки .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2060575"/>
            <a:ext cx="4679950" cy="38893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/>
                <a:latin typeface="Times New Roman" pitchFamily="18" charset="0"/>
              </a:rPr>
              <a:t>Памятники лягушке в Париже и Токио -дань уважения и признания поистине неоценимых заслуг этих животных в развитии науки.</a:t>
            </a:r>
            <a:r>
              <a:rPr lang="ru-RU" sz="3600" dirty="0" smtClean="0"/>
              <a:t> </a:t>
            </a:r>
          </a:p>
        </p:txBody>
      </p:sp>
      <p:pic>
        <p:nvPicPr>
          <p:cNvPr id="10243" name="Picture 3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76400"/>
            <a:ext cx="29908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787900" y="5867400"/>
            <a:ext cx="4356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Памятник лягушке возле здания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 Института Пастера в Париже.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7620000" cy="1165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Памятники        лягушке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10244" grpId="0"/>
      <p:bldP spid="102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3820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Памятники   лягушке</a:t>
            </a:r>
          </a:p>
        </p:txBody>
      </p:sp>
      <p:pic>
        <p:nvPicPr>
          <p:cNvPr id="11267" name="Picture 3" descr="Так выглядит первый и единственный в мире памятник путешественникам - Лягушка-путешественниц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37211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0" y="2852738"/>
            <a:ext cx="4114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Лягушка-путешественница. Москва. Аэропорт «Домодедово».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68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Памятники  лягушке</a:t>
            </a:r>
          </a:p>
        </p:txBody>
      </p:sp>
      <p:pic>
        <p:nvPicPr>
          <p:cNvPr id="35843" name="mainpic" descr="фото | Анатолий Р. | Памятник Царевне-лягушке на месте ее отлова юным натуралистом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154113"/>
            <a:ext cx="3502025" cy="4751387"/>
          </a:xfr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284663" y="3068638"/>
            <a:ext cx="43910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Памятник лягушкам, которых ловили юные натуралисты.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060575"/>
            <a:ext cx="4537075" cy="3884613"/>
          </a:xfrm>
          <a:noFill/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6947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Памятники    лягушке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876800" y="2819400"/>
            <a:ext cx="404653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Городской фонтан в г. Казань - памятник лягушке</a:t>
            </a:r>
            <a:br>
              <a:rPr lang="ru-RU" sz="32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Памятник     лягушке  в Европе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828800"/>
            <a:ext cx="7759700" cy="5486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385175" cy="143192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КУЛИНАРИЯ</a:t>
            </a:r>
            <a:endParaRPr lang="ru-RU" dirty="0"/>
          </a:p>
        </p:txBody>
      </p:sp>
      <p:pic>
        <p:nvPicPr>
          <p:cNvPr id="39940" name="Picture 4" descr="E:\рисунки лягушек\3873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914400"/>
            <a:ext cx="5791200" cy="5791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5580063" y="1905000"/>
            <a:ext cx="3265487" cy="4191000"/>
          </a:xfrm>
        </p:spPr>
        <p:txBody>
          <a:bodyPr/>
          <a:lstStyle/>
          <a:p>
            <a:pPr eaLnBrk="1" hangingPunct="1"/>
            <a:r>
              <a:rPr lang="ru-RU" b="1" smtClean="0">
                <a:effectLst/>
              </a:rPr>
              <a:t>Такой дорожный знак установлен на автостраде в Швейцарии </a:t>
            </a:r>
          </a:p>
        </p:txBody>
      </p:sp>
      <p:pic>
        <p:nvPicPr>
          <p:cNvPr id="48131" name="Picture 3" descr="Image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916113"/>
            <a:ext cx="4897437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228600" y="333375"/>
            <a:ext cx="868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Внимание!   Лягушка!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Итоги опроса 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752600"/>
            <a:ext cx="8686800" cy="4876800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000FF"/>
                </a:solidFill>
              </a:rPr>
              <a:t>1. Все ребята видели настоящую живую лягушку.</a:t>
            </a:r>
          </a:p>
          <a:p>
            <a:pPr>
              <a:defRPr/>
            </a:pPr>
            <a:r>
              <a:rPr lang="ru-RU" sz="1800" dirty="0" smtClean="0">
                <a:solidFill>
                  <a:srgbClr val="0000FF"/>
                </a:solidFill>
              </a:rPr>
              <a:t>2. Трое ребят выразили своё брезгливое отношение к лягушкам (гадкая, страшная, холодная).</a:t>
            </a:r>
          </a:p>
          <a:p>
            <a:pPr>
              <a:defRPr/>
            </a:pPr>
            <a:r>
              <a:rPr lang="ru-RU" sz="1800" dirty="0" smtClean="0">
                <a:solidFill>
                  <a:srgbClr val="0000FF"/>
                </a:solidFill>
              </a:rPr>
              <a:t>3. Многие относятся к лягушке как к части живой природы, она часто встречается в окрестностях.4. Несколько ребят назвали лягушку красавицей.</a:t>
            </a:r>
          </a:p>
          <a:p>
            <a:pPr>
              <a:defRPr/>
            </a:pPr>
            <a:r>
              <a:rPr lang="ru-RU" sz="1800" dirty="0" smtClean="0">
                <a:solidFill>
                  <a:srgbClr val="0000FF"/>
                </a:solidFill>
              </a:rPr>
              <a:t>5.Ребята знают сказки в которых есть герои лягушки.</a:t>
            </a:r>
          </a:p>
          <a:p>
            <a:pPr>
              <a:defRPr/>
            </a:pPr>
            <a:r>
              <a:rPr lang="ru-RU" sz="1800" dirty="0" smtClean="0">
                <a:solidFill>
                  <a:srgbClr val="0000FF"/>
                </a:solidFill>
              </a:rPr>
              <a:t>6.Песенку о лягушке вспомнили только с помощью нас.</a:t>
            </a:r>
          </a:p>
          <a:p>
            <a:pPr>
              <a:defRPr/>
            </a:pPr>
            <a:r>
              <a:rPr lang="ru-RU" sz="1800" dirty="0" smtClean="0">
                <a:solidFill>
                  <a:srgbClr val="0000FF"/>
                </a:solidFill>
              </a:rPr>
              <a:t>7. Двое детей сказали, что им жалко лягушек , они беззащитны перед теми, кто над ними издевается и даже убивает.</a:t>
            </a:r>
          </a:p>
          <a:p>
            <a:pPr>
              <a:defRPr/>
            </a:pPr>
            <a:r>
              <a:rPr lang="ru-RU" sz="1800" dirty="0" smtClean="0">
                <a:solidFill>
                  <a:srgbClr val="0000FF"/>
                </a:solidFill>
              </a:rPr>
              <a:t>8. 6: человек назвали телеканалы,  в которых они смотрели передачи о лягушках.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Мы выяснили, что ребята имеют  мало сведений об образе лягушки в литературе и в других направлениях искусства.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04800"/>
            <a:ext cx="8007350" cy="5791200"/>
          </a:xfrm>
        </p:spPr>
        <p:txBody>
          <a:bodyPr/>
          <a:lstStyle/>
          <a:p>
            <a:pPr>
              <a:defRPr/>
            </a:pPr>
            <a:r>
              <a:rPr lang="ru-RU" b="1" u="sng" dirty="0" smtClean="0">
                <a:solidFill>
                  <a:srgbClr val="C00000"/>
                </a:solidFill>
              </a:rPr>
              <a:t>ВЫВОД:</a:t>
            </a:r>
          </a:p>
          <a:p>
            <a:pPr>
              <a:defRPr/>
            </a:pPr>
            <a:r>
              <a:rPr lang="ru-RU" sz="2400" dirty="0" smtClean="0"/>
              <a:t>В культурах народов мира встречается образ лягушки. В некоторых сказках. поговорках, пословицах, баснях она  - символ жадности, глупости, тщеславия, коварства. В мифах, легендах, поверьях, загадках других  народов мира лягушка – это посланник богов, воплощение  мудрости, новой  жизни, богатства, здоровья. Некоторые приметы, связанные с лягушками, соответствуют действительности, в других можно сомневаться.</a:t>
            </a:r>
          </a:p>
          <a:p>
            <a:pPr>
              <a:defRPr/>
            </a:pPr>
            <a:r>
              <a:rPr lang="ru-RU" sz="2400" dirty="0" smtClean="0"/>
              <a:t>Наше мнение, что лягушки довольно милые существа и их обижают несправедливо.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Царевна-ляг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933450" y="2743200"/>
            <a:ext cx="7275513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Берегите  их!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838200" y="381000"/>
            <a:ext cx="7239000" cy="20574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</a:rPr>
              <a:t>Л я г у ш к а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9699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600200" y="1219200"/>
            <a:ext cx="6781800" cy="449580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effectLst/>
              </a:rPr>
              <a:t>Это слово-исконно русское. Происходит от народных лягуха, лягуша, означавших «бедро», «ляжка» .Имя своё лягушка получила за свои длинные «ляги» .С этими же «лягами» связан  и глагол лягать, то есть «взбрыкивать лягами»</a:t>
            </a:r>
          </a:p>
          <a:p>
            <a:pPr algn="ctr"/>
            <a:r>
              <a:rPr lang="ru-RU" sz="2800" b="1" smtClean="0">
                <a:solidFill>
                  <a:srgbClr val="002060"/>
                </a:solidFill>
                <a:effectLst/>
              </a:rPr>
              <a:t>А вот в старину было у лягушки и другое, нежное прозвище- холодяночка</a:t>
            </a:r>
            <a:r>
              <a:rPr lang="ru-RU" sz="2800" b="1" smtClean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9753600" cy="1431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effectLst/>
              </a:rPr>
              <a:t>Пословицы и поговорки про лягушку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905000"/>
            <a:ext cx="8007350" cy="4191000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/>
              </a:rPr>
              <a:t>Сколько воды ни пить, а лягушке волом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/>
              </a:rPr>
              <a:t>   не быть.</a:t>
            </a:r>
            <a:br>
              <a:rPr lang="ru-RU" sz="2800" b="1" dirty="0" smtClean="0">
                <a:solidFill>
                  <a:srgbClr val="7030A0"/>
                </a:solidFill>
                <a:effectLst/>
              </a:rPr>
            </a:br>
            <a:r>
              <a:rPr lang="ru-RU" sz="2800" b="1" dirty="0" smtClean="0">
                <a:effectLst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Не бей из пушки по лягушке.</a:t>
            </a:r>
            <a:br>
              <a:rPr lang="ru-RU" sz="2800" b="1" dirty="0" smtClean="0">
                <a:solidFill>
                  <a:srgbClr val="C00000"/>
                </a:solidFill>
                <a:effectLst/>
              </a:rPr>
            </a:br>
            <a:r>
              <a:rPr lang="ru-RU" sz="2800" b="1" dirty="0" smtClean="0">
                <a:solidFill>
                  <a:srgbClr val="7030A0"/>
                </a:solidFill>
                <a:effectLst/>
              </a:rPr>
              <a:t>   Где птиц нет, там и лягушки за соловьёв          сходят.</a:t>
            </a:r>
            <a:br>
              <a:rPr lang="ru-RU" sz="2800" b="1" dirty="0" smtClean="0">
                <a:solidFill>
                  <a:srgbClr val="7030A0"/>
                </a:solidFill>
                <a:effectLst/>
              </a:rPr>
            </a:br>
            <a:r>
              <a:rPr lang="ru-RU" sz="2800" b="1" dirty="0" smtClean="0">
                <a:effectLst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Не страшны лягушке пушки</a:t>
            </a:r>
            <a:r>
              <a:rPr lang="ru-RU" sz="2800" b="1" dirty="0" smtClean="0">
                <a:effectLst/>
              </a:rPr>
              <a:t>.</a:t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solidFill>
                  <a:srgbClr val="7030A0"/>
                </a:solidFill>
                <a:effectLst/>
              </a:rPr>
              <a:t>Не бывать бычком лягушке.</a:t>
            </a:r>
            <a:br>
              <a:rPr lang="ru-RU" sz="2800" b="1" dirty="0" smtClean="0">
                <a:solidFill>
                  <a:srgbClr val="7030A0"/>
                </a:solidFill>
                <a:effectLst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</a:rPr>
              <a:t>В своём-то болоте и лягушка поёт.</a:t>
            </a:r>
            <a:br>
              <a:rPr lang="ru-RU" sz="2800" b="1" dirty="0" smtClean="0">
                <a:solidFill>
                  <a:srgbClr val="C00000"/>
                </a:solidFill>
                <a:effectLst/>
              </a:rPr>
            </a:br>
            <a:r>
              <a:rPr lang="ru-RU" sz="2800" b="1" dirty="0" smtClean="0">
                <a:solidFill>
                  <a:srgbClr val="7030A0"/>
                </a:solidFill>
                <a:effectLst/>
              </a:rPr>
              <a:t>Лягушка и та хочет, чтобы её болото самым большим было.</a:t>
            </a:r>
            <a:endParaRPr lang="ru-RU" sz="2800" dirty="0" smtClean="0">
              <a:solidFill>
                <a:srgbClr val="7030A0"/>
              </a:solidFill>
              <a:effectLst/>
            </a:endParaRPr>
          </a:p>
          <a:p>
            <a:pPr>
              <a:defRPr/>
            </a:pP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905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effectLst/>
              </a:rPr>
              <a:t>ЗАГАДКИ   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ПРО  ЛЯГУШКУ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676400"/>
            <a:ext cx="8007350" cy="4191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000" b="1" dirty="0">
                <a:solidFill>
                  <a:srgbClr val="214DAF"/>
                </a:solidFill>
                <a:effectLst/>
              </a:rPr>
              <a:t>Сидит Матрёна намокрёна, не говорит - ещё терпима, а как речи начнёт - всех досада возьмёт. </a:t>
            </a:r>
            <a:r>
              <a:rPr lang="ru-RU" sz="2000" b="1" i="1" dirty="0">
                <a:solidFill>
                  <a:srgbClr val="214DAF"/>
                </a:solidFill>
                <a:effectLst/>
              </a:rPr>
              <a:t>(Лягушка)</a:t>
            </a:r>
            <a:endParaRPr lang="ru-RU" sz="2000" dirty="0">
              <a:solidFill>
                <a:srgbClr val="214DAF"/>
              </a:solidFill>
              <a:effectLst/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/>
              </a:rPr>
              <a:t>Под берегом сидит Тарас, кричать горазд.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 (Лягушка)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</a:rPr>
              <a:t>Выпуча глаза сидит, не по-русски говорит, родилась в воде, а живёт на земле.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(Лягушка)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/>
              </a:rPr>
              <a:t>Сидит татюшечка, ни зверь, ни птушечка.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(Лягушка)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</a:rPr>
              <a:t>Летом, в болоте, вы ее найдете. Зеленая квакушка. Кто это?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(Лягушка)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/>
              </a:rPr>
              <a:t>Выпуча глаза сидит, по-французски говорит, по-блошьи прыгает, по-человечьи плавает.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(Лягушка)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</a:rPr>
              <a:t>Не вода и не суша. На лодке не уплывешь и ногами не пройдешь. (Болото) 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/>
              </a:rPr>
              <a:t>Не шагом ходит, не бегает, а прыгает.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(Лягушка)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>
              <a:defRPr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Сказки,   басни, рассказы.</a:t>
            </a:r>
            <a:endParaRPr lang="ru-RU" dirty="0"/>
          </a:p>
        </p:txBody>
      </p:sp>
      <p:pic>
        <p:nvPicPr>
          <p:cNvPr id="2355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866900"/>
            <a:ext cx="3048000" cy="4038600"/>
          </a:xfrm>
        </p:spPr>
      </p:pic>
      <p:pic>
        <p:nvPicPr>
          <p:cNvPr id="23556" name="Picture 2" descr="C:\Users\Учитель\Desktop\shop_items_catalog_image1129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2038" y="2709863"/>
            <a:ext cx="37195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Учитель\Desktop\0687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0600" y="1801813"/>
            <a:ext cx="292735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38" y="168275"/>
            <a:ext cx="8385175" cy="1431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/>
              <a:t>Памятник   деду   </a:t>
            </a:r>
            <a:r>
              <a:rPr lang="ru-RU" sz="3600" dirty="0" err="1" smtClean="0"/>
              <a:t>Щукарю</a:t>
            </a:r>
            <a:r>
              <a:rPr lang="ru-RU" sz="3600" dirty="0" smtClean="0"/>
              <a:t>  из повести   </a:t>
            </a:r>
            <a:r>
              <a:rPr lang="ru-RU" sz="3600" dirty="0" err="1" smtClean="0"/>
              <a:t>М.Шолохова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«Поднятая  целина»</a:t>
            </a:r>
            <a:endParaRPr lang="ru-RU" sz="3600" dirty="0"/>
          </a:p>
        </p:txBody>
      </p:sp>
      <p:pic>
        <p:nvPicPr>
          <p:cNvPr id="34819" name="Picture 2" descr="C:\Users\Учитель\Desktop\20120223212520_ftorrent.org.203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37957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C:\Users\Учитель\Desktop\c2aa05ae870596d00deeccdcb52103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4738" y="1828800"/>
            <a:ext cx="42592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2133600"/>
            <a:ext cx="8007350" cy="39624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31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effectLst/>
              </a:rPr>
              <a:t>Лягушка-врачевательница</a:t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90600"/>
            <a:ext cx="8007350" cy="4191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0070C0"/>
                </a:solidFill>
                <a:effectLst/>
              </a:rPr>
              <a:t>Чтобы вывести бородавки, рекомендовалось потереть их лягушкой, а затем бросить ее на ветки тернового дерева, чтобы она погибла. Когда лягушка высохнет, исчезнут и бородавки.</a:t>
            </a:r>
          </a:p>
          <a:p>
            <a:pPr>
              <a:defRPr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/>
              </a:rPr>
              <a:t>кровоточащую рану надо было перевязать льняной тряпочкой, которую перед этим предварительно смачивали в «зеленой пене, в которую лягушки метали икру». Причем это народное средство должно быть получено «за три дня до новой луны».</a:t>
            </a:r>
          </a:p>
          <a:p>
            <a:pPr>
              <a:defRPr/>
            </a:pP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800" dirty="0" smtClean="0">
                <a:solidFill>
                  <a:srgbClr val="00B0F0"/>
                </a:solidFill>
              </a:rPr>
              <a:t>П р и м е т ы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D84118"/>
                </a:solidFill>
                <a:effectLst/>
              </a:rPr>
              <a:t>Вместе с лягушкой в дом входит удача</a:t>
            </a:r>
            <a:r>
              <a:rPr lang="ru-RU" sz="2000" b="1" dirty="0" smtClean="0">
                <a:solidFill>
                  <a:srgbClr val="D84118"/>
                </a:solidFill>
                <a:effectLst/>
              </a:rPr>
              <a:t>.</a:t>
            </a:r>
            <a:r>
              <a:rPr lang="ru-RU" sz="2000" b="1" dirty="0">
                <a:solidFill>
                  <a:srgbClr val="D84118"/>
                </a:solidFill>
                <a:effectLst/>
              </a:rPr>
              <a:t/>
            </a:r>
            <a:br>
              <a:rPr lang="ru-RU" sz="2000" b="1" dirty="0">
                <a:solidFill>
                  <a:srgbClr val="D84118"/>
                </a:solidFill>
                <a:effectLst/>
              </a:rPr>
            </a:br>
            <a:r>
              <a:rPr lang="ru-RU" sz="2000" b="1" dirty="0">
                <a:solidFill>
                  <a:srgbClr val="9933FF"/>
                </a:solidFill>
                <a:effectLst/>
              </a:rPr>
              <a:t>Лягушка, выскочившая на дорогу перед путником, сулит неудачу.</a:t>
            </a:r>
            <a:br>
              <a:rPr lang="ru-RU" sz="2000" b="1" dirty="0">
                <a:solidFill>
                  <a:srgbClr val="9933FF"/>
                </a:solidFill>
                <a:effectLst/>
              </a:rPr>
            </a:br>
            <a:r>
              <a:rPr lang="ru-RU" sz="2000" b="1" dirty="0">
                <a:solidFill>
                  <a:srgbClr val="D84118"/>
                </a:solidFill>
                <a:effectLst/>
              </a:rPr>
              <a:t>Если лягушки начинают осенью прятаться глубоко в воду, то это может предвещать скорое наступление холодной осени.</a:t>
            </a:r>
            <a:br>
              <a:rPr lang="ru-RU" sz="2000" b="1" dirty="0">
                <a:solidFill>
                  <a:srgbClr val="D84118"/>
                </a:solidFill>
                <a:effectLst/>
              </a:rPr>
            </a:br>
            <a:r>
              <a:rPr lang="ru-RU" sz="2000" b="1" dirty="0">
                <a:solidFill>
                  <a:srgbClr val="9933FF"/>
                </a:solidFill>
                <a:effectLst/>
              </a:rPr>
              <a:t>Если лягушки в болоте и речке сильно квакают — к</a:t>
            </a:r>
            <a:r>
              <a:rPr lang="ru-RU" sz="2000" dirty="0">
                <a:solidFill>
                  <a:srgbClr val="9933FF"/>
                </a:solidFill>
                <a:effectLst/>
              </a:rPr>
              <a:t> </a:t>
            </a:r>
            <a:r>
              <a:rPr lang="ru-RU" sz="2000" b="1" dirty="0">
                <a:solidFill>
                  <a:srgbClr val="9933FF"/>
                </a:solidFill>
                <a:effectLst/>
              </a:rPr>
              <a:t>дождю</a:t>
            </a:r>
            <a:r>
              <a:rPr lang="ru-RU" sz="2000" b="1" dirty="0" smtClean="0">
                <a:solidFill>
                  <a:srgbClr val="9933FF"/>
                </a:solidFill>
                <a:effectLst/>
              </a:rPr>
              <a:t>.</a:t>
            </a:r>
            <a:r>
              <a:rPr lang="ru-RU" sz="2000" b="1" dirty="0">
                <a:solidFill>
                  <a:srgbClr val="9933FF"/>
                </a:solidFill>
                <a:effectLst/>
              </a:rPr>
              <a:t> </a:t>
            </a:r>
            <a:r>
              <a:rPr lang="ru-RU" sz="2000" b="1" dirty="0">
                <a:solidFill>
                  <a:srgbClr val="D84118"/>
                </a:solidFill>
                <a:effectLst/>
              </a:rPr>
              <a:t>Лягушки весной начинают квакать только после первого грома; даже если его и не было слышно людям, лягушки без грома не заквакают.</a:t>
            </a:r>
            <a:br>
              <a:rPr lang="ru-RU" sz="2000" b="1" dirty="0">
                <a:solidFill>
                  <a:srgbClr val="D84118"/>
                </a:solidFill>
                <a:effectLst/>
              </a:rPr>
            </a:br>
            <a:r>
              <a:rPr lang="ru-RU" sz="2000" b="1" dirty="0">
                <a:solidFill>
                  <a:srgbClr val="9933FF"/>
                </a:solidFill>
                <a:effectLst/>
              </a:rPr>
              <a:t>У человека не будут потеть руки, если он часто и подолгу будет держать в руках лягушку.</a:t>
            </a:r>
            <a:br>
              <a:rPr lang="ru-RU" sz="2000" b="1" dirty="0">
                <a:solidFill>
                  <a:srgbClr val="9933FF"/>
                </a:solidFill>
                <a:effectLst/>
              </a:rPr>
            </a:br>
            <a:r>
              <a:rPr lang="ru-RU" sz="2000" b="1" dirty="0">
                <a:solidFill>
                  <a:srgbClr val="D84118"/>
                </a:solidFill>
                <a:effectLst/>
              </a:rPr>
              <a:t>Если убить лягушку, то дождь пойдет.</a:t>
            </a:r>
            <a:br>
              <a:rPr lang="ru-RU" sz="2000" b="1" dirty="0">
                <a:solidFill>
                  <a:srgbClr val="D84118"/>
                </a:solidFill>
                <a:effectLst/>
              </a:rPr>
            </a:br>
            <a:r>
              <a:rPr lang="ru-RU" sz="2000" b="1" dirty="0">
                <a:solidFill>
                  <a:srgbClr val="D84118"/>
                </a:solidFill>
                <a:effectLst/>
              </a:rPr>
              <a:t>Лягушки квакают к сильному ненастью.</a:t>
            </a:r>
            <a:endParaRPr lang="ru-RU" sz="2000" dirty="0">
              <a:solidFill>
                <a:srgbClr val="D84118"/>
              </a:solidFill>
              <a:effectLst/>
            </a:endParaRPr>
          </a:p>
          <a:p>
            <a:pPr>
              <a:defRPr/>
            </a:pPr>
            <a:r>
              <a:rPr lang="ru-RU" sz="2000" b="1" dirty="0">
                <a:solidFill>
                  <a:srgbClr val="CC9900"/>
                </a:solidFill>
                <a:effectLst/>
              </a:rPr>
              <a:t/>
            </a:r>
            <a:br>
              <a:rPr lang="ru-RU" sz="2000" b="1" dirty="0">
                <a:solidFill>
                  <a:srgbClr val="CC9900"/>
                </a:solidFill>
                <a:effectLst/>
              </a:rPr>
            </a:br>
            <a:endParaRPr lang="ru-RU" sz="2000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85175" cy="1676400"/>
          </a:xfrm>
        </p:spPr>
        <p:txBody>
          <a:bodyPr/>
          <a:lstStyle/>
          <a:p>
            <a:pPr algn="ctr">
              <a:defRPr/>
            </a:pPr>
            <a:r>
              <a:rPr lang="ru-RU" sz="5400" dirty="0" smtClean="0"/>
              <a:t>Л  е  г  е  н  д  ы</a:t>
            </a:r>
            <a:endParaRPr lang="ru-RU" sz="5400" dirty="0"/>
          </a:p>
        </p:txBody>
      </p:sp>
      <p:pic>
        <p:nvPicPr>
          <p:cNvPr id="31747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163" y="1447800"/>
            <a:ext cx="6781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681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  «В ЗАЩИТУ НЕЗАСЛУЖЕННО  ГОНИМЫХ»</vt:lpstr>
      <vt:lpstr>Л я г у ш к а </vt:lpstr>
      <vt:lpstr>Пословицы и поговорки про лягушку </vt:lpstr>
      <vt:lpstr>ЗАГАДКИ    ПРО  ЛЯГУШКУ </vt:lpstr>
      <vt:lpstr>Сказки,   басни, рассказы.</vt:lpstr>
      <vt:lpstr>Памятник   деду   Щукарю  из повести   М.Шолохова  «Поднятая  целина»</vt:lpstr>
      <vt:lpstr>Лягушка-врачевательница </vt:lpstr>
      <vt:lpstr>П р и м е т ы</vt:lpstr>
      <vt:lpstr>Л  е  г  е  н  д  ы</vt:lpstr>
      <vt:lpstr>Слайд 10</vt:lpstr>
      <vt:lpstr>Слайд 11</vt:lpstr>
      <vt:lpstr>Слайд 12</vt:lpstr>
      <vt:lpstr>Слайд 13</vt:lpstr>
      <vt:lpstr>Памятник     лягушке  в Европе</vt:lpstr>
      <vt:lpstr>КУЛИНАРИЯ</vt:lpstr>
      <vt:lpstr>Слайд 16</vt:lpstr>
      <vt:lpstr>Итоги опроса школьников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 ЗАЩИТУ НЕЗАСЛУЖЕННО  ГОНИМЫХ»</dc:title>
  <dc:creator>Шевцова</dc:creator>
  <cp:lastModifiedBy>Лихоманов</cp:lastModifiedBy>
  <cp:revision>9</cp:revision>
  <dcterms:created xsi:type="dcterms:W3CDTF">2014-01-15T08:04:17Z</dcterms:created>
  <dcterms:modified xsi:type="dcterms:W3CDTF">2014-01-16T11:07:19Z</dcterms:modified>
</cp:coreProperties>
</file>