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86" r:id="rId6"/>
    <p:sldId id="285" r:id="rId7"/>
    <p:sldId id="260" r:id="rId8"/>
    <p:sldId id="261" r:id="rId9"/>
    <p:sldId id="262" r:id="rId10"/>
    <p:sldId id="263" r:id="rId11"/>
    <p:sldId id="280" r:id="rId12"/>
    <p:sldId id="264" r:id="rId13"/>
    <p:sldId id="265" r:id="rId14"/>
    <p:sldId id="266" r:id="rId15"/>
    <p:sldId id="281" r:id="rId16"/>
    <p:sldId id="267" r:id="rId17"/>
    <p:sldId id="282" r:id="rId18"/>
    <p:sldId id="268" r:id="rId19"/>
    <p:sldId id="269" r:id="rId20"/>
    <p:sldId id="270" r:id="rId21"/>
    <p:sldId id="283" r:id="rId22"/>
    <p:sldId id="277" r:id="rId23"/>
    <p:sldId id="271" r:id="rId24"/>
    <p:sldId id="272" r:id="rId25"/>
    <p:sldId id="273" r:id="rId26"/>
    <p:sldId id="274" r:id="rId27"/>
    <p:sldId id="275" r:id="rId28"/>
    <p:sldId id="276" r:id="rId29"/>
    <p:sldId id="278" r:id="rId30"/>
    <p:sldId id="279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FFC10-E7D9-472E-A943-90E8BB2F8982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C08F2C-08C0-48D8-A12C-73ACBC6DF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&#1048;&#1085;&#1090;&#1077;&#1088;&#1072;&#1082;&#1090;&#1080;&#1074;&#1085;&#1099;&#1077;%20&#1089;&#1093;&#1077;&#1084;&#1099;/&#1050;&#1083;&#1072;&#1089;&#1089;&#1080;&#1092;&#1080;&#1082;&#1072;&#1094;&#1080;&#1103;%20&#1092;&#1086;&#1088;&#1084;&#1077;&#1085;&#1085;&#1099;&#1093;%20&#1101;&#1083;&#1077;&#1084;&#1077;&#1085;&#1090;&#1086;&#1074;%20&#1082;&#1088;&#1086;&#1074;&#1080;.sw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&#1048;&#1085;&#1090;&#1077;&#1088;&#1072;&#1082;&#1090;&#1080;&#1074;&#1085;&#1099;&#1077;%20&#1088;&#1080;&#1089;&#1091;&#1085;&#1082;&#1080;/&#1057;&#1086;&#1079;&#1088;&#1077;&#1074;&#1072;&#1085;&#1080;&#1077;%20&#1101;&#1088;&#1080;&#1090;&#1088;&#1086;&#1094;&#1080;&#1090;&#1072;%20&#1095;&#1077;&#1083;&#1086;&#1074;&#1077;&#1082;&#1072;.sw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&#1040;&#1085;&#1080;&#1084;&#1072;&#1094;&#1080;&#1080;/&#1059;&#1085;&#1080;&#1095;&#1090;&#1086;&#1078;&#1077;&#1085;&#1080;&#1077;%20&#1084;&#1080;&#1082;&#1088;&#1086;&#1073;&#1072;%20&#1092;&#1072;&#1075;&#1086;&#1094;&#1080;&#1090;&#1086;&#1084;.sw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&#1048;&#1085;&#1090;&#1077;&#1088;&#1072;&#1082;&#1090;&#1080;&#1074;&#1085;&#1099;&#1077;%20&#1088;&#1080;&#1089;&#1091;&#1085;&#1082;&#1080;/&#1054;&#1073;&#1088;&#1072;&#1079;&#1086;&#1074;&#1072;&#1085;&#1080;&#1077;%20&#1090;&#1088;&#1086;&#1084;&#1073;&#1072;.sw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slide" Target="slide3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&#1048;&#1085;&#1090;&#1077;&#1088;&#1072;&#1082;&#1090;&#1080;&#1074;&#1085;&#1099;&#1077;%20&#1088;&#1080;&#1089;&#1091;&#1085;&#1082;&#1080;/&#1054;&#1088;&#1075;&#1072;&#1085;&#1099;%20&#1080;&#1084;&#1084;&#1091;&#1085;&#1085;&#1086;&#1081;%20&#1089;&#1080;&#1089;&#1090;&#1077;&#1084;&#1099;.swf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&#1042;&#1080;&#1076;&#1080;&#1086;&#1092;&#1080;&#1083;&#1100;&#1084;&#1099;/&#1042;&#1086;&#1089;&#1087;&#1072;&#1083;&#1077;&#1085;&#1080;&#1077;,%20&#1074;&#1099;&#1079;&#1074;&#1072;&#1085;&#1085;&#1086;&#1077;%20&#1079;&#1072;&#1085;&#1086;&#1079;&#1086;&#1081;.wmv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0;&#1077;&#1088;&#1072;&#1082;&#1090;&#1080;&#1074;&#1085;&#1099;&#1077;%20&#1088;&#1080;&#1089;&#1091;&#1085;&#1082;&#1080;/&#1055;&#1086;&#1083;&#1091;&#1095;&#1077;&#1085;&#1080;&#1077;%20&#1089;&#1099;&#1074;&#1086;&#1088;&#1086;&#1090;&#1082;&#1080;%20&#1087;&#1088;&#1086;&#1090;&#1080;&#1074;%20&#1086;&#1089;&#1087;&#1099;.sw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90;&#1077;&#1088;&#1072;&#1082;&#1090;&#1080;&#1074;&#1085;&#1099;&#1077;%20&#1089;&#1093;&#1077;&#1084;&#1099;/&#1050;&#1083;&#1072;&#1089;&#1089;&#1080;&#1092;&#1080;&#1082;&#1072;&#1094;&#1080;&#1103;%20&#1080;&#1084;&#1084;&#1091;&#1085;&#1080;&#1090;&#1077;&#1090;&#1072;.swf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48;&#1085;&#1090;&#1077;&#1088;&#1072;&#1082;&#1090;&#1080;&#1074;&#1085;&#1099;&#1077;%20&#1089;&#1093;&#1077;&#1084;&#1099;/&#1054;&#1089;&#1086;&#1073;&#1077;&#1085;&#1085;&#1086;&#1089;&#1090;&#1080;%20&#1082;&#1088;&#1086;&#1074;&#1080;%20&#1083;&#1102;&#1076;&#1077;&#1081;%20&#1088;&#1072;&#1079;&#1085;&#1099;&#1093;%20&#1075;&#1088;&#1091;&#1087;&#1087;.sw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&#1040;&#1085;&#1080;&#1084;&#1072;&#1094;&#1080;&#1080;/&#1056;&#1077;&#1079;&#1091;&#1089;-&#1082;&#1086;&#1085;&#1092;&#1083;&#1080;&#1082;&#1090;.sw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slide" Target="slide33.xml"/><Relationship Id="rId4" Type="http://schemas.openxmlformats.org/officeDocument/2006/relationships/slide" Target="slide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18" Type="http://schemas.openxmlformats.org/officeDocument/2006/relationships/slide" Target="slide24.xml"/><Relationship Id="rId3" Type="http://schemas.openxmlformats.org/officeDocument/2006/relationships/slide" Target="slide7.xml"/><Relationship Id="rId21" Type="http://schemas.openxmlformats.org/officeDocument/2006/relationships/slide" Target="slide27.xml"/><Relationship Id="rId7" Type="http://schemas.openxmlformats.org/officeDocument/2006/relationships/slide" Target="slide12.xml"/><Relationship Id="rId12" Type="http://schemas.openxmlformats.org/officeDocument/2006/relationships/slide" Target="slide18.xml"/><Relationship Id="rId17" Type="http://schemas.openxmlformats.org/officeDocument/2006/relationships/slide" Target="slide23.xml"/><Relationship Id="rId2" Type="http://schemas.openxmlformats.org/officeDocument/2006/relationships/slide" Target="slide4.xml"/><Relationship Id="rId16" Type="http://schemas.openxmlformats.org/officeDocument/2006/relationships/slide" Target="slide22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5" Type="http://schemas.openxmlformats.org/officeDocument/2006/relationships/slide" Target="slide9.xml"/><Relationship Id="rId15" Type="http://schemas.openxmlformats.org/officeDocument/2006/relationships/slide" Target="slide32.xml"/><Relationship Id="rId23" Type="http://schemas.openxmlformats.org/officeDocument/2006/relationships/slide" Target="slide33.xml"/><Relationship Id="rId10" Type="http://schemas.openxmlformats.org/officeDocument/2006/relationships/slide" Target="slide31.xml"/><Relationship Id="rId19" Type="http://schemas.openxmlformats.org/officeDocument/2006/relationships/slide" Target="slide25.xml"/><Relationship Id="rId4" Type="http://schemas.openxmlformats.org/officeDocument/2006/relationships/slide" Target="slide8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48;&#1085;&#1090;&#1077;&#1088;&#1072;&#1082;&#1090;&#1080;&#1074;&#1085;&#1099;&#1077;%20&#1088;&#1080;&#1089;&#1091;&#1085;&#1082;&#1080;/&#1056;&#1072;&#1089;&#1089;&#1083;&#1086;&#1080;&#1074;&#1096;&#1072;&#1103;&#1089;&#1103;%20&#1082;&#1088;&#1086;&#1074;&#1100;.sw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4038600"/>
            <a:ext cx="5707360" cy="1828800"/>
          </a:xfrm>
        </p:spPr>
        <p:txBody>
          <a:bodyPr/>
          <a:lstStyle/>
          <a:p>
            <a:r>
              <a:rPr lang="ru-RU" dirty="0" smtClean="0"/>
              <a:t>Внутренняя среда организма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r"/>
            <a:r>
              <a:rPr lang="ru-RU" smtClean="0"/>
              <a:t>Заслуженный учитель  России</a:t>
            </a:r>
            <a:endParaRPr lang="ru-RU" dirty="0" smtClean="0"/>
          </a:p>
          <a:p>
            <a:pPr algn="r"/>
            <a:r>
              <a:rPr lang="ru-RU" dirty="0" smtClean="0"/>
              <a:t>Сорокин Владимир Анатольевич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</a:t>
            </a:r>
            <a:r>
              <a:rPr lang="ru-RU" dirty="0"/>
              <a:t>3</a:t>
            </a:r>
            <a:endParaRPr lang="ru-RU" dirty="0"/>
          </a:p>
        </p:txBody>
      </p:sp>
      <p:pic>
        <p:nvPicPr>
          <p:cNvPr id="5" name="Рисунок 4" descr="Лимфатическая сист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2204864"/>
            <a:ext cx="2846602" cy="367240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824536" cy="507979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Эритроциты</a:t>
            </a:r>
            <a:r>
              <a:rPr lang="ru-RU" sz="1800" dirty="0" smtClean="0"/>
              <a:t> - красные кровяные клетки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Имеют </a:t>
            </a:r>
            <a:r>
              <a:rPr lang="ru-RU" sz="1800" b="1" i="1" dirty="0" smtClean="0"/>
              <a:t>форму двояковогнутой диска </a:t>
            </a:r>
            <a:r>
              <a:rPr lang="ru-RU" sz="1800" dirty="0" smtClean="0"/>
              <a:t>(увеличивается поверхность)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Содержат </a:t>
            </a:r>
            <a:r>
              <a:rPr lang="ru-RU" sz="1800" b="1" i="1" dirty="0" smtClean="0"/>
              <a:t>особый белок – гемоглобин (</a:t>
            </a:r>
            <a:r>
              <a:rPr lang="en-US" sz="1800" b="1" i="1" dirty="0" err="1" smtClean="0"/>
              <a:t>Hb</a:t>
            </a:r>
            <a:r>
              <a:rPr lang="en-US" sz="1800" b="1" i="1" dirty="0" smtClean="0"/>
              <a:t>) </a:t>
            </a:r>
            <a:r>
              <a:rPr lang="ru-RU" sz="1800" dirty="0" smtClean="0"/>
              <a:t>придает красный цвет клетке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Эритроциты транспортируют кислород к клеткам тканей и углекислый газ к легким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В легких </a:t>
            </a:r>
            <a:r>
              <a:rPr lang="en-US" sz="1800" dirty="0" err="1" smtClean="0"/>
              <a:t>Hb</a:t>
            </a:r>
            <a:r>
              <a:rPr lang="ru-RU" sz="1800" dirty="0" smtClean="0"/>
              <a:t> + </a:t>
            </a:r>
            <a:r>
              <a:rPr lang="en-US" sz="1800" dirty="0" smtClean="0"/>
              <a:t>4O</a:t>
            </a:r>
            <a:r>
              <a:rPr lang="ru-RU" sz="1600" dirty="0" smtClean="0"/>
              <a:t>2</a:t>
            </a:r>
            <a:r>
              <a:rPr lang="ru-RU" sz="1800" dirty="0" smtClean="0"/>
              <a:t> = </a:t>
            </a:r>
            <a:r>
              <a:rPr lang="en-US" sz="1800" dirty="0" err="1" smtClean="0"/>
              <a:t>HbO</a:t>
            </a:r>
            <a:r>
              <a:rPr lang="ru-RU" sz="1600" dirty="0" smtClean="0"/>
              <a:t>8</a:t>
            </a:r>
            <a:r>
              <a:rPr lang="ru-RU" sz="1800" dirty="0" smtClean="0"/>
              <a:t> – </a:t>
            </a:r>
            <a:r>
              <a:rPr lang="ru-RU" sz="1800" b="1" i="1" dirty="0" smtClean="0"/>
              <a:t>оксигемоглобин,</a:t>
            </a:r>
            <a:endParaRPr lang="en-US" sz="1800" b="1" i="1" dirty="0" smtClean="0"/>
          </a:p>
          <a:p>
            <a:pPr>
              <a:buNone/>
            </a:pPr>
            <a:r>
              <a:rPr lang="ru-RU" sz="1800" dirty="0" smtClean="0"/>
              <a:t>      имеет более светлую окраску – </a:t>
            </a:r>
            <a:r>
              <a:rPr lang="ru-RU" sz="1800" b="1" i="1" dirty="0" smtClean="0"/>
              <a:t>артериальная</a:t>
            </a:r>
            <a:r>
              <a:rPr lang="ru-RU" sz="1800" dirty="0" smtClean="0"/>
              <a:t> </a:t>
            </a:r>
            <a:r>
              <a:rPr lang="ru-RU" sz="1800" b="1" i="1" dirty="0" smtClean="0"/>
              <a:t>кровь ярко- алая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В тканях </a:t>
            </a:r>
            <a:r>
              <a:rPr lang="en-US" sz="1800" dirty="0" err="1" smtClean="0"/>
              <a:t>HbO</a:t>
            </a:r>
            <a:r>
              <a:rPr lang="ru-RU" sz="1600" dirty="0" smtClean="0"/>
              <a:t>8</a:t>
            </a:r>
            <a:r>
              <a:rPr lang="en-US" sz="1600" dirty="0" smtClean="0"/>
              <a:t> </a:t>
            </a:r>
            <a:r>
              <a:rPr lang="ru-RU" sz="1800" dirty="0" smtClean="0"/>
              <a:t>= </a:t>
            </a:r>
            <a:r>
              <a:rPr lang="en-US" sz="1800" dirty="0" err="1" smtClean="0"/>
              <a:t>Hb</a:t>
            </a:r>
            <a:r>
              <a:rPr lang="en-US" sz="1800" dirty="0" smtClean="0"/>
              <a:t> + 4O</a:t>
            </a:r>
            <a:r>
              <a:rPr lang="en-US" sz="1400" dirty="0" smtClean="0"/>
              <a:t>2</a:t>
            </a:r>
            <a:r>
              <a:rPr lang="ru-RU" sz="1800" dirty="0" smtClean="0"/>
              <a:t>, оставшись без кислорода гемоглобин темно-красный – </a:t>
            </a:r>
            <a:r>
              <a:rPr lang="ru-RU" sz="1800" b="1" i="1" dirty="0" smtClean="0"/>
              <a:t>венозная кровь темно-красная</a:t>
            </a:r>
            <a:r>
              <a:rPr lang="en-US" sz="1800" b="1" i="1" dirty="0" smtClean="0"/>
              <a:t> </a:t>
            </a:r>
            <a:endParaRPr lang="ru-RU" sz="1800" b="1" i="1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Эритроциты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 descr="D:\DOC\Владимир\Анатомия Все\Внутренняя среда организма\Наглядность Лукьянцева\9.gi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789040"/>
            <a:ext cx="3160226" cy="2520280"/>
          </a:xfrm>
          <a:prstGeom prst="rect">
            <a:avLst/>
          </a:prstGeom>
          <a:noFill/>
        </p:spPr>
      </p:pic>
      <p:pic>
        <p:nvPicPr>
          <p:cNvPr id="6" name="Рисунок 5" descr="Состав кров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772816"/>
            <a:ext cx="1316718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32240" y="206084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Отстой крови в пробирке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1- плазма крови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2 – лейкоциты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3 - эритроциты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6309320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Форменные клетки крови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00808"/>
            <a:ext cx="3816424" cy="1368152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/>
              <a:t>У</a:t>
            </a:r>
            <a:r>
              <a:rPr lang="ru-RU" dirty="0" smtClean="0"/>
              <a:t> </a:t>
            </a:r>
            <a:r>
              <a:rPr lang="ru-RU" b="1" i="1" dirty="0" smtClean="0"/>
              <a:t>всех позвоночных</a:t>
            </a:r>
            <a:r>
              <a:rPr lang="ru-RU" dirty="0" smtClean="0"/>
              <a:t>, </a:t>
            </a:r>
            <a:r>
              <a:rPr lang="ru-RU" b="1" i="1" dirty="0" smtClean="0"/>
              <a:t>кроме млекопитающих, клетка эритроцита имеет ядро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У млекопитающих зрелые эритроциты не имеют ядра</a:t>
            </a:r>
          </a:p>
          <a:p>
            <a:endParaRPr lang="ru-RU" sz="3800" dirty="0" smtClean="0"/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486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Эритроциты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Рисунок 8" descr="Зрелый эритроцит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645024"/>
            <a:ext cx="6264696" cy="2624611"/>
          </a:xfrm>
          <a:prstGeom prst="rect">
            <a:avLst/>
          </a:prstGeom>
        </p:spPr>
      </p:pic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004048" y="1628800"/>
            <a:ext cx="3886200" cy="251654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Форма</a:t>
            </a:r>
            <a:r>
              <a:rPr lang="ru-RU" sz="1800" dirty="0" smtClean="0"/>
              <a:t> эритроцита и </a:t>
            </a:r>
            <a:r>
              <a:rPr lang="ru-RU" sz="1800" b="1" i="1" dirty="0" smtClean="0"/>
              <a:t>отсутствия ядра </a:t>
            </a:r>
            <a:r>
              <a:rPr lang="ru-RU" sz="1800" dirty="0" smtClean="0"/>
              <a:t>способствует </a:t>
            </a:r>
            <a:r>
              <a:rPr lang="ru-RU" sz="1800" b="1" i="1" dirty="0" smtClean="0"/>
              <a:t>большему переносу газов: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увеличенная поверхность – быстрое поглощение кислорода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больший объем клетки – больше молекул гемоглобина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35696" y="6309320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Созревание эритроцитов в красном костном мозге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7"/>
            <a:ext cx="4172272" cy="4572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Лейкоциты</a:t>
            </a:r>
            <a:r>
              <a:rPr lang="ru-RU" sz="1800" dirty="0" smtClean="0"/>
              <a:t> – белые кровяные клетки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Имеют</a:t>
            </a:r>
            <a:r>
              <a:rPr lang="ru-RU" sz="1800" dirty="0" smtClean="0"/>
              <a:t> хорошо развитое </a:t>
            </a:r>
            <a:r>
              <a:rPr lang="ru-RU" sz="1800" b="1" i="1" dirty="0" smtClean="0"/>
              <a:t>ядро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Известны </a:t>
            </a:r>
            <a:r>
              <a:rPr lang="ru-RU" sz="1800" b="1" i="1" dirty="0" smtClean="0"/>
              <a:t>различные виды лейкоцитов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Число</a:t>
            </a:r>
            <a:r>
              <a:rPr lang="ru-RU" sz="1800" dirty="0" smtClean="0"/>
              <a:t> лейкоцитов в 1мм</a:t>
            </a:r>
            <a:r>
              <a:rPr lang="ru-RU" sz="1200" dirty="0" smtClean="0"/>
              <a:t>3</a:t>
            </a:r>
            <a:r>
              <a:rPr lang="ru-RU" sz="1800" dirty="0" smtClean="0"/>
              <a:t> от </a:t>
            </a:r>
            <a:r>
              <a:rPr lang="ru-RU" sz="1800" b="1" i="1" dirty="0" smtClean="0"/>
              <a:t>4 до 8 тыс.</a:t>
            </a:r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Основная функция </a:t>
            </a:r>
            <a:r>
              <a:rPr lang="ru-RU" sz="1800" dirty="0" smtClean="0"/>
              <a:t>лейкоцитов – </a:t>
            </a:r>
            <a:r>
              <a:rPr lang="ru-RU" sz="1800" b="1" i="1" dirty="0" smtClean="0"/>
              <a:t>распознавание и уничтожение чужеродных  соединений и клеток во внутренней среде организма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4008" y="1589567"/>
            <a:ext cx="4087093" cy="4572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Лейкоциты – </a:t>
            </a:r>
            <a:r>
              <a:rPr lang="ru-RU" sz="1800" b="1" i="1" dirty="0" smtClean="0">
                <a:hlinkClick r:id="rId2" action="ppaction://hlinkfile"/>
              </a:rPr>
              <a:t>фагоциты</a:t>
            </a:r>
            <a:r>
              <a:rPr lang="ru-RU" sz="1800" b="1" i="1" dirty="0" smtClean="0"/>
              <a:t>  </a:t>
            </a:r>
            <a:r>
              <a:rPr lang="ru-RU" sz="1800" dirty="0" smtClean="0"/>
              <a:t>захватывают и пожирают чужеродные тела </a:t>
            </a:r>
            <a:r>
              <a:rPr lang="ru-RU" sz="1800" b="1" i="1" dirty="0" smtClean="0"/>
              <a:t>– фагоцитоз </a:t>
            </a:r>
            <a:r>
              <a:rPr lang="ru-RU" sz="1800" dirty="0" smtClean="0"/>
              <a:t>(открыт И.И. Мечниковым)</a:t>
            </a:r>
          </a:p>
          <a:p>
            <a:endParaRPr lang="ru-RU" sz="800" dirty="0" smtClean="0"/>
          </a:p>
          <a:p>
            <a:r>
              <a:rPr lang="ru-RU" sz="1800" dirty="0" smtClean="0"/>
              <a:t>Большая группа </a:t>
            </a:r>
            <a:r>
              <a:rPr lang="ru-RU" sz="1800" b="1" i="1" dirty="0" smtClean="0"/>
              <a:t>лейкоцитов</a:t>
            </a:r>
            <a:r>
              <a:rPr lang="ru-RU" sz="1800" dirty="0" smtClean="0"/>
              <a:t> созревает в лимфатических узлах и вилочковой железе (тимусе) – это </a:t>
            </a:r>
            <a:r>
              <a:rPr lang="ru-RU" sz="1800" b="1" i="1" dirty="0" smtClean="0"/>
              <a:t>лимфоциты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Лимфоциты способны опознавать </a:t>
            </a:r>
            <a:r>
              <a:rPr lang="ru-RU" sz="1800" b="1" i="1" dirty="0" smtClean="0"/>
              <a:t>антигены, </a:t>
            </a:r>
            <a:r>
              <a:rPr lang="ru-RU" sz="1800" dirty="0" smtClean="0"/>
              <a:t>чужеродные соединения и вырабатывать особые химические вещества – </a:t>
            </a:r>
            <a:r>
              <a:rPr lang="ru-RU" sz="1800" b="1" i="1" dirty="0" smtClean="0"/>
              <a:t>антитела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Антитела</a:t>
            </a:r>
            <a:r>
              <a:rPr lang="ru-RU" sz="1800" dirty="0" smtClean="0"/>
              <a:t> нейтрализуют или уничтожают </a:t>
            </a:r>
            <a:r>
              <a:rPr lang="ru-RU" sz="1800" b="1" i="1" dirty="0" smtClean="0"/>
              <a:t>антигены</a:t>
            </a:r>
            <a:endParaRPr lang="ru-RU" sz="1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Лейкоциты</a:t>
            </a:r>
          </a:p>
        </p:txBody>
      </p:sp>
      <p:pic>
        <p:nvPicPr>
          <p:cNvPr id="6" name="Рисунок 5" descr="Фагоцито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5085184"/>
            <a:ext cx="3024336" cy="1611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920" y="6237312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Фагоцитоз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752528" cy="5439834"/>
          </a:xfrm>
        </p:spPr>
        <p:txBody>
          <a:bodyPr>
            <a:normAutofit fontScale="77500" lnSpcReduction="20000"/>
          </a:bodyPr>
          <a:lstStyle/>
          <a:p>
            <a:r>
              <a:rPr lang="ru-RU" sz="2300" b="1" i="1" dirty="0" smtClean="0">
                <a:hlinkClick r:id="rId2" action="ppaction://hlinkfile"/>
              </a:rPr>
              <a:t>Тромбоциты</a:t>
            </a:r>
            <a:r>
              <a:rPr lang="ru-RU" sz="2300" b="1" i="1" dirty="0" smtClean="0"/>
              <a:t> принимают участие в свертывании крови</a:t>
            </a:r>
          </a:p>
          <a:p>
            <a:endParaRPr lang="ru-RU" sz="1000" b="1" i="1" dirty="0" smtClean="0"/>
          </a:p>
          <a:p>
            <a:r>
              <a:rPr lang="ru-RU" sz="2300" b="1" i="1" dirty="0" smtClean="0"/>
              <a:t>При нарушении целостности сосуда </a:t>
            </a:r>
            <a:r>
              <a:rPr lang="ru-RU" sz="2300" dirty="0" smtClean="0"/>
              <a:t>тромбоциты слипаются и разрушаются  выделяют фермент и </a:t>
            </a:r>
            <a:r>
              <a:rPr lang="ru-RU" sz="2300" b="1" i="1" dirty="0" smtClean="0"/>
              <a:t>происходят реакции, ведущие к свертыванию крови:</a:t>
            </a:r>
            <a:r>
              <a:rPr lang="ru-RU" sz="2300" dirty="0" smtClean="0"/>
              <a:t>                                         растворимый белок плазмы </a:t>
            </a:r>
            <a:r>
              <a:rPr lang="ru-RU" sz="2300" b="1" i="1" dirty="0" smtClean="0"/>
              <a:t>фибриноген</a:t>
            </a:r>
            <a:r>
              <a:rPr lang="ru-RU" sz="2300" dirty="0" smtClean="0"/>
              <a:t> превращается в нерастворимый белок </a:t>
            </a:r>
            <a:r>
              <a:rPr lang="ru-RU" sz="2300" b="1" i="1" dirty="0" smtClean="0"/>
              <a:t>фибрин</a:t>
            </a:r>
            <a:r>
              <a:rPr lang="ru-RU" sz="2300" dirty="0" smtClean="0"/>
              <a:t>         в сетке из фибрина задерживаются клетки крови       </a:t>
            </a:r>
            <a:r>
              <a:rPr lang="ru-RU" sz="2300" b="1" i="1" dirty="0" smtClean="0"/>
              <a:t>кровяной сгусток</a:t>
            </a:r>
            <a:r>
              <a:rPr lang="ru-RU" sz="2300" dirty="0" smtClean="0"/>
              <a:t>        остановка кровотечения</a:t>
            </a:r>
          </a:p>
          <a:p>
            <a:endParaRPr lang="ru-RU" sz="1000" b="1" i="1" dirty="0" smtClean="0"/>
          </a:p>
          <a:p>
            <a:r>
              <a:rPr lang="ru-RU" sz="2300" b="1" i="1" dirty="0" smtClean="0"/>
              <a:t>Условия свертывания: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/>
              <a:t>Присутствие в крови </a:t>
            </a:r>
            <a:r>
              <a:rPr lang="ru-RU" sz="2300" b="1" i="1" dirty="0" smtClean="0"/>
              <a:t>солей кальция, витамина К и других веществ</a:t>
            </a:r>
          </a:p>
          <a:p>
            <a:pPr>
              <a:buFont typeface="Wingdings" pitchFamily="2" charset="2"/>
              <a:buChar char="Ø"/>
            </a:pPr>
            <a:r>
              <a:rPr lang="ru-RU" sz="2300" dirty="0" smtClean="0"/>
              <a:t>При предохранении крови от свертывания – </a:t>
            </a:r>
            <a:r>
              <a:rPr lang="ru-RU" sz="2300" b="1" i="1" dirty="0" smtClean="0"/>
              <a:t>убирают соли кальция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                       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32657"/>
            <a:ext cx="5868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Тромбоциты, или кровяные пластинки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1475656" y="3789040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491880" y="4005064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475656" y="4221088"/>
            <a:ext cx="2880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716016" y="3284984"/>
            <a:ext cx="2160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16" descr="Кровяной сгусток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00808"/>
            <a:ext cx="3531523" cy="3024336"/>
          </a:xfrm>
        </p:spPr>
      </p:pic>
      <p:sp>
        <p:nvSpPr>
          <p:cNvPr id="18" name="TextBox 17"/>
          <p:cNvSpPr txBox="1"/>
          <p:nvPr/>
        </p:nvSpPr>
        <p:spPr>
          <a:xfrm>
            <a:off x="4932040" y="4725144"/>
            <a:ext cx="3802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/>
              <a:t>В организме имеется система </a:t>
            </a:r>
          </a:p>
          <a:p>
            <a:pPr algn="ctr"/>
            <a:r>
              <a:rPr lang="ru-RU" b="1" i="1" dirty="0" err="1" smtClean="0"/>
              <a:t>противосвертывания</a:t>
            </a:r>
            <a:r>
              <a:rPr lang="ru-RU" b="1" i="1" dirty="0" smtClean="0"/>
              <a:t>:</a:t>
            </a:r>
          </a:p>
          <a:p>
            <a:r>
              <a:rPr lang="ru-RU" b="1" i="1" dirty="0" smtClean="0"/>
              <a:t>Гепарин</a:t>
            </a:r>
            <a:r>
              <a:rPr lang="ru-RU" dirty="0" smtClean="0"/>
              <a:t> –препятствует свертыванию</a:t>
            </a:r>
          </a:p>
          <a:p>
            <a:r>
              <a:rPr lang="ru-RU" b="1" i="1" dirty="0" smtClean="0"/>
              <a:t>Фибринолизин</a:t>
            </a:r>
            <a:r>
              <a:rPr lang="ru-RU" dirty="0" smtClean="0"/>
              <a:t> – растворяет фибрин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908720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" action="ppaction://noaction"/>
              </a:rPr>
              <a:t>Работа с учебником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89566"/>
            <a:ext cx="4536504" cy="5268433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Состав крови – важная характеристика состояния организма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Анализ крови </a:t>
            </a:r>
            <a:r>
              <a:rPr lang="ru-RU" sz="1800" dirty="0" smtClean="0"/>
              <a:t>часто проводимое </a:t>
            </a:r>
            <a:r>
              <a:rPr lang="ru-RU" sz="1800" b="1" i="1" dirty="0" smtClean="0"/>
              <a:t>исследование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Определяют </a:t>
            </a:r>
            <a:r>
              <a:rPr lang="ru-RU" sz="1800" b="1" i="1" dirty="0" smtClean="0"/>
              <a:t>количество клеток крови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Содержание </a:t>
            </a:r>
            <a:r>
              <a:rPr lang="ru-RU" sz="1800" b="1" i="1" dirty="0" smtClean="0"/>
              <a:t>гемоглобина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Концентрация сахара </a:t>
            </a:r>
            <a:r>
              <a:rPr lang="ru-RU" sz="1800" dirty="0" smtClean="0"/>
              <a:t>и др. веществ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Скорость оседания эритроцитов </a:t>
            </a:r>
            <a:r>
              <a:rPr lang="ru-RU" sz="1800" dirty="0" smtClean="0"/>
              <a:t>(СОЭ)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Норма СОЭ </a:t>
            </a:r>
            <a:r>
              <a:rPr lang="ru-RU" sz="1800" dirty="0" smtClean="0"/>
              <a:t>для мужчин - </a:t>
            </a:r>
            <a:r>
              <a:rPr lang="ru-RU" sz="1800" b="1" i="1" dirty="0" smtClean="0"/>
              <a:t>2-10 мм</a:t>
            </a:r>
            <a:r>
              <a:rPr lang="en-US" sz="1800" b="1" i="1" dirty="0" smtClean="0"/>
              <a:t>/</a:t>
            </a:r>
            <a:r>
              <a:rPr lang="ru-RU" sz="1800" b="1" i="1" dirty="0" smtClean="0"/>
              <a:t>ч</a:t>
            </a:r>
          </a:p>
          <a:p>
            <a:pPr>
              <a:buNone/>
            </a:pPr>
            <a:r>
              <a:rPr lang="ru-RU" sz="1800" dirty="0" smtClean="0"/>
              <a:t>                           для женщин – </a:t>
            </a:r>
            <a:r>
              <a:rPr lang="ru-RU" sz="1800" b="1" i="1" dirty="0" smtClean="0"/>
              <a:t>2- 15 мм</a:t>
            </a:r>
            <a:r>
              <a:rPr lang="en-US" sz="1800" b="1" i="1" dirty="0" smtClean="0"/>
              <a:t>/</a:t>
            </a:r>
            <a:r>
              <a:rPr lang="ru-RU" sz="1800" b="1" i="1" dirty="0" smtClean="0"/>
              <a:t>ч      при воспалительном процессе СОЭ увеличивается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47579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При </a:t>
            </a:r>
            <a:r>
              <a:rPr lang="ru-RU" sz="1800" b="1" i="1" dirty="0" smtClean="0"/>
              <a:t>нарушении функции красного костного мозга</a:t>
            </a:r>
            <a:r>
              <a:rPr lang="ru-RU" sz="1800" dirty="0" smtClean="0"/>
              <a:t>, при </a:t>
            </a:r>
            <a:r>
              <a:rPr lang="ru-RU" sz="1800" b="1" i="1" dirty="0" smtClean="0"/>
              <a:t>недостатке</a:t>
            </a:r>
            <a:r>
              <a:rPr lang="ru-RU" sz="1800" dirty="0" smtClean="0"/>
              <a:t> в организме </a:t>
            </a:r>
            <a:r>
              <a:rPr lang="ru-RU" sz="1800" b="1" i="1" dirty="0" smtClean="0"/>
              <a:t>железа</a:t>
            </a:r>
            <a:r>
              <a:rPr lang="ru-RU" sz="1800" dirty="0" smtClean="0"/>
              <a:t>, при </a:t>
            </a:r>
            <a:r>
              <a:rPr lang="ru-RU" sz="1800" b="1" i="1" dirty="0" smtClean="0"/>
              <a:t>значительной потере крови </a:t>
            </a:r>
            <a:r>
              <a:rPr lang="ru-RU" sz="1800" dirty="0" smtClean="0"/>
              <a:t>– возникает </a:t>
            </a:r>
            <a:r>
              <a:rPr lang="ru-RU" sz="1800" b="1" i="1" dirty="0" smtClean="0"/>
              <a:t>кратковременное или длительное малокровие (анемия)</a:t>
            </a:r>
          </a:p>
          <a:p>
            <a:pPr>
              <a:buFont typeface="Wingdings" pitchFamily="2" charset="2"/>
              <a:buChar char="q"/>
            </a:pPr>
            <a:endParaRPr lang="ru-RU" sz="8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При анемии </a:t>
            </a:r>
            <a:r>
              <a:rPr lang="ru-RU" sz="1800" dirty="0" smtClean="0"/>
              <a:t>в крови </a:t>
            </a:r>
            <a:r>
              <a:rPr lang="ru-RU" sz="1800" b="1" i="1" dirty="0" smtClean="0"/>
              <a:t>снижается содержание эритроцитов и гемоглобина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Норма содержания гемоглобина </a:t>
            </a:r>
            <a:r>
              <a:rPr lang="ru-RU" sz="1800" dirty="0" smtClean="0"/>
              <a:t>(в граммах в 100 см3 крови):                                     у мужчины </a:t>
            </a:r>
            <a:r>
              <a:rPr lang="ru-RU" sz="1800" b="1" i="1" dirty="0" smtClean="0"/>
              <a:t>13-16 </a:t>
            </a:r>
            <a:r>
              <a:rPr lang="ru-RU" sz="1800" b="1" i="1" dirty="0" err="1" smtClean="0"/>
              <a:t>г%</a:t>
            </a:r>
            <a:r>
              <a:rPr lang="ru-RU" sz="1800" i="1" dirty="0" smtClean="0"/>
              <a:t>     </a:t>
            </a:r>
          </a:p>
          <a:p>
            <a:pPr>
              <a:buNone/>
            </a:pPr>
            <a:r>
              <a:rPr lang="ru-RU" sz="1800" i="1" dirty="0" smtClean="0"/>
              <a:t>       </a:t>
            </a:r>
            <a:r>
              <a:rPr lang="ru-RU" sz="1800" dirty="0" smtClean="0"/>
              <a:t>у женщины </a:t>
            </a:r>
            <a:r>
              <a:rPr lang="ru-RU" sz="1800" b="1" i="1" dirty="0" smtClean="0"/>
              <a:t>12 -14 </a:t>
            </a:r>
            <a:r>
              <a:rPr lang="ru-RU" sz="1800" b="1" i="1" dirty="0" err="1" smtClean="0"/>
              <a:t>г%</a:t>
            </a:r>
            <a:endParaRPr lang="ru-RU" sz="18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Анализ крови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248472" cy="5268434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Форменные клетки крови образуются в красном костном мозге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Дозревание многих лимфоцитов </a:t>
            </a:r>
            <a:r>
              <a:rPr lang="ru-RU" sz="1800" dirty="0" smtClean="0"/>
              <a:t>происходит </a:t>
            </a:r>
            <a:r>
              <a:rPr lang="ru-RU" sz="1800" b="1" i="1" dirty="0" smtClean="0"/>
              <a:t>в тимусе </a:t>
            </a:r>
            <a:r>
              <a:rPr lang="ru-RU" sz="1800" dirty="0" smtClean="0"/>
              <a:t>( вилочковой железе) и </a:t>
            </a:r>
            <a:r>
              <a:rPr lang="ru-RU" sz="1800" b="1" i="1" dirty="0" smtClean="0"/>
              <a:t>лимфатических узлах 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Кроветворение</a:t>
            </a:r>
            <a:r>
              <a:rPr lang="ru-RU" sz="1800" dirty="0" smtClean="0"/>
              <a:t> – интенсивный процесс, так как продолжительность жизни клеток крови небольшая: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лейкоциты</a:t>
            </a:r>
            <a:r>
              <a:rPr lang="ru-RU" sz="1800" dirty="0" smtClean="0"/>
              <a:t> живут от нескольких часов </a:t>
            </a:r>
            <a:r>
              <a:rPr lang="ru-RU" sz="1800" b="1" i="1" dirty="0" smtClean="0"/>
              <a:t>до 3-5 суток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эритроциты – 120-130 суток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тромбоциты – 5-7 суток</a:t>
            </a:r>
          </a:p>
          <a:p>
            <a:pPr>
              <a:buFont typeface="Wingdings" pitchFamily="2" charset="2"/>
              <a:buChar char="Ø"/>
            </a:pPr>
            <a:endParaRPr lang="ru-RU" sz="8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Разрушаются</a:t>
            </a:r>
            <a:r>
              <a:rPr lang="ru-RU" sz="1800" dirty="0" smtClean="0"/>
              <a:t>  клетки крови                 </a:t>
            </a:r>
            <a:r>
              <a:rPr lang="ru-RU" sz="1800" b="1" i="1" dirty="0" smtClean="0"/>
              <a:t>в селезенке и печени</a:t>
            </a:r>
            <a:endParaRPr lang="ru-RU" sz="1800" b="1" i="1" dirty="0"/>
          </a:p>
        </p:txBody>
      </p:sp>
      <p:pic>
        <p:nvPicPr>
          <p:cNvPr id="6" name="Содержимое 5" descr="10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700808"/>
            <a:ext cx="3816424" cy="4060251"/>
          </a:xfrm>
        </p:spPr>
      </p:pic>
      <p:sp>
        <p:nvSpPr>
          <p:cNvPr id="5" name="TextBox 4"/>
          <p:cNvSpPr txBox="1"/>
          <p:nvPr/>
        </p:nvSpPr>
        <p:spPr>
          <a:xfrm>
            <a:off x="3851920" y="404664"/>
            <a:ext cx="224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Кроветворение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5949280"/>
            <a:ext cx="1348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Мазок крови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6453336"/>
            <a:ext cx="12961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3" action="ppaction://hlinksldjump"/>
              </a:rPr>
              <a:t>К содержанию</a:t>
            </a:r>
            <a:endParaRPr lang="ru-RU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65253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Проверьте свои знания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712968" cy="60811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Борьба организма с инфекцией. Иммунитет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5151801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Организм человека подвергается постоянным атакам </a:t>
            </a:r>
            <a:r>
              <a:rPr lang="ru-RU" sz="1800" dirty="0" smtClean="0"/>
              <a:t>со стороны микробов, вирусов, паразитов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Первым барьеров является кожа и слизистые оболочки</a:t>
            </a:r>
            <a:r>
              <a:rPr lang="ru-RU" sz="1800" dirty="0" smtClean="0"/>
              <a:t>, которые являются физическими преградами и выделяют вещества, губительные для микроорганизмов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Слезы, слюна, соляная кислота вредны для микроорганизмов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Действует </a:t>
            </a:r>
            <a:r>
              <a:rPr lang="en-US" sz="1800" b="1" i="1" dirty="0" smtClean="0"/>
              <a:t>“</a:t>
            </a:r>
            <a:r>
              <a:rPr lang="ru-RU" sz="1800" b="1" i="1" dirty="0" smtClean="0"/>
              <a:t>экологическая защита</a:t>
            </a:r>
            <a:r>
              <a:rPr lang="en-US" sz="1800" b="1" i="1" dirty="0" smtClean="0"/>
              <a:t>”</a:t>
            </a:r>
            <a:r>
              <a:rPr lang="ru-RU" sz="1800" b="1" i="1" dirty="0" smtClean="0"/>
              <a:t> – </a:t>
            </a:r>
            <a:r>
              <a:rPr lang="ru-RU" sz="1800" dirty="0" smtClean="0"/>
              <a:t>на коже и слизистых находятся микроорганизмы, уничтожающие вредных  для человека микробов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6016" y="1589567"/>
            <a:ext cx="4248471" cy="4572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Вторым барьером </a:t>
            </a:r>
            <a:r>
              <a:rPr lang="ru-RU" sz="1800" dirty="0" smtClean="0"/>
              <a:t>становятся </a:t>
            </a:r>
            <a:r>
              <a:rPr lang="ru-RU" sz="1800" b="1" i="1" dirty="0" smtClean="0"/>
              <a:t>элементы внутренней среды организма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Иммунитет</a:t>
            </a:r>
            <a:r>
              <a:rPr lang="ru-RU" sz="1800" dirty="0" smtClean="0"/>
              <a:t> – способность организма </a:t>
            </a:r>
            <a:r>
              <a:rPr lang="ru-RU" sz="1800" b="1" i="1" dirty="0" smtClean="0"/>
              <a:t>избавляться от чужеродных тел и соединений</a:t>
            </a:r>
            <a:r>
              <a:rPr lang="ru-RU" sz="1800" dirty="0" smtClean="0"/>
              <a:t>, </a:t>
            </a:r>
            <a:r>
              <a:rPr lang="ru-RU" sz="1800" b="1" i="1" dirty="0" smtClean="0"/>
              <a:t>сохранять  химическое и биологическое постоянство </a:t>
            </a:r>
            <a:r>
              <a:rPr lang="ru-RU" sz="1800" dirty="0" smtClean="0"/>
              <a:t>внутренней среды и тканей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69269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Защитные барьеры организма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509120"/>
            <a:ext cx="2664296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Иммунитет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5085184"/>
            <a:ext cx="208823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неспецифический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76256" y="5085184"/>
            <a:ext cx="2016224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специфический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558924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Действует на все микроорганизмы, независимо от их химической природы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804248" y="5589240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Распознавать и уничтожать только чужеродные клетки и вещества</a:t>
            </a:r>
            <a:endParaRPr lang="ru-RU" sz="1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660232" y="5445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6516216" y="501317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6624228" y="5049180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5151801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Чужеродные вещества</a:t>
            </a:r>
            <a:r>
              <a:rPr lang="ru-RU" sz="1800" dirty="0" smtClean="0"/>
              <a:t>, способные вызвать иммунную реакцию называются </a:t>
            </a:r>
            <a:r>
              <a:rPr lang="ru-RU" sz="1800" b="1" dirty="0" smtClean="0"/>
              <a:t>антигенами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Антигенами</a:t>
            </a:r>
            <a:r>
              <a:rPr lang="ru-RU" sz="1800" dirty="0" smtClean="0"/>
              <a:t> могут быть  микробы, вирусы и любые </a:t>
            </a:r>
            <a:r>
              <a:rPr lang="ru-RU" sz="1800" b="1" i="1" dirty="0" smtClean="0"/>
              <a:t>чужие</a:t>
            </a:r>
            <a:r>
              <a:rPr lang="ru-RU" sz="1800" dirty="0" smtClean="0"/>
              <a:t> клетки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Следует различать </a:t>
            </a:r>
            <a:r>
              <a:rPr lang="ru-RU" sz="1800" b="1" i="1" dirty="0" smtClean="0"/>
              <a:t>клеточный и гуморальный механизм иммунитета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Клеточный  механизм </a:t>
            </a:r>
            <a:r>
              <a:rPr lang="ru-RU" sz="1800" dirty="0" smtClean="0"/>
              <a:t>– </a:t>
            </a:r>
            <a:r>
              <a:rPr lang="ru-RU" sz="1800" b="1" i="1" dirty="0" smtClean="0"/>
              <a:t>уничтожает</a:t>
            </a:r>
            <a:r>
              <a:rPr lang="ru-RU" sz="1800" dirty="0" smtClean="0"/>
              <a:t> вредный фактор </a:t>
            </a:r>
            <a:r>
              <a:rPr lang="ru-RU" sz="1800" b="1" i="1" dirty="0" smtClean="0"/>
              <a:t>клетками-фагоцитами</a:t>
            </a:r>
            <a:r>
              <a:rPr lang="ru-RU" sz="1800" dirty="0" smtClean="0"/>
              <a:t> (И.И. Мечников)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Гуморальный механизм </a:t>
            </a:r>
            <a:r>
              <a:rPr lang="ru-RU" sz="1800" dirty="0" smtClean="0"/>
              <a:t>– </a:t>
            </a:r>
            <a:r>
              <a:rPr lang="ru-RU" sz="1800" b="1" i="1" dirty="0" smtClean="0"/>
              <a:t>уничтожает</a:t>
            </a:r>
            <a:r>
              <a:rPr lang="ru-RU" sz="1800" dirty="0" smtClean="0"/>
              <a:t> вредный фактор </a:t>
            </a:r>
            <a:r>
              <a:rPr lang="ru-RU" sz="1800" b="1" i="1" dirty="0" smtClean="0"/>
              <a:t>особыми веществами – антителами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16016" y="1589567"/>
            <a:ext cx="4248471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smtClean="0"/>
              <a:t>Во внутренней среде  организма </a:t>
            </a:r>
            <a:r>
              <a:rPr lang="ru-RU" sz="1800" b="1" i="1" dirty="0" smtClean="0"/>
              <a:t>вырабатываются антитела, соответствующие по строению антигену </a:t>
            </a:r>
            <a:r>
              <a:rPr lang="ru-RU" sz="1800" dirty="0" smtClean="0"/>
              <a:t> (как ключ к замку)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Результатом взаимодействия антигена и антитела </a:t>
            </a:r>
            <a:r>
              <a:rPr lang="ru-RU" sz="1800" dirty="0" smtClean="0"/>
              <a:t>является образование </a:t>
            </a:r>
            <a:r>
              <a:rPr lang="ru-RU" sz="1800" b="1" i="1" dirty="0" smtClean="0"/>
              <a:t>безвредного неактивного соединения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Эти соединения</a:t>
            </a:r>
            <a:r>
              <a:rPr lang="ru-RU" sz="1800" b="1" i="1" dirty="0" smtClean="0"/>
              <a:t> уничтожают фагоциты</a:t>
            </a:r>
            <a:endParaRPr lang="ru-RU" sz="1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62068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Защитные барьеры организма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6660232" y="544522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У человека есть специальные органы, где формируются клетки крови, участвующие в иммунной реакции: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красный костный мозг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вилочковая железа (тимус) -  формируются Т-лимфоциты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лимфатические узлы – формируются В-лимфоциты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Т-лимфоциты</a:t>
            </a:r>
            <a:r>
              <a:rPr lang="ru-RU" sz="1800" dirty="0" smtClean="0"/>
              <a:t> способны </a:t>
            </a:r>
            <a:r>
              <a:rPr lang="ru-RU" sz="1800" b="1" i="1" dirty="0" smtClean="0"/>
              <a:t>распознавать микробные </a:t>
            </a:r>
            <a:r>
              <a:rPr lang="ru-RU" sz="1800" dirty="0" smtClean="0"/>
              <a:t>и другие </a:t>
            </a:r>
            <a:r>
              <a:rPr lang="ru-RU" sz="1800" b="1" dirty="0" smtClean="0"/>
              <a:t>антигены</a:t>
            </a:r>
            <a:r>
              <a:rPr lang="ru-RU" sz="1800" dirty="0" smtClean="0"/>
              <a:t>, </a:t>
            </a:r>
            <a:r>
              <a:rPr lang="ru-RU" sz="1800" b="1" i="1" dirty="0" smtClean="0"/>
              <a:t>расшифровывать их химическую структуру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047579" cy="5151801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В-лимфоциты</a:t>
            </a:r>
            <a:r>
              <a:rPr lang="ru-RU" sz="1800" dirty="0" smtClean="0"/>
              <a:t>, получив информацию об антигене от Т-лимфоцитов, </a:t>
            </a:r>
            <a:r>
              <a:rPr lang="ru-RU" sz="1800" b="1" i="1" dirty="0" smtClean="0"/>
              <a:t>начинают стремительно размножаться и выделять в кровь антитела </a:t>
            </a:r>
            <a:r>
              <a:rPr lang="ru-RU" sz="1800" dirty="0" smtClean="0"/>
              <a:t>(определенное антитело нейтрализует определенный антиген только вне клетки)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С антигенами</a:t>
            </a:r>
            <a:r>
              <a:rPr lang="ru-RU" sz="1800" dirty="0" smtClean="0"/>
              <a:t>, попавшими в клетку, </a:t>
            </a:r>
            <a:r>
              <a:rPr lang="ru-RU" sz="1800" b="1" i="1" dirty="0" smtClean="0"/>
              <a:t>борется</a:t>
            </a:r>
            <a:r>
              <a:rPr lang="ru-RU" sz="1800" dirty="0" smtClean="0"/>
              <a:t>  сама клетка особыми веществами, например -  </a:t>
            </a:r>
            <a:r>
              <a:rPr lang="ru-RU" sz="1800" b="1" i="1" dirty="0" smtClean="0"/>
              <a:t>интерферон</a:t>
            </a:r>
          </a:p>
          <a:p>
            <a:endParaRPr lang="ru-RU" sz="1800" b="1" i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486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Иммунная система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Проникшие в организм </a:t>
            </a:r>
            <a:r>
              <a:rPr lang="ru-RU" sz="1800" b="1" i="1" dirty="0" smtClean="0"/>
              <a:t>микробы сначала сосредотачиваются в одном месте, поражая орган или его часть</a:t>
            </a:r>
          </a:p>
          <a:p>
            <a:endParaRPr lang="ru-RU" sz="800" b="1" i="1" dirty="0" smtClean="0"/>
          </a:p>
          <a:p>
            <a:r>
              <a:rPr lang="ru-RU" sz="1800" dirty="0" smtClean="0"/>
              <a:t>Это </a:t>
            </a:r>
            <a:r>
              <a:rPr lang="ru-RU" sz="1800" b="1" i="1" dirty="0" smtClean="0"/>
              <a:t>вызывает местную реакцию – воспаление</a:t>
            </a:r>
            <a:r>
              <a:rPr lang="ru-RU" sz="1800" dirty="0" smtClean="0"/>
              <a:t>, которое </a:t>
            </a:r>
            <a:r>
              <a:rPr lang="ru-RU" sz="1800" b="1" i="1" dirty="0" smtClean="0"/>
              <a:t>не допускает  распространение микробов </a:t>
            </a:r>
            <a:r>
              <a:rPr lang="ru-RU" sz="1800" dirty="0" smtClean="0"/>
              <a:t>на весь организм, затем их </a:t>
            </a:r>
            <a:r>
              <a:rPr lang="ru-RU" sz="1800" b="1" i="1" dirty="0" smtClean="0"/>
              <a:t>полностью уничтожает.</a:t>
            </a:r>
          </a:p>
          <a:p>
            <a:endParaRPr lang="ru-RU" sz="1800" b="1" i="1" dirty="0" smtClean="0"/>
          </a:p>
          <a:p>
            <a:endParaRPr lang="ru-RU" sz="1800" b="1" i="1" dirty="0" smtClean="0"/>
          </a:p>
          <a:p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47579" cy="457200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При воспалении происходит: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покраснение пораженного участка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расширение капилляров, усиленно притекает кровь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повышается местная температура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раздражаются рецепторы, вызывающие боль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С кровью </a:t>
            </a:r>
            <a:r>
              <a:rPr lang="ru-RU" sz="1800" dirty="0" smtClean="0"/>
              <a:t>к воспаленному месту </a:t>
            </a:r>
            <a:r>
              <a:rPr lang="ru-RU" sz="1800" b="1" i="1" dirty="0" smtClean="0"/>
              <a:t>прибывают лейкоциты крови и макрофаги из тканей </a:t>
            </a:r>
            <a:r>
              <a:rPr lang="ru-RU" sz="1800" dirty="0" smtClean="0"/>
              <a:t>– начинается </a:t>
            </a:r>
            <a:r>
              <a:rPr lang="ru-RU" sz="1800" b="1" dirty="0" smtClean="0"/>
              <a:t>фагоцитоз</a:t>
            </a:r>
            <a:r>
              <a:rPr lang="ru-RU" sz="1800" dirty="0" smtClean="0"/>
              <a:t>: образуется защитный вал и уничтожаются возбудители, гибнут клетки крови – образуется гной.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Воспаление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Воспал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509119"/>
            <a:ext cx="3888432" cy="1827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35696" y="638132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Воспаление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908720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4" action="ppaction://hlinksldjump"/>
              </a:rPr>
              <a:t>Работа с учебником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Задачи темы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smtClean="0"/>
              <a:t>Вы узнаете:</a:t>
            </a:r>
          </a:p>
          <a:p>
            <a:pPr>
              <a:buFontTx/>
              <a:buChar char="-"/>
            </a:pPr>
            <a:r>
              <a:rPr lang="ru-RU" sz="2000" dirty="0" smtClean="0"/>
              <a:t>О составе крови, лимфы и тканевой жидкости</a:t>
            </a:r>
          </a:p>
          <a:p>
            <a:pPr>
              <a:buFontTx/>
              <a:buChar char="-"/>
            </a:pPr>
            <a:r>
              <a:rPr lang="ru-RU" sz="2000" dirty="0" smtClean="0"/>
              <a:t>О иммунной системе</a:t>
            </a:r>
          </a:p>
          <a:p>
            <a:pPr>
              <a:buFontTx/>
              <a:buChar char="-"/>
            </a:pPr>
            <a:r>
              <a:rPr lang="ru-RU" sz="2000" dirty="0" smtClean="0"/>
              <a:t>О причинах возникновения и способах профилактики инфекционных заболеваний</a:t>
            </a:r>
          </a:p>
          <a:p>
            <a:pPr>
              <a:buFontTx/>
              <a:buChar char="-"/>
            </a:pPr>
            <a:r>
              <a:rPr lang="ru-RU" sz="2000" dirty="0" smtClean="0"/>
              <a:t>О переливании крови</a:t>
            </a:r>
          </a:p>
          <a:p>
            <a:pPr>
              <a:buFontTx/>
              <a:buChar char="-"/>
            </a:pPr>
            <a:r>
              <a:rPr lang="ru-RU" sz="2000" dirty="0" smtClean="0"/>
              <a:t>О пересадке органов и преодолении тканевой несовместимости</a:t>
            </a:r>
          </a:p>
          <a:p>
            <a:pPr>
              <a:buFontTx/>
              <a:buChar char="-"/>
            </a:pPr>
            <a:endParaRPr lang="ru-RU" sz="900" dirty="0" smtClean="0"/>
          </a:p>
          <a:p>
            <a:pPr>
              <a:buNone/>
            </a:pPr>
            <a:r>
              <a:rPr lang="ru-RU" sz="2000" b="1" dirty="0" smtClean="0"/>
              <a:t>Вы научитесь:</a:t>
            </a:r>
          </a:p>
          <a:p>
            <a:pPr>
              <a:buFontTx/>
              <a:buChar char="-"/>
            </a:pPr>
            <a:r>
              <a:rPr lang="ru-RU" sz="2000" dirty="0" smtClean="0"/>
              <a:t>Определять форменные клетки крови</a:t>
            </a:r>
          </a:p>
          <a:p>
            <a:pPr>
              <a:buFontTx/>
              <a:buChar char="-"/>
            </a:pPr>
            <a:r>
              <a:rPr lang="ru-RU" sz="2000" dirty="0" smtClean="0"/>
              <a:t>Распознавать инфекционные болезни и пресекать пути их распространения</a:t>
            </a:r>
          </a:p>
          <a:p>
            <a:pPr>
              <a:buFontTx/>
              <a:buChar char="-"/>
            </a:pPr>
            <a:r>
              <a:rPr lang="ru-RU" sz="2000" dirty="0" smtClean="0"/>
              <a:t>Бороться с болезнетворными микроорганизмами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89566"/>
            <a:ext cx="4100264" cy="5007785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Болезни, вызванные живыми возбудителями </a:t>
            </a:r>
            <a:r>
              <a:rPr lang="ru-RU" sz="1800" dirty="0" smtClean="0"/>
              <a:t>– вирусами, микробами, грибами, называются </a:t>
            </a:r>
            <a:r>
              <a:rPr lang="ru-RU" sz="1800" b="1" i="1" dirty="0" smtClean="0"/>
              <a:t>инфекционными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Паразитарные болезни</a:t>
            </a:r>
            <a:r>
              <a:rPr lang="ru-RU" sz="1800" dirty="0" smtClean="0"/>
              <a:t> вызываются простейшими, червями-паразитами, паразитическими насекомыми, клещами и др. организмами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Инфекционные болезни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заразны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им свойственно циклическое течение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формируют постинфекционный иммунитет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119587" cy="4935777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Цикличность течения заболевания – смена симптомов болезни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Скрытый период болезни </a:t>
            </a:r>
            <a:r>
              <a:rPr lang="ru-RU" sz="1800" dirty="0" smtClean="0"/>
              <a:t>(заражение, размножение возбудителя, нарастание иммунной реакции, наработка антител)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Если антитела подавляют возбудителей – болезнь не наступает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 противном случае – развиваются симптомы болезни – </a:t>
            </a:r>
            <a:r>
              <a:rPr lang="ru-RU" sz="1800" b="1" i="1" dirty="0" smtClean="0"/>
              <a:t>острый период </a:t>
            </a:r>
            <a:r>
              <a:rPr lang="ru-RU" sz="1800" dirty="0" smtClean="0"/>
              <a:t>– накопление возбудителя и вредных веществ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Период выздоровления </a:t>
            </a:r>
            <a:r>
              <a:rPr lang="ru-RU" sz="1800" dirty="0" smtClean="0"/>
              <a:t>(антитела начинают сдерживать возбудителя, нейтрализуют яды) наступает облегчение, затем выздоровление  </a:t>
            </a: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7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Инфекционные болезни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89566"/>
            <a:ext cx="4464496" cy="5268434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Инфекционные болезни – заразные  болезни</a:t>
            </a:r>
            <a:r>
              <a:rPr lang="ru-RU" sz="1800" dirty="0" smtClean="0"/>
              <a:t>, важно знать пути передачи инфекции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Путь передачи инфекции – </a:t>
            </a:r>
            <a:r>
              <a:rPr lang="en-US" sz="1800" b="1" i="1" dirty="0" smtClean="0"/>
              <a:t>“</a:t>
            </a:r>
            <a:r>
              <a:rPr lang="ru-RU" sz="1800" b="1" i="1" dirty="0" smtClean="0"/>
              <a:t>ворота инфекции</a:t>
            </a:r>
            <a:r>
              <a:rPr lang="en-US" sz="1800" b="1" i="1" dirty="0" smtClean="0"/>
              <a:t>”</a:t>
            </a:r>
            <a:endParaRPr lang="ru-RU" sz="1800" b="1" i="1" dirty="0" smtClean="0"/>
          </a:p>
          <a:p>
            <a:endParaRPr lang="ru-RU" sz="800" dirty="0" smtClean="0"/>
          </a:p>
          <a:p>
            <a:r>
              <a:rPr lang="ru-RU" sz="1800" b="1" i="1" dirty="0" smtClean="0"/>
              <a:t>Наиболее часто </a:t>
            </a:r>
            <a:r>
              <a:rPr lang="ru-RU" sz="1800" dirty="0" smtClean="0"/>
              <a:t>инфекционными поражениями являются </a:t>
            </a:r>
            <a:r>
              <a:rPr lang="ru-RU" sz="1800" b="1" i="1" dirty="0" smtClean="0"/>
              <a:t>острые респираторные заболевания (ОРЗ), в том числе и грипп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ОРЗ и грипп передаются воздушно-капельным путем</a:t>
            </a:r>
            <a:r>
              <a:rPr lang="ru-RU" sz="1800" dirty="0" smtClean="0"/>
              <a:t>, поэтому нужно </a:t>
            </a:r>
            <a:r>
              <a:rPr lang="ru-RU" sz="1800" b="1" i="1" dirty="0" smtClean="0"/>
              <a:t>следить за чистотой воздуха, удалять пыль, изолировать больного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6"/>
            <a:ext cx="4047579" cy="493577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Уничтожать бактерии кипячением, хлорированием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dirty="0" smtClean="0"/>
              <a:t>Ряд </a:t>
            </a:r>
            <a:r>
              <a:rPr lang="ru-RU" sz="1800" b="1" i="1" dirty="0" smtClean="0"/>
              <a:t>инфекционных болезней, поражающих  преимущественно детей - </a:t>
            </a:r>
            <a:r>
              <a:rPr lang="en-US" sz="1800" b="1" i="1" dirty="0" smtClean="0"/>
              <a:t>“</a:t>
            </a:r>
            <a:r>
              <a:rPr lang="ru-RU" sz="1800" b="1" i="1" dirty="0" smtClean="0"/>
              <a:t>детские болезни</a:t>
            </a:r>
            <a:r>
              <a:rPr lang="en-US" sz="1800" b="1" i="1" dirty="0" smtClean="0"/>
              <a:t>”</a:t>
            </a:r>
            <a:r>
              <a:rPr lang="ru-RU" sz="1800" dirty="0" smtClean="0"/>
              <a:t>: корь, ветряная оспа, коклюш, свинка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Эти заболевания оставляют </a:t>
            </a:r>
            <a:r>
              <a:rPr lang="ru-RU" sz="1800" b="1" i="1" dirty="0" smtClean="0"/>
              <a:t>стойкий иммунитет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Значительную опасность для окружающих </a:t>
            </a:r>
            <a:r>
              <a:rPr lang="ru-RU" sz="1800" dirty="0" smtClean="0"/>
              <a:t>представляют </a:t>
            </a:r>
            <a:r>
              <a:rPr lang="ru-RU" sz="1800" b="1" i="1" dirty="0" err="1" smtClean="0"/>
              <a:t>бацилло</a:t>
            </a:r>
            <a:r>
              <a:rPr lang="ru-RU" sz="1800" b="1" i="1" dirty="0" smtClean="0"/>
              <a:t>- и вирусоносители</a:t>
            </a:r>
            <a:r>
              <a:rPr lang="ru-RU" sz="1800" dirty="0" smtClean="0"/>
              <a:t>, люди переболевшие инфекционной болезнью, но не полностью освободившиеся от возбудителей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5486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Инфекционные болезни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0392" y="6453336"/>
            <a:ext cx="1331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2" action="ppaction://hlinksldjump"/>
              </a:rPr>
              <a:t>К содержанию</a:t>
            </a:r>
            <a:endParaRPr lang="ru-RU" sz="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63813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Проверьте свои знания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5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Иммунология на службе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4244280" cy="5151802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Иммунология –наука изучающая иммунитет организма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Первую вакцину изобрел </a:t>
            </a:r>
            <a:r>
              <a:rPr lang="ru-RU" sz="1800" dirty="0" smtClean="0"/>
              <a:t>английский ученый </a:t>
            </a:r>
            <a:r>
              <a:rPr lang="ru-RU" sz="1800" b="1" i="1" dirty="0" smtClean="0"/>
              <a:t>Эдуард </a:t>
            </a:r>
            <a:r>
              <a:rPr lang="ru-RU" sz="1800" b="1" i="1" dirty="0" err="1" smtClean="0"/>
              <a:t>Дженнер</a:t>
            </a:r>
            <a:r>
              <a:rPr lang="ru-RU" sz="1800" b="1" i="1" dirty="0" smtClean="0"/>
              <a:t> </a:t>
            </a:r>
            <a:r>
              <a:rPr lang="ru-RU" sz="1800" dirty="0" smtClean="0"/>
              <a:t>(1749-1823)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Женщины –доярки гораздо реже болели натуральной оспой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На оцарапанную кожу мальчика </a:t>
            </a:r>
            <a:r>
              <a:rPr lang="ru-RU" sz="1800" dirty="0" err="1" smtClean="0"/>
              <a:t>Дженнер</a:t>
            </a:r>
            <a:r>
              <a:rPr lang="ru-RU" sz="1800" dirty="0" smtClean="0"/>
              <a:t> перенес жидкость из оспенных пузырьков доярки, болеющей коровьей оспой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Через некоторое время он заразил  этого мальчика натуральной оспой , но мальчик не заболел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Вирус коровьей оспы, неопасный для человека вызвал в организме мальчика появление антител, нейтрализующих вирус черной оспы.</a:t>
            </a:r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589566"/>
            <a:ext cx="4392487" cy="5151801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Луи Пастер </a:t>
            </a:r>
            <a:r>
              <a:rPr lang="ru-RU" sz="1800" dirty="0" smtClean="0"/>
              <a:t>(1822-1895) – французский микробиолог </a:t>
            </a:r>
            <a:r>
              <a:rPr lang="ru-RU" sz="1800" b="1" i="1" dirty="0" smtClean="0"/>
              <a:t>продолжил дело             Эдуарда </a:t>
            </a:r>
            <a:r>
              <a:rPr lang="ru-RU" sz="1800" b="1" i="1" dirty="0" err="1" smtClean="0"/>
              <a:t>Дженнера</a:t>
            </a:r>
            <a:r>
              <a:rPr lang="ru-RU" sz="1800" dirty="0" smtClean="0"/>
              <a:t>. Он первым понял: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возбудителями инфекционных болезней являются  микробы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после перенесения болезни человек, как правило, ею не болеет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если ослабить микроорганизмы, они вызывают болезнь в легкой форме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человек перенесший такую болезнь, оказывается защищенным от микробов, вызывающих натуральное заболевание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Вакцина</a:t>
            </a:r>
            <a:r>
              <a:rPr lang="ru-RU" sz="1800" dirty="0" smtClean="0"/>
              <a:t> – препарат из ослабленных микробов или их ядов</a:t>
            </a:r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Прививка</a:t>
            </a:r>
            <a:r>
              <a:rPr lang="ru-RU" sz="1800" dirty="0" smtClean="0"/>
              <a:t> - процедура введения вакцины.</a:t>
            </a:r>
          </a:p>
          <a:p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История изобретения вакцин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32240" y="908720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2" action="ppaction://hlinksldjump"/>
              </a:rPr>
              <a:t>Работа с учебником</a:t>
            </a: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5151801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Лечебную сыворотку  </a:t>
            </a:r>
            <a:r>
              <a:rPr lang="ru-RU" sz="1800" dirty="0" smtClean="0"/>
              <a:t>-получают: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из крови переболевшего данным заболеванием человека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либо животного предварительно иммунизированного, вводя ему  возбудителя инфекционного заболевания или его токсины (яды)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В организме животного вырабатываются защитные антитела – </a:t>
            </a:r>
            <a:r>
              <a:rPr lang="ru-RU" sz="1800" b="1" i="1" dirty="0" err="1" smtClean="0"/>
              <a:t>антимикробные</a:t>
            </a:r>
            <a:r>
              <a:rPr lang="ru-RU" sz="1800" b="1" i="1" dirty="0" smtClean="0"/>
              <a:t> или </a:t>
            </a:r>
            <a:r>
              <a:rPr lang="ru-RU" sz="1800" b="1" i="1" dirty="0" err="1" smtClean="0"/>
              <a:t>антитоксичные</a:t>
            </a:r>
            <a:endParaRPr lang="ru-RU" sz="1800" b="1" i="1" dirty="0" smtClean="0"/>
          </a:p>
          <a:p>
            <a:pPr>
              <a:buFont typeface="Wingdings" pitchFamily="2" charset="2"/>
              <a:buChar char="q"/>
            </a:pPr>
            <a:endParaRPr lang="ru-RU" sz="9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Все вакцины и сыворотки специфичны</a:t>
            </a:r>
            <a:r>
              <a:rPr lang="ru-RU" sz="1800" dirty="0" smtClean="0"/>
              <a:t>, т.е. обладают строгой направленностью (например, </a:t>
            </a:r>
            <a:r>
              <a:rPr lang="ru-RU" sz="1800" dirty="0" err="1" smtClean="0"/>
              <a:t>антигриппозная</a:t>
            </a:r>
            <a:r>
              <a:rPr lang="ru-RU" sz="1800" dirty="0" smtClean="0"/>
              <a:t>  не предохранит от  дифтерии) </a:t>
            </a:r>
            <a:endParaRPr lang="ru-RU" sz="1800" dirty="0"/>
          </a:p>
        </p:txBody>
      </p:sp>
      <p:pic>
        <p:nvPicPr>
          <p:cNvPr id="6" name="Содержимое 5" descr="Получение вакцины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556792"/>
            <a:ext cx="4536504" cy="3094875"/>
          </a:xfrm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 action="ppaction://hlinkfile"/>
              </a:rPr>
              <a:t>Лечебная сыворотка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8024" y="4509120"/>
            <a:ext cx="3960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Изготовление сыворотки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1,2,3,4 – многократная вакцинация лошади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5 – взятие крови с антителами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6,7 – приготовление лечебной сыворотки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8 – ампулы с сывороткой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9 – введение сыворотки для профилактики заболевания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Содержимое 24" descr="Луи Пастер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700808"/>
            <a:ext cx="3024336" cy="3200169"/>
          </a:xfrm>
        </p:spPr>
      </p:pic>
      <p:sp>
        <p:nvSpPr>
          <p:cNvPr id="5" name="Прямоугольник 4"/>
          <p:cNvSpPr/>
          <p:nvPr/>
        </p:nvSpPr>
        <p:spPr>
          <a:xfrm>
            <a:off x="1187624" y="40466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Естественный и искусственный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 action="ppaction://hlinkfile"/>
              </a:rPr>
              <a:t>иммунитет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700808"/>
            <a:ext cx="266429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ИММУНИТЕТ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76872"/>
            <a:ext cx="1944216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Естественный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(природный)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2276872"/>
            <a:ext cx="2016224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Искусственный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(приобретенный)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068960"/>
            <a:ext cx="12596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видовой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3573016"/>
            <a:ext cx="187220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наследственный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077072"/>
            <a:ext cx="1872208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приобретенный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4725144"/>
            <a:ext cx="1296144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Пассивный (с молоком матери)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4725144"/>
            <a:ext cx="115212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Активный (после болезни)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140968"/>
            <a:ext cx="1440160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Активный (после вакцинации)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5856" y="4509120"/>
            <a:ext cx="1296144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Пассивный (после введения лечебной сыворотки)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3347864" y="2132856"/>
            <a:ext cx="72008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691680" y="2132856"/>
            <a:ext cx="72008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71600" y="2924944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691680" y="2996952"/>
            <a:ext cx="45719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2195736" y="2996952"/>
            <a:ext cx="45719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275856" y="2924944"/>
            <a:ext cx="45719" cy="72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55976" y="2996952"/>
            <a:ext cx="72008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043608" y="4437112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051720" y="4437112"/>
            <a:ext cx="45719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436096" y="486916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Луи Пастер </a:t>
            </a:r>
            <a:r>
              <a:rPr lang="ru-RU" dirty="0" smtClean="0"/>
              <a:t>разработал методы, которые используются в борьбе с различными заразными заболеваниями, формируя искусственный иммунитет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589567"/>
            <a:ext cx="4100264" cy="4572000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Аллергия – повышенная чувствительность организма к некоторым факторам окружающей среды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Повышенная чувствительность проявляется </a:t>
            </a:r>
            <a:r>
              <a:rPr lang="ru-RU" sz="1800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к продуктам питания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Пахучим веществам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Медицинским препаратам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Предметам бытовой химии</a:t>
            </a:r>
          </a:p>
          <a:p>
            <a:pPr>
              <a:buFont typeface="Wingdings" pitchFamily="2" charset="2"/>
              <a:buChar char="Ø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sz="1800" b="1" i="1" dirty="0" smtClean="0"/>
              <a:t>Аллерген – вещество, вызывающее аллергию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484784"/>
            <a:ext cx="4320480" cy="525658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Попавший </a:t>
            </a:r>
            <a:r>
              <a:rPr lang="ru-RU" sz="1800" b="1" i="1" dirty="0" smtClean="0"/>
              <a:t>аллерген вызывает иммунную реакцию</a:t>
            </a:r>
            <a:r>
              <a:rPr lang="ru-RU" sz="1800" dirty="0" smtClean="0"/>
              <a:t>. Антитела прикрепляются к стенкам сосудов, к клеткам различных тканей и органов</a:t>
            </a:r>
          </a:p>
          <a:p>
            <a:endParaRPr lang="ru-RU" sz="800" dirty="0" smtClean="0"/>
          </a:p>
          <a:p>
            <a:r>
              <a:rPr lang="ru-RU" sz="1800" dirty="0" smtClean="0"/>
              <a:t>При вторичном попадании аллергена в организме эти </a:t>
            </a:r>
            <a:r>
              <a:rPr lang="ru-RU" sz="1800" b="1" i="1" dirty="0" smtClean="0"/>
              <a:t>антитела с первыми антителами комплексы антиген-антитело</a:t>
            </a:r>
          </a:p>
          <a:p>
            <a:endParaRPr lang="ru-RU" sz="800" dirty="0" smtClean="0"/>
          </a:p>
          <a:p>
            <a:r>
              <a:rPr lang="ru-RU" sz="1800" dirty="0" smtClean="0"/>
              <a:t>Выделяются </a:t>
            </a:r>
            <a:r>
              <a:rPr lang="ru-RU" sz="1800" b="1" i="1" dirty="0" smtClean="0"/>
              <a:t>вещества, повреждающие клетки</a:t>
            </a:r>
            <a:r>
              <a:rPr lang="ru-RU" sz="1800" dirty="0" smtClean="0"/>
              <a:t>, возникает покраснение, зуд, насморк, чихание, кашель и др.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Аллергеном может быть </a:t>
            </a:r>
            <a:r>
              <a:rPr lang="ru-RU" sz="1800" dirty="0" smtClean="0"/>
              <a:t>цветочная пыльца, комнатная пыль, стиральный порошок, корм для рыб, шерсть собак, антибиотики и др.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Аллергия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/>
              <a:t>При пересадке ткани </a:t>
            </a:r>
            <a:r>
              <a:rPr lang="ru-RU" sz="1800" dirty="0" smtClean="0"/>
              <a:t>одного человека другому </a:t>
            </a:r>
            <a:r>
              <a:rPr lang="ru-RU" sz="1800" b="1" i="1" dirty="0" smtClean="0"/>
              <a:t>возникает иммунная реакция </a:t>
            </a:r>
            <a:r>
              <a:rPr lang="ru-RU" sz="1800" dirty="0" smtClean="0"/>
              <a:t>– </a:t>
            </a:r>
            <a:r>
              <a:rPr lang="ru-RU" sz="1800" b="1" i="1" dirty="0" smtClean="0"/>
              <a:t>пересажанная ткань отторгается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Чужая ткань  </a:t>
            </a:r>
            <a:r>
              <a:rPr lang="ru-RU" sz="1800" dirty="0" smtClean="0"/>
              <a:t>по биохимическому составу несколько </a:t>
            </a:r>
            <a:r>
              <a:rPr lang="ru-RU" sz="1800" b="1" i="1" dirty="0" smtClean="0"/>
              <a:t>отличается от ткани пациента</a:t>
            </a:r>
            <a:r>
              <a:rPr lang="ru-RU" sz="1800" dirty="0" smtClean="0"/>
              <a:t>, поэтому </a:t>
            </a:r>
            <a:r>
              <a:rPr lang="ru-RU" sz="1800" b="1" i="1" dirty="0" smtClean="0"/>
              <a:t>организм  их воспринимает </a:t>
            </a:r>
            <a:r>
              <a:rPr lang="ru-RU" sz="1800" dirty="0" smtClean="0"/>
              <a:t>как </a:t>
            </a:r>
            <a:r>
              <a:rPr lang="ru-RU" sz="1800" b="1" i="1" dirty="0" smtClean="0"/>
              <a:t>антигены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Чем меньше пересаживаемая ткань содержит антигенов, тем больше шансов, что она приживется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1800" b="1" i="1" dirty="0" smtClean="0"/>
              <a:t>Хирурги отыскивают </a:t>
            </a:r>
            <a:r>
              <a:rPr lang="ru-RU" sz="1800" dirty="0" smtClean="0"/>
              <a:t>таких </a:t>
            </a:r>
            <a:r>
              <a:rPr lang="ru-RU" sz="1800" b="1" i="1" dirty="0" smtClean="0"/>
              <a:t>доноров</a:t>
            </a:r>
            <a:r>
              <a:rPr lang="ru-RU" sz="1800" dirty="0" smtClean="0"/>
              <a:t>, ткани которых были бы </a:t>
            </a:r>
            <a:r>
              <a:rPr lang="ru-RU" sz="1800" b="1" i="1" dirty="0" smtClean="0"/>
              <a:t>совместимы с тканью реципиента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Другой путь </a:t>
            </a:r>
            <a:r>
              <a:rPr lang="ru-RU" sz="1800" dirty="0" smtClean="0"/>
              <a:t>пересадки тканей заключается в </a:t>
            </a:r>
            <a:r>
              <a:rPr lang="ru-RU" sz="1800" b="1" i="1" dirty="0" smtClean="0"/>
              <a:t>подавлении иммунной реакции</a:t>
            </a:r>
            <a:r>
              <a:rPr lang="ru-RU" sz="1800" dirty="0" smtClean="0"/>
              <a:t>, используя специальные препараты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7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Тканевая совместимость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4172272" cy="5079793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Донор – люди, дающие кровь</a:t>
            </a:r>
          </a:p>
          <a:p>
            <a:r>
              <a:rPr lang="ru-RU" sz="1800" b="1" i="1" dirty="0" smtClean="0"/>
              <a:t>Реципиенты – люди принимающие кровь</a:t>
            </a:r>
          </a:p>
          <a:p>
            <a:endParaRPr lang="ru-RU" sz="800" dirty="0" smtClean="0"/>
          </a:p>
          <a:p>
            <a:r>
              <a:rPr lang="ru-RU" sz="1800" dirty="0" smtClean="0"/>
              <a:t>Когда наследственный иммунитет реципиента и донора не совпадают, эритроциты донорской крови разрушаются и это может привести к гибели больного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Открыто четыре группы крови:</a:t>
            </a:r>
            <a:r>
              <a:rPr lang="en-US" sz="1800" b="1" i="1" dirty="0" smtClean="0"/>
              <a:t> I</a:t>
            </a:r>
            <a:r>
              <a:rPr lang="ru-RU" sz="1800" b="1" i="1" dirty="0" smtClean="0"/>
              <a:t>,</a:t>
            </a:r>
            <a:r>
              <a:rPr lang="en-US" sz="1800" b="1" i="1" dirty="0" smtClean="0"/>
              <a:t> II</a:t>
            </a:r>
            <a:r>
              <a:rPr lang="ru-RU" sz="1800" b="1" i="1" dirty="0" smtClean="0"/>
              <a:t>,</a:t>
            </a:r>
            <a:r>
              <a:rPr lang="en-US" sz="1800" b="1" i="1" dirty="0" smtClean="0"/>
              <a:t> III</a:t>
            </a:r>
            <a:r>
              <a:rPr lang="ru-RU" sz="1800" b="1" i="1" dirty="0" smtClean="0"/>
              <a:t>,</a:t>
            </a:r>
            <a:r>
              <a:rPr lang="en-US" sz="1800" b="1" i="1" dirty="0" smtClean="0"/>
              <a:t> IV</a:t>
            </a:r>
            <a:endParaRPr lang="ru-RU" sz="1800" b="1" i="1" dirty="0" smtClean="0"/>
          </a:p>
          <a:p>
            <a:endParaRPr lang="ru-RU" sz="800" dirty="0" smtClean="0"/>
          </a:p>
          <a:p>
            <a:r>
              <a:rPr lang="ru-RU" sz="1800" b="1" i="1" dirty="0" smtClean="0"/>
              <a:t>В течение всей жизни                 человека группа  крови не меняется</a:t>
            </a:r>
            <a:endParaRPr lang="ru-RU" sz="18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589567"/>
            <a:ext cx="4572000" cy="4572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Люди</a:t>
            </a:r>
            <a:r>
              <a:rPr lang="ru-RU" sz="1800" dirty="0" smtClean="0"/>
              <a:t> </a:t>
            </a:r>
            <a:r>
              <a:rPr lang="en-US" sz="1800" b="1" i="1" dirty="0" smtClean="0"/>
              <a:t>I</a:t>
            </a:r>
            <a:r>
              <a:rPr lang="ru-RU" sz="1800" b="1" i="1" dirty="0" smtClean="0"/>
              <a:t> группой </a:t>
            </a:r>
            <a:r>
              <a:rPr lang="ru-RU" sz="1800" dirty="0" smtClean="0"/>
              <a:t>крови – </a:t>
            </a:r>
            <a:r>
              <a:rPr lang="ru-RU" sz="1800" b="1" i="1" dirty="0" smtClean="0"/>
              <a:t>универсальные доноры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Люди </a:t>
            </a:r>
            <a:r>
              <a:rPr lang="en-US" sz="1800" b="1" i="1" dirty="0" smtClean="0"/>
              <a:t>IV</a:t>
            </a:r>
            <a:r>
              <a:rPr lang="ru-RU" sz="1800" b="1" i="1" dirty="0" smtClean="0"/>
              <a:t> группы  </a:t>
            </a:r>
            <a:r>
              <a:rPr lang="ru-RU" sz="1800" dirty="0" smtClean="0"/>
              <a:t>крови </a:t>
            </a:r>
            <a:r>
              <a:rPr lang="ru-RU" sz="1800" b="1" i="1" dirty="0" smtClean="0"/>
              <a:t> </a:t>
            </a:r>
            <a:r>
              <a:rPr lang="ru-RU" sz="1800" dirty="0" smtClean="0"/>
              <a:t>- </a:t>
            </a:r>
            <a:r>
              <a:rPr lang="ru-RU" sz="1800" b="1" i="1" dirty="0" smtClean="0"/>
              <a:t>универсальные реципиенты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Антигены (А,В) – белки эритроцитов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Антитела (</a:t>
            </a:r>
            <a:r>
              <a:rPr lang="ru-RU" sz="1800" b="1" i="1" dirty="0" err="1" smtClean="0"/>
              <a:t>α</a:t>
            </a:r>
            <a:r>
              <a:rPr lang="ru-RU" sz="1800" b="1" i="1" dirty="0" smtClean="0"/>
              <a:t>,</a:t>
            </a:r>
            <a:r>
              <a:rPr lang="el-GR" sz="1800" b="1" i="1" dirty="0" smtClean="0"/>
              <a:t>β</a:t>
            </a:r>
            <a:r>
              <a:rPr lang="ru-RU" sz="1800" b="1" i="1" dirty="0" smtClean="0"/>
              <a:t>) – белки плазмы крови</a:t>
            </a:r>
            <a:endParaRPr lang="ru-RU" sz="18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326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Переливание крови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Рисунок 5" descr="Группы кров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93097"/>
            <a:ext cx="3562734" cy="2304256"/>
          </a:xfrm>
          <a:prstGeom prst="rect">
            <a:avLst/>
          </a:prstGeom>
        </p:spPr>
      </p:pic>
      <p:pic>
        <p:nvPicPr>
          <p:cNvPr id="7" name="Рисунок 6" descr="Схема переливания кров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4581128"/>
            <a:ext cx="2016224" cy="1899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6381328"/>
            <a:ext cx="2536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Схема переливания крови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4791761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Резус-фактор – белок в эритроцитах крови многих людей (</a:t>
            </a:r>
            <a:r>
              <a:rPr lang="en-US" sz="1800" b="1" i="1" dirty="0" err="1" smtClean="0"/>
              <a:t>Rh</a:t>
            </a:r>
            <a:r>
              <a:rPr lang="en-US" sz="1800" b="1" i="1" dirty="0" smtClean="0"/>
              <a:t>)</a:t>
            </a:r>
          </a:p>
          <a:p>
            <a:endParaRPr lang="en-US" sz="800" dirty="0" smtClean="0"/>
          </a:p>
          <a:p>
            <a:r>
              <a:rPr lang="ru-RU" sz="1800" dirty="0" smtClean="0"/>
              <a:t>Кровь людей, которые имеют этот белок, называют </a:t>
            </a:r>
            <a:r>
              <a:rPr lang="ru-RU" sz="1800" b="1" i="1" dirty="0" smtClean="0"/>
              <a:t>резус-положительный,</a:t>
            </a:r>
            <a:r>
              <a:rPr lang="ru-RU" sz="1800" dirty="0" smtClean="0"/>
              <a:t> если отсутствует  - </a:t>
            </a:r>
            <a:r>
              <a:rPr lang="ru-RU" sz="1800" b="1" i="1" dirty="0" smtClean="0"/>
              <a:t>резус-отрицательный</a:t>
            </a:r>
          </a:p>
          <a:p>
            <a:endParaRPr lang="ru-RU" sz="800" dirty="0" smtClean="0"/>
          </a:p>
          <a:p>
            <a:r>
              <a:rPr lang="ru-RU" sz="1800" dirty="0" smtClean="0"/>
              <a:t>При переливании крови резус-отрицательному реципиенту резус-положительную кровь </a:t>
            </a:r>
            <a:r>
              <a:rPr lang="ru-RU" sz="1800" b="1" i="1" dirty="0" smtClean="0"/>
              <a:t>возникнет иммунная реакция</a:t>
            </a:r>
          </a:p>
          <a:p>
            <a:endParaRPr lang="ru-RU" sz="800" dirty="0" smtClean="0"/>
          </a:p>
          <a:p>
            <a:r>
              <a:rPr lang="ru-RU" sz="1800" dirty="0" smtClean="0"/>
              <a:t>При повторном переливании возникает </a:t>
            </a:r>
            <a:r>
              <a:rPr lang="ru-RU" sz="1800" b="1" i="1" dirty="0" smtClean="0"/>
              <a:t>иммунный конфликт – реакция несовместимости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6" name="Содержимое 5" descr="Резус конфликт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556792"/>
            <a:ext cx="4397804" cy="2520280"/>
          </a:xfrm>
        </p:spPr>
      </p:pic>
      <p:sp>
        <p:nvSpPr>
          <p:cNvPr id="5" name="Прямоугольник 4"/>
          <p:cNvSpPr/>
          <p:nvPr/>
        </p:nvSpPr>
        <p:spPr>
          <a:xfrm>
            <a:off x="2339752" y="40466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 action="ppaction://hlinkfile"/>
              </a:rPr>
              <a:t>Резус-фактор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005064"/>
            <a:ext cx="42484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При первой беременности накапливается немного антител, рождается нормальный ребенок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При второй беременности происходит резус-конфликт и разрушаются эритроциты плода – развивается гемолитическая болезнь</a:t>
            </a:r>
          </a:p>
          <a:p>
            <a:pPr>
              <a:buFont typeface="Wingdings" pitchFamily="2" charset="2"/>
              <a:buChar char="q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Сразу после рождения проводят обменное переливание крови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00392" y="6309320"/>
            <a:ext cx="11876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4" action="ppaction://hlinksldjump"/>
              </a:rPr>
              <a:t>К содержанию</a:t>
            </a:r>
            <a:endParaRPr lang="ru-RU" sz="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 action="ppaction://hlinksldjump"/>
              </a:rPr>
              <a:t>Проверьте свои знания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Заключение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smtClean="0"/>
              <a:t>Внутренняя среда организма состоит из трех компонентов, объединенные в одну систему</a:t>
            </a:r>
          </a:p>
          <a:p>
            <a:endParaRPr lang="ru-RU" sz="1800" dirty="0" smtClean="0"/>
          </a:p>
          <a:p>
            <a:r>
              <a:rPr lang="ru-RU" sz="1800" dirty="0" smtClean="0"/>
              <a:t>Кровь состоит из плазмы и форменных элементов: эритроцитов, лейкоцитов и тромбоцитов</a:t>
            </a:r>
          </a:p>
          <a:p>
            <a:endParaRPr lang="ru-RU" sz="1800" dirty="0" smtClean="0"/>
          </a:p>
          <a:p>
            <a:r>
              <a:rPr lang="ru-RU" sz="1800" dirty="0" smtClean="0"/>
              <a:t>Эритроциты переносят кислород  и углекислый газ с помощью гемоглобина</a:t>
            </a:r>
          </a:p>
          <a:p>
            <a:endParaRPr lang="ru-RU" sz="1800" dirty="0" smtClean="0"/>
          </a:p>
          <a:p>
            <a:r>
              <a:rPr lang="ru-RU" sz="1800" dirty="0" smtClean="0"/>
              <a:t>Лейкоциты участвуют в формировании иммунитета</a:t>
            </a:r>
          </a:p>
          <a:p>
            <a:endParaRPr lang="ru-RU" sz="1800" dirty="0" smtClean="0"/>
          </a:p>
          <a:p>
            <a:r>
              <a:rPr lang="ru-RU" sz="1800" dirty="0" smtClean="0"/>
              <a:t>Тромбоциты участвуют в свертывании крови</a:t>
            </a:r>
          </a:p>
          <a:p>
            <a:endParaRPr lang="ru-RU" sz="1800" dirty="0" smtClean="0"/>
          </a:p>
          <a:p>
            <a:r>
              <a:rPr lang="ru-RU" sz="1800" dirty="0" smtClean="0"/>
              <a:t>Кровь переливают согласно группам крови</a:t>
            </a:r>
          </a:p>
          <a:p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7956376" y="6525344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hlinkClick r:id="rId2" action="ppaction://hlinksldjump"/>
              </a:rPr>
              <a:t>К содержанию</a:t>
            </a:r>
            <a:endParaRPr lang="ru-RU" sz="8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Содержание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556792"/>
            <a:ext cx="4322440" cy="55446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1</a:t>
            </a:r>
            <a:r>
              <a:rPr lang="ru-RU" sz="2100" b="1" dirty="0" smtClean="0">
                <a:solidFill>
                  <a:srgbClr val="C00000"/>
                </a:solidFill>
                <a:hlinkClick r:id="rId2" action="ppaction://hlinksldjump"/>
              </a:rPr>
              <a:t>.</a:t>
            </a:r>
            <a:r>
              <a:rPr lang="ru-RU" sz="2100" b="1" dirty="0" smtClean="0">
                <a:hlinkClick r:id="rId2" action="ppaction://hlinksldjump"/>
              </a:rPr>
              <a:t> Кровь и остальные компоненты внутренней среды организма</a:t>
            </a:r>
          </a:p>
          <a:p>
            <a:pPr>
              <a:buFontTx/>
              <a:buChar char="-"/>
            </a:pPr>
            <a:r>
              <a:rPr lang="ru-RU" sz="2100" dirty="0" smtClean="0">
                <a:hlinkClick r:id="rId2" action="ppaction://hlinksldjump"/>
              </a:rPr>
              <a:t>Компоненты внутренней среды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3" action="ppaction://hlinksldjump"/>
              </a:rPr>
              <a:t>Относительное постоянство внутренней среды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4" action="ppaction://hlinksldjump"/>
              </a:rPr>
              <a:t>Состав крови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5" action="ppaction://hlinksldjump"/>
              </a:rPr>
              <a:t>Плазма крови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6" action="ppaction://hlinksldjump"/>
              </a:rPr>
              <a:t>Эритроциты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7" action="ppaction://hlinksldjump"/>
              </a:rPr>
              <a:t>Лейкоциты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8" action="ppaction://hlinksldjump"/>
              </a:rPr>
              <a:t>Тромбоциты, или кровяные пластинки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9" action="ppaction://hlinksldjump"/>
              </a:rPr>
              <a:t>Анализ крови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i="1" dirty="0" smtClean="0">
                <a:hlinkClick r:id="rId10" action="ppaction://hlinksldjump"/>
              </a:rPr>
              <a:t>Проверьте свои знания</a:t>
            </a:r>
            <a:endParaRPr lang="ru-RU" sz="2100" i="1" dirty="0" smtClean="0"/>
          </a:p>
          <a:p>
            <a:pPr>
              <a:buFontTx/>
              <a:buChar char="-"/>
            </a:pPr>
            <a:endParaRPr lang="ru-RU" sz="1000" dirty="0" smtClean="0"/>
          </a:p>
          <a:p>
            <a:pPr>
              <a:buNone/>
            </a:pPr>
            <a:r>
              <a:rPr lang="ru-RU" sz="2100" b="1" dirty="0" smtClean="0">
                <a:solidFill>
                  <a:srgbClr val="C00000"/>
                </a:solidFill>
              </a:rPr>
              <a:t>2.</a:t>
            </a:r>
            <a:r>
              <a:rPr lang="ru-RU" sz="2100" b="1" dirty="0" smtClean="0"/>
              <a:t> </a:t>
            </a:r>
            <a:r>
              <a:rPr lang="ru-RU" sz="2100" b="1" dirty="0" smtClean="0">
                <a:hlinkClick r:id="rId11" action="ppaction://hlinksldjump"/>
              </a:rPr>
              <a:t>Борьба организма с инфекцией. Иммунитет</a:t>
            </a:r>
            <a:endParaRPr lang="ru-RU" sz="2100" b="1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11" action="ppaction://hlinksldjump"/>
              </a:rPr>
              <a:t>Защитные барьеры организма</a:t>
            </a:r>
            <a:endParaRPr lang="ru-RU" sz="2100" dirty="0" smtClean="0"/>
          </a:p>
          <a:p>
            <a:pPr>
              <a:buFontTx/>
              <a:buChar char="-"/>
            </a:pPr>
            <a:r>
              <a:rPr lang="ru-RU" sz="2100" dirty="0" smtClean="0">
                <a:hlinkClick r:id="rId12" action="ppaction://hlinksldjump"/>
              </a:rPr>
              <a:t>Иммунная система</a:t>
            </a:r>
            <a:endParaRPr lang="ru-RU" sz="2100" dirty="0" smtClean="0"/>
          </a:p>
          <a:p>
            <a:pPr>
              <a:buFontTx/>
              <a:buChar char="-"/>
            </a:pPr>
            <a:endParaRPr lang="ru-RU" sz="1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92080" y="1589566"/>
            <a:ext cx="3672408" cy="5151801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1800" dirty="0" smtClean="0">
                <a:hlinkClick r:id="rId13" action="ppaction://hlinksldjump"/>
              </a:rPr>
              <a:t>Воспаление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>
                <a:hlinkClick r:id="rId14" action="ppaction://hlinksldjump"/>
              </a:rPr>
              <a:t>Инфекционные болезни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i="1" dirty="0" smtClean="0">
                <a:hlinkClick r:id="rId15" action="ppaction://hlinksldjump"/>
              </a:rPr>
              <a:t>Проверьте свои знания</a:t>
            </a:r>
            <a:r>
              <a:rPr lang="ru-RU" sz="1800" b="1" dirty="0" smtClean="0">
                <a:hlinkClick r:id="rId15" action="ppaction://hlinksldjump"/>
              </a:rPr>
              <a:t>    </a:t>
            </a:r>
            <a:endParaRPr lang="ru-RU" sz="800" b="1" dirty="0" smtClean="0">
              <a:hlinkClick r:id="rId16" action="ppaction://hlinksldjump"/>
            </a:endParaRPr>
          </a:p>
          <a:p>
            <a:pPr>
              <a:buNone/>
            </a:pPr>
            <a:endParaRPr lang="en-US" sz="800" b="1" dirty="0" smtClean="0">
              <a:hlinkClick r:id="rId16" action="ppaction://hlinksldjump"/>
            </a:endParaRPr>
          </a:p>
          <a:p>
            <a:pPr>
              <a:buNone/>
            </a:pPr>
            <a:r>
              <a:rPr lang="ru-RU" sz="1800" b="1" dirty="0" smtClean="0">
                <a:hlinkClick r:id="rId16" action="ppaction://hlinksldjump"/>
              </a:rPr>
              <a:t>3. Иммунология на службе здоровья</a:t>
            </a:r>
          </a:p>
          <a:p>
            <a:pPr>
              <a:buFontTx/>
              <a:buChar char="-"/>
            </a:pPr>
            <a:r>
              <a:rPr lang="ru-RU" sz="1800" dirty="0" smtClean="0">
                <a:hlinkClick r:id="rId16" action="ppaction://hlinksldjump"/>
              </a:rPr>
              <a:t>История изобретения вакцин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>
                <a:hlinkClick r:id="rId17" action="ppaction://hlinksldjump"/>
              </a:rPr>
              <a:t>Лечебная сыворотка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>
                <a:hlinkClick r:id="rId18" action="ppaction://hlinksldjump"/>
              </a:rPr>
              <a:t>Естественный и искусственный иммунитет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>
                <a:hlinkClick r:id="rId19" action="ppaction://hlinksldjump"/>
              </a:rPr>
              <a:t>Аллергия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>
                <a:hlinkClick r:id="rId20" action="ppaction://hlinksldjump"/>
              </a:rPr>
              <a:t>Тканевая совместимость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>
                <a:hlinkClick r:id="rId21" action="ppaction://hlinksldjump"/>
              </a:rPr>
              <a:t>Переливание крови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dirty="0" smtClean="0">
                <a:hlinkClick r:id="rId22" action="ppaction://hlinksldjump"/>
              </a:rPr>
              <a:t>Резус-фактор</a:t>
            </a:r>
            <a:endParaRPr lang="ru-RU" sz="1800" dirty="0" smtClean="0"/>
          </a:p>
          <a:p>
            <a:pPr>
              <a:buFontTx/>
              <a:buChar char="-"/>
            </a:pPr>
            <a:r>
              <a:rPr lang="ru-RU" sz="1800" i="1" dirty="0" smtClean="0">
                <a:hlinkClick r:id="rId23" action="ppaction://hlinksldjump"/>
              </a:rPr>
              <a:t>Проверьте свои знания</a:t>
            </a:r>
            <a:endParaRPr lang="ru-RU" sz="18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Литература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1.  А.С. Батуев и др. </a:t>
            </a:r>
            <a:r>
              <a:rPr lang="en-US" sz="2400" dirty="0" smtClean="0"/>
              <a:t>“</a:t>
            </a:r>
            <a:r>
              <a:rPr lang="ru-RU" sz="2400" dirty="0" smtClean="0"/>
              <a:t>Биология. Человек</a:t>
            </a:r>
            <a:r>
              <a:rPr lang="en-US" sz="2400" dirty="0" smtClean="0"/>
              <a:t>”</a:t>
            </a:r>
            <a:r>
              <a:rPr lang="ru-RU" sz="2400" dirty="0" smtClean="0"/>
              <a:t>. Дрофа. 2002</a:t>
            </a:r>
          </a:p>
          <a:p>
            <a:pPr>
              <a:buNone/>
            </a:pPr>
            <a:r>
              <a:rPr lang="ru-RU" sz="2400" dirty="0" smtClean="0"/>
              <a:t>2. Н.А. Фомин. </a:t>
            </a:r>
            <a:r>
              <a:rPr lang="en-US" sz="2400" dirty="0" smtClean="0"/>
              <a:t>“</a:t>
            </a:r>
            <a:r>
              <a:rPr lang="ru-RU" sz="2400" dirty="0" smtClean="0"/>
              <a:t>Физиология человека</a:t>
            </a:r>
            <a:r>
              <a:rPr lang="en-US" sz="2400" dirty="0" smtClean="0"/>
              <a:t>”</a:t>
            </a:r>
            <a:r>
              <a:rPr lang="ru-RU" sz="2400" dirty="0" smtClean="0"/>
              <a:t>, Просвещение, 2000</a:t>
            </a:r>
          </a:p>
          <a:p>
            <a:pPr>
              <a:buNone/>
            </a:pPr>
            <a:r>
              <a:rPr lang="ru-RU" sz="2400" dirty="0" smtClean="0"/>
              <a:t>3. Д.В. Колесов </a:t>
            </a:r>
            <a:r>
              <a:rPr lang="en-US" sz="2400" dirty="0" smtClean="0"/>
              <a:t>“</a:t>
            </a:r>
            <a:r>
              <a:rPr lang="ru-RU" sz="2400" dirty="0" smtClean="0"/>
              <a:t>Биология. Человек</a:t>
            </a:r>
            <a:r>
              <a:rPr lang="en-US" sz="2400" dirty="0" smtClean="0"/>
              <a:t>”</a:t>
            </a:r>
            <a:r>
              <a:rPr lang="ru-RU" sz="2400" dirty="0" smtClean="0"/>
              <a:t>,Дрофа. 2006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648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Кровь и остальные компоненты внутренней среды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507C54"/>
                </a:solidFill>
              </a:rPr>
              <a:t> Проверьте свои знания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</a:t>
            </a:r>
            <a:r>
              <a:rPr lang="ru-RU" sz="1800" dirty="0" smtClean="0"/>
              <a:t>Из чего состоит внутренняя среда организма? Почему клеткам для процессов жизнедеятельности необходима жидкая среда?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2.</a:t>
            </a:r>
            <a:r>
              <a:rPr lang="ru-RU" sz="1800" dirty="0" smtClean="0"/>
              <a:t> Как связаны компоненты внутренней среды организма: кровь, тканевая жидкость и лимфа?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3.</a:t>
            </a:r>
            <a:r>
              <a:rPr lang="ru-RU" sz="1800" dirty="0" smtClean="0"/>
              <a:t> Какие функции выполняет кровь, тканевая жидкость и лимфа?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4</a:t>
            </a:r>
            <a:r>
              <a:rPr lang="ru-RU" sz="1800" dirty="0" smtClean="0"/>
              <a:t>. Каков состав плазмы крови?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5</a:t>
            </a:r>
            <a:r>
              <a:rPr lang="ru-RU" sz="1800" dirty="0" smtClean="0"/>
              <a:t>. Объясните, что такое лимфатические узлы, что в них происходит. Покажите на себе, где находятся некоторые из них.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6.</a:t>
            </a:r>
            <a:r>
              <a:rPr lang="ru-RU" sz="1800" dirty="0" smtClean="0"/>
              <a:t> Каковы функции эритроцитов, лейкоцитов и тромбоцитов?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7.</a:t>
            </a:r>
            <a:r>
              <a:rPr lang="ru-RU" sz="1800" dirty="0" smtClean="0"/>
              <a:t> </a:t>
            </a:r>
            <a:r>
              <a:rPr lang="ru-RU" sz="1800" b="1" dirty="0" smtClean="0"/>
              <a:t>Выполните задания </a:t>
            </a:r>
            <a:r>
              <a:rPr lang="ru-RU" sz="1800" b="1" dirty="0" smtClean="0">
                <a:solidFill>
                  <a:srgbClr val="FF0000"/>
                </a:solidFill>
              </a:rPr>
              <a:t>1,2, 3 </a:t>
            </a:r>
            <a:r>
              <a:rPr lang="ru-RU" sz="1800" b="1" dirty="0" smtClean="0"/>
              <a:t>на стр. </a:t>
            </a:r>
            <a:r>
              <a:rPr lang="ru-RU" sz="1800" b="1" dirty="0" smtClean="0">
                <a:solidFill>
                  <a:srgbClr val="FF0000"/>
                </a:solidFill>
              </a:rPr>
              <a:t>89</a:t>
            </a:r>
            <a:r>
              <a:rPr lang="ru-RU" sz="1800" b="1" dirty="0" smtClean="0"/>
              <a:t> со знаком 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</a:p>
          <a:p>
            <a:pPr>
              <a:buNone/>
            </a:pPr>
            <a:endParaRPr lang="ru-RU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131840" y="14847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2373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hlinkClick r:id="rId2" action="ppaction://hlinksldjump"/>
              </a:rPr>
              <a:t>К содержанию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645333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3" action="ppaction://hlinksldjump"/>
              </a:rPr>
              <a:t>К слайду</a:t>
            </a:r>
            <a:endParaRPr lang="ru-RU" sz="1000" b="1" dirty="0"/>
          </a:p>
        </p:txBody>
      </p:sp>
      <p:pic>
        <p:nvPicPr>
          <p:cNvPr id="10" name="Рисунок 9" descr="Состав кров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84368" y="116632"/>
            <a:ext cx="957613" cy="115212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648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Борьба организма с инфекциями. Иммунитет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507C54"/>
                </a:solidFill>
              </a:rPr>
              <a:t> Проверьте свои знания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</a:t>
            </a:r>
            <a:r>
              <a:rPr lang="ru-RU" sz="1800" dirty="0" smtClean="0"/>
              <a:t>Как организм человека защищается от микроорганизмов?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2.</a:t>
            </a:r>
            <a:r>
              <a:rPr lang="ru-RU" sz="1800" dirty="0" smtClean="0"/>
              <a:t> Что такое иммунитет?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3.</a:t>
            </a:r>
            <a:r>
              <a:rPr lang="ru-RU" sz="1800" dirty="0" smtClean="0"/>
              <a:t> К какому виду иммунитета относится фагоцитоз?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4</a:t>
            </a:r>
            <a:r>
              <a:rPr lang="ru-RU" sz="1800" dirty="0" smtClean="0"/>
              <a:t>. Как образуются антитела? Могут ли антитела, выработанные против дифтерии, обезвредить столбнячный яд?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r>
              <a:rPr lang="ru-RU" sz="1800" b="1" dirty="0" smtClean="0"/>
              <a:t>5</a:t>
            </a:r>
            <a:r>
              <a:rPr lang="ru-RU" sz="1800" dirty="0" smtClean="0"/>
              <a:t>. Что такое воспаление? Каковы его признаки?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r>
              <a:rPr lang="ru-RU" sz="1800" b="1" dirty="0" smtClean="0"/>
              <a:t>6.</a:t>
            </a:r>
            <a:r>
              <a:rPr lang="ru-RU" sz="1800" dirty="0" smtClean="0"/>
              <a:t> Какие заболевания называются инфекционными? Что для них характерно?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7.</a:t>
            </a:r>
            <a:r>
              <a:rPr lang="ru-RU" sz="1800" dirty="0" smtClean="0"/>
              <a:t> Что такое </a:t>
            </a:r>
            <a:r>
              <a:rPr lang="en-US" sz="1800" dirty="0" smtClean="0"/>
              <a:t>“</a:t>
            </a:r>
            <a:r>
              <a:rPr lang="ru-RU" sz="1800" dirty="0" smtClean="0"/>
              <a:t>ворота инфекции</a:t>
            </a:r>
            <a:r>
              <a:rPr lang="en-US" sz="1800" dirty="0" smtClean="0"/>
              <a:t>”</a:t>
            </a:r>
            <a:r>
              <a:rPr lang="ru-RU" sz="1800" dirty="0" smtClean="0"/>
              <a:t>? Почему опасны </a:t>
            </a:r>
            <a:r>
              <a:rPr lang="ru-RU" sz="1800" dirty="0" err="1" smtClean="0"/>
              <a:t>бацилло</a:t>
            </a:r>
            <a:r>
              <a:rPr lang="ru-RU" sz="1800" dirty="0" smtClean="0"/>
              <a:t>- и вирусоносители?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dirty="0" smtClean="0"/>
              <a:t>8. </a:t>
            </a:r>
            <a:r>
              <a:rPr lang="ru-RU" sz="1800" b="1" dirty="0" smtClean="0"/>
              <a:t>Выполните задание на стр. </a:t>
            </a:r>
            <a:r>
              <a:rPr lang="ru-RU" sz="1800" b="1" dirty="0" smtClean="0">
                <a:solidFill>
                  <a:srgbClr val="FF0000"/>
                </a:solidFill>
              </a:rPr>
              <a:t>93</a:t>
            </a:r>
            <a:r>
              <a:rPr lang="ru-RU" sz="1800" b="1" dirty="0" smtClean="0"/>
              <a:t> со знаком 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14847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2373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hlinkClick r:id="rId2" action="ppaction://hlinksldjump"/>
              </a:rPr>
              <a:t>К содержанию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645333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3" action="ppaction://hlinksldjump"/>
              </a:rPr>
              <a:t>К слайду</a:t>
            </a:r>
            <a:endParaRPr lang="ru-RU" sz="1000" b="1" dirty="0"/>
          </a:p>
        </p:txBody>
      </p:sp>
      <p:pic>
        <p:nvPicPr>
          <p:cNvPr id="10" name="Содержимое 5" descr="Получение вакцин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5197" y="116632"/>
            <a:ext cx="1688803" cy="115212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064896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Иммунология на службе здоровья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4000" b="1" dirty="0" smtClean="0">
                <a:solidFill>
                  <a:srgbClr val="507C54"/>
                </a:solidFill>
              </a:rPr>
              <a:t> Проверьте свои знания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000" b="1" dirty="0" smtClean="0"/>
              <a:t>1.</a:t>
            </a:r>
            <a:r>
              <a:rPr lang="ru-RU" sz="2000" dirty="0" smtClean="0"/>
              <a:t> </a:t>
            </a:r>
            <a:r>
              <a:rPr lang="ru-RU" sz="1800" dirty="0" smtClean="0"/>
              <a:t>Чем занимается вирусология?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2.</a:t>
            </a:r>
            <a:r>
              <a:rPr lang="ru-RU" sz="1800" dirty="0" smtClean="0"/>
              <a:t> Чем искусственный иммунитет отличается от естественного?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3.</a:t>
            </a:r>
            <a:r>
              <a:rPr lang="ru-RU" sz="1800" dirty="0" smtClean="0"/>
              <a:t> Почему прививка против кори не обеспечивает иммунитет к столбняку?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4</a:t>
            </a:r>
            <a:r>
              <a:rPr lang="ru-RU" sz="1800" dirty="0" smtClean="0"/>
              <a:t>. Что такое аллергия и как она возникает?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r>
              <a:rPr lang="ru-RU" sz="1800" b="1" dirty="0" smtClean="0"/>
              <a:t>5</a:t>
            </a:r>
            <a:r>
              <a:rPr lang="ru-RU" sz="1800" dirty="0" smtClean="0"/>
              <a:t>. Почему тканевая несовместимость является препятствием при пересадке органов?</a:t>
            </a:r>
          </a:p>
          <a:p>
            <a:pPr>
              <a:buNone/>
            </a:pPr>
            <a:endParaRPr lang="ru-RU" sz="900" dirty="0" smtClean="0"/>
          </a:p>
          <a:p>
            <a:pPr>
              <a:buNone/>
            </a:pPr>
            <a:r>
              <a:rPr lang="ru-RU" sz="1800" b="1" dirty="0" smtClean="0"/>
              <a:t>6.</a:t>
            </a:r>
            <a:r>
              <a:rPr lang="ru-RU" sz="1800" dirty="0" smtClean="0"/>
              <a:t> Каковы группы крови у человека? Какие выполняются требования при переливании крови ?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b="1" dirty="0" smtClean="0"/>
              <a:t>7.</a:t>
            </a:r>
            <a:r>
              <a:rPr lang="ru-RU" sz="1800" dirty="0" smtClean="0"/>
              <a:t> Как можно объяснить конфликт между </a:t>
            </a:r>
            <a:r>
              <a:rPr lang="ru-RU" sz="1800" dirty="0" err="1" smtClean="0"/>
              <a:t>резус-положительнум</a:t>
            </a:r>
            <a:r>
              <a:rPr lang="ru-RU" sz="1800" dirty="0" smtClean="0"/>
              <a:t> плодом и резус-отрицательным материнским организмом?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1800" dirty="0" smtClean="0"/>
              <a:t>8. </a:t>
            </a:r>
            <a:r>
              <a:rPr lang="ru-RU" sz="1800" b="1" dirty="0" smtClean="0"/>
              <a:t>Выполните задания </a:t>
            </a:r>
            <a:r>
              <a:rPr lang="ru-RU" sz="1800" b="1" dirty="0" smtClean="0">
                <a:solidFill>
                  <a:srgbClr val="FF0000"/>
                </a:solidFill>
              </a:rPr>
              <a:t>1</a:t>
            </a:r>
            <a:r>
              <a:rPr lang="ru-RU" sz="1800" b="1" dirty="0" smtClean="0"/>
              <a:t> и </a:t>
            </a:r>
            <a:r>
              <a:rPr lang="ru-RU" sz="1800" b="1" dirty="0" smtClean="0">
                <a:solidFill>
                  <a:srgbClr val="FF0000"/>
                </a:solidFill>
              </a:rPr>
              <a:t>2</a:t>
            </a:r>
            <a:r>
              <a:rPr lang="ru-RU" sz="1800" b="1" dirty="0" smtClean="0"/>
              <a:t> на стр. </a:t>
            </a:r>
            <a:r>
              <a:rPr lang="ru-RU" sz="1800" b="1" dirty="0" smtClean="0">
                <a:solidFill>
                  <a:srgbClr val="FF0000"/>
                </a:solidFill>
              </a:rPr>
              <a:t>99</a:t>
            </a:r>
            <a:r>
              <a:rPr lang="ru-RU" sz="1800" b="1" dirty="0" smtClean="0"/>
              <a:t> со знаком </a:t>
            </a:r>
            <a:r>
              <a:rPr lang="ru-RU" sz="1800" b="1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14847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Ответьте на вопросы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62373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hlinkClick r:id="rId2" action="ppaction://hlinksldjump"/>
              </a:rPr>
              <a:t>К содержанию</a:t>
            </a:r>
            <a:endParaRPr lang="ru-RU" sz="1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645333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3" action="ppaction://hlinksldjump"/>
              </a:rPr>
              <a:t>К слайду</a:t>
            </a:r>
            <a:endParaRPr lang="ru-RU" sz="1000" b="1" dirty="0"/>
          </a:p>
        </p:txBody>
      </p:sp>
      <p:pic>
        <p:nvPicPr>
          <p:cNvPr id="10" name="Рисунок 9" descr="Схема переливания кров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0"/>
            <a:ext cx="1270022" cy="11967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Тромбоциты, или кровяные пластинки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46176" cy="4343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Работа </a:t>
            </a:r>
          </a:p>
          <a:p>
            <a:pPr algn="ctr"/>
            <a:r>
              <a:rPr lang="ru-RU" sz="2400" b="1" dirty="0" smtClean="0"/>
              <a:t>по </a:t>
            </a:r>
          </a:p>
          <a:p>
            <a:pPr algn="ctr"/>
            <a:r>
              <a:rPr lang="ru-RU" sz="2400" b="1" dirty="0" smtClean="0"/>
              <a:t>учебнику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§ 17</a:t>
            </a:r>
          </a:p>
          <a:p>
            <a:pPr algn="ctr"/>
            <a:r>
              <a:rPr lang="ru-RU" sz="2400" b="1" dirty="0" smtClean="0"/>
              <a:t>страница</a:t>
            </a:r>
          </a:p>
          <a:p>
            <a:pPr algn="ctr"/>
            <a:r>
              <a:rPr lang="ru-RU" sz="2400" b="1" dirty="0" smtClean="0"/>
              <a:t>86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771800" y="1916832"/>
            <a:ext cx="5991200" cy="4111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Прочитайте часть статьи</a:t>
            </a:r>
            <a:r>
              <a:rPr lang="en-US" sz="2400" b="1" dirty="0" smtClean="0"/>
              <a:t> “</a:t>
            </a:r>
            <a:r>
              <a:rPr lang="ru-RU" sz="2400" b="1" dirty="0" smtClean="0"/>
              <a:t>Тромбоциты, или кровяные пластинки</a:t>
            </a:r>
            <a:r>
              <a:rPr lang="en-US" sz="2400" b="1" dirty="0" smtClean="0"/>
              <a:t>”</a:t>
            </a:r>
            <a:r>
              <a:rPr lang="ru-RU" sz="2400" b="1" dirty="0" smtClean="0"/>
              <a:t> последний абзац на стр.86 и далее</a:t>
            </a:r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endParaRPr lang="ru-RU" sz="800" b="1" dirty="0" smtClean="0"/>
          </a:p>
          <a:p>
            <a:r>
              <a:rPr lang="ru-RU" sz="2400" b="1" dirty="0" smtClean="0"/>
              <a:t>Составьте последовательную схему образования тромба при травме кровеносного сосуда</a:t>
            </a:r>
          </a:p>
          <a:p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453336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2" action="ppaction://hlinksldjump"/>
              </a:rPr>
              <a:t>К слайду</a:t>
            </a:r>
            <a:endParaRPr lang="ru-RU" sz="1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Воспаление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46176" cy="4343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Работа </a:t>
            </a:r>
          </a:p>
          <a:p>
            <a:pPr algn="ctr"/>
            <a:r>
              <a:rPr lang="ru-RU" sz="2400" b="1" dirty="0" smtClean="0"/>
              <a:t>по </a:t>
            </a:r>
          </a:p>
          <a:p>
            <a:pPr algn="ctr"/>
            <a:r>
              <a:rPr lang="ru-RU" sz="2400" b="1" dirty="0" smtClean="0"/>
              <a:t>учебнику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§ 18</a:t>
            </a:r>
          </a:p>
          <a:p>
            <a:pPr algn="ctr"/>
            <a:r>
              <a:rPr lang="ru-RU" sz="2400" b="1" dirty="0" smtClean="0"/>
              <a:t>страница</a:t>
            </a:r>
          </a:p>
          <a:p>
            <a:pPr algn="ctr"/>
            <a:r>
              <a:rPr lang="ru-RU" sz="2400" b="1" dirty="0" smtClean="0"/>
              <a:t>91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771800" y="1916832"/>
            <a:ext cx="5991200" cy="4111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Прочитайте часть статьи</a:t>
            </a:r>
            <a:r>
              <a:rPr lang="en-US" sz="2400" b="1" dirty="0" smtClean="0"/>
              <a:t> “</a:t>
            </a:r>
            <a:r>
              <a:rPr lang="ru-RU" sz="2400" b="1" dirty="0" smtClean="0"/>
              <a:t>Воспаление</a:t>
            </a:r>
            <a:r>
              <a:rPr lang="en-US" sz="2400" b="1" dirty="0" smtClean="0"/>
              <a:t>”</a:t>
            </a:r>
            <a:r>
              <a:rPr lang="ru-RU" sz="2400" b="1" dirty="0" smtClean="0"/>
              <a:t> четвертый абзац на стр.91</a:t>
            </a:r>
          </a:p>
          <a:p>
            <a:endParaRPr lang="ru-RU" sz="800" b="1" dirty="0" smtClean="0"/>
          </a:p>
          <a:p>
            <a:r>
              <a:rPr lang="ru-RU" sz="2400" b="1" dirty="0" smtClean="0"/>
              <a:t>Рассмотрите рис. 47 на стр. 92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Ответьте письменно в тетради:</a:t>
            </a:r>
          </a:p>
          <a:p>
            <a:pPr>
              <a:buFontTx/>
              <a:buChar char="-"/>
            </a:pPr>
            <a:r>
              <a:rPr lang="ru-RU" sz="2400" b="1" dirty="0" smtClean="0"/>
              <a:t>Что такое воспаление?</a:t>
            </a:r>
          </a:p>
          <a:p>
            <a:pPr>
              <a:buFontTx/>
              <a:buChar char="-"/>
            </a:pPr>
            <a:r>
              <a:rPr lang="ru-RU" sz="2400" b="1" dirty="0" smtClean="0"/>
              <a:t>Каково значение воспаления?</a:t>
            </a:r>
          </a:p>
          <a:p>
            <a:pPr>
              <a:buFontTx/>
              <a:buChar char="-"/>
            </a:pPr>
            <a:r>
              <a:rPr lang="ru-RU" sz="2400" b="1" dirty="0" smtClean="0"/>
              <a:t>Какие признаки воспаления?</a:t>
            </a:r>
          </a:p>
          <a:p>
            <a:pPr>
              <a:buFontTx/>
              <a:buChar char="-"/>
            </a:pPr>
            <a:endParaRPr lang="ru-RU" sz="2400" b="1" dirty="0" smtClean="0"/>
          </a:p>
          <a:p>
            <a:pPr>
              <a:buNone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172400" y="6453336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2" action="ppaction://hlinksldjump"/>
              </a:rPr>
              <a:t>К слайду</a:t>
            </a:r>
            <a:endParaRPr lang="ru-RU" sz="1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История изобретения вакцин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946176" cy="4343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Работа </a:t>
            </a:r>
          </a:p>
          <a:p>
            <a:pPr algn="ctr"/>
            <a:r>
              <a:rPr lang="ru-RU" sz="2400" b="1" dirty="0" smtClean="0"/>
              <a:t>по </a:t>
            </a:r>
          </a:p>
          <a:p>
            <a:pPr algn="ctr"/>
            <a:r>
              <a:rPr lang="ru-RU" sz="2400" b="1" dirty="0" smtClean="0"/>
              <a:t>учебнику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§ 19</a:t>
            </a:r>
          </a:p>
          <a:p>
            <a:pPr algn="ctr"/>
            <a:r>
              <a:rPr lang="ru-RU" sz="2400" b="1" dirty="0" smtClean="0"/>
              <a:t>страница</a:t>
            </a:r>
          </a:p>
          <a:p>
            <a:pPr algn="ctr"/>
            <a:r>
              <a:rPr lang="ru-RU" sz="2400" b="1" dirty="0" smtClean="0"/>
              <a:t>94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771800" y="1916832"/>
            <a:ext cx="5991200" cy="411135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Прочитайте часть статьи</a:t>
            </a:r>
            <a:r>
              <a:rPr lang="en-US" sz="2400" b="1" dirty="0" smtClean="0"/>
              <a:t> “</a:t>
            </a:r>
            <a:r>
              <a:rPr lang="ru-RU" sz="2400" b="1" dirty="0" smtClean="0"/>
              <a:t>История возникновения вакцин</a:t>
            </a:r>
            <a:r>
              <a:rPr lang="en-US" sz="2400" b="1" dirty="0" smtClean="0"/>
              <a:t>”</a:t>
            </a:r>
            <a:r>
              <a:rPr lang="ru-RU" sz="2400" b="1" dirty="0" smtClean="0"/>
              <a:t> на стр.94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Составьте в тетради небольшой конспект, записав имена ученых и их открытия в иммунологии</a:t>
            </a:r>
          </a:p>
          <a:p>
            <a:endParaRPr lang="ru-RU" sz="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172400" y="6453336"/>
            <a:ext cx="1187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hlinkClick r:id="rId2" action="ppaction://hlinksldjump"/>
              </a:rPr>
              <a:t>К слайду</a:t>
            </a:r>
            <a:endParaRPr lang="ru-RU" sz="1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4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Кровь и остальные компоненты внутренней среды организма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89566"/>
            <a:ext cx="4172272" cy="5007785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Внутренняя среда организма состоит из трех жидкостей:</a:t>
            </a:r>
          </a:p>
          <a:p>
            <a:pPr>
              <a:buNone/>
            </a:pPr>
            <a:r>
              <a:rPr lang="ru-RU" sz="1800" dirty="0" smtClean="0"/>
              <a:t>       - </a:t>
            </a:r>
            <a:r>
              <a:rPr lang="ru-RU" sz="1800" dirty="0" smtClean="0">
                <a:solidFill>
                  <a:srgbClr val="C00000"/>
                </a:solidFill>
              </a:rPr>
              <a:t>крови</a:t>
            </a:r>
          </a:p>
          <a:p>
            <a:pPr>
              <a:buNone/>
            </a:pPr>
            <a:r>
              <a:rPr lang="ru-RU" sz="1800" dirty="0" smtClean="0"/>
              <a:t>       - </a:t>
            </a:r>
            <a:r>
              <a:rPr lang="ru-RU" sz="1800" dirty="0" smtClean="0">
                <a:solidFill>
                  <a:srgbClr val="C00000"/>
                </a:solidFill>
              </a:rPr>
              <a:t>тканевой жидкости</a:t>
            </a:r>
          </a:p>
          <a:p>
            <a:pPr>
              <a:buNone/>
            </a:pPr>
            <a:r>
              <a:rPr lang="ru-RU" sz="1800" dirty="0" smtClean="0"/>
              <a:t>       - </a:t>
            </a:r>
            <a:r>
              <a:rPr lang="ru-RU" sz="1800" dirty="0" smtClean="0">
                <a:solidFill>
                  <a:srgbClr val="C00000"/>
                </a:solidFill>
              </a:rPr>
              <a:t>лимфы</a:t>
            </a:r>
          </a:p>
          <a:p>
            <a:endParaRPr lang="ru-RU" sz="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Кровь</a:t>
            </a:r>
            <a:r>
              <a:rPr lang="ru-RU" sz="1800" dirty="0" smtClean="0"/>
              <a:t> – основной компонент внутренней среды циркулирует по замкнутой системе сосудов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Кровь состоит из:</a:t>
            </a:r>
          </a:p>
          <a:p>
            <a:pPr>
              <a:buNone/>
            </a:pPr>
            <a:r>
              <a:rPr lang="ru-RU" sz="1800" dirty="0" smtClean="0"/>
              <a:t>      - </a:t>
            </a:r>
            <a:r>
              <a:rPr lang="ru-RU" sz="1800" dirty="0" smtClean="0">
                <a:solidFill>
                  <a:srgbClr val="C00000"/>
                </a:solidFill>
              </a:rPr>
              <a:t>плазмы</a:t>
            </a:r>
            <a:r>
              <a:rPr lang="ru-RU" sz="1800" dirty="0" smtClean="0"/>
              <a:t> (межклеточное вещество) -50-60% объема крови</a:t>
            </a:r>
          </a:p>
          <a:p>
            <a:pPr>
              <a:buNone/>
            </a:pPr>
            <a:r>
              <a:rPr lang="ru-RU" sz="1800" dirty="0" smtClean="0"/>
              <a:t>      - </a:t>
            </a:r>
            <a:r>
              <a:rPr lang="ru-RU" sz="1800" dirty="0" smtClean="0">
                <a:solidFill>
                  <a:srgbClr val="C00000"/>
                </a:solidFill>
              </a:rPr>
              <a:t>форменные элементы крови </a:t>
            </a:r>
            <a:r>
              <a:rPr lang="ru-RU" sz="1800" dirty="0" smtClean="0"/>
              <a:t>(40-50%) – </a:t>
            </a:r>
            <a:r>
              <a:rPr lang="ru-RU" sz="1800" b="1" i="1" dirty="0" smtClean="0"/>
              <a:t>эритроциты, лейкоциты </a:t>
            </a:r>
            <a:r>
              <a:rPr lang="ru-RU" sz="1800" dirty="0" smtClean="0"/>
              <a:t>и кровяные пластинки –</a:t>
            </a:r>
            <a:r>
              <a:rPr lang="ru-RU" sz="1800" b="1" i="1" dirty="0" smtClean="0"/>
              <a:t>тромбоциты.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7984" y="1589566"/>
            <a:ext cx="4536503" cy="5268434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Тканевая жидкость  </a:t>
            </a:r>
            <a:r>
              <a:rPr lang="ru-RU" sz="1800" dirty="0" smtClean="0"/>
              <a:t>- компонент внутренней среды, в котором непосредственно находятся клетки организма. Состоит из:</a:t>
            </a:r>
          </a:p>
          <a:p>
            <a:pPr>
              <a:buNone/>
            </a:pPr>
            <a:r>
              <a:rPr lang="ru-RU" sz="1800" dirty="0" smtClean="0"/>
              <a:t>      - </a:t>
            </a:r>
            <a:r>
              <a:rPr lang="ru-RU" sz="1800" b="1" i="1" dirty="0" smtClean="0"/>
              <a:t>воды</a:t>
            </a:r>
            <a:r>
              <a:rPr lang="ru-RU" sz="1800" dirty="0" smtClean="0"/>
              <a:t> 95%</a:t>
            </a:r>
          </a:p>
          <a:p>
            <a:pPr>
              <a:buNone/>
            </a:pPr>
            <a:r>
              <a:rPr lang="ru-RU" sz="1800" dirty="0" smtClean="0"/>
              <a:t>      - </a:t>
            </a:r>
            <a:r>
              <a:rPr lang="ru-RU" sz="1800" b="1" i="1" dirty="0" smtClean="0"/>
              <a:t>минеральных солей </a:t>
            </a:r>
            <a:r>
              <a:rPr lang="ru-RU" sz="1800" dirty="0" smtClean="0"/>
              <a:t>0,9%</a:t>
            </a:r>
          </a:p>
          <a:p>
            <a:pPr>
              <a:buNone/>
            </a:pPr>
            <a:r>
              <a:rPr lang="ru-RU" sz="1800" dirty="0" smtClean="0"/>
              <a:t>      - </a:t>
            </a:r>
            <a:r>
              <a:rPr lang="ru-RU" sz="1800" b="1" i="1" dirty="0" smtClean="0"/>
              <a:t>белков</a:t>
            </a:r>
            <a:r>
              <a:rPr lang="ru-RU" sz="1800" dirty="0" smtClean="0"/>
              <a:t> 1,5 %</a:t>
            </a:r>
          </a:p>
          <a:p>
            <a:pPr>
              <a:buNone/>
            </a:pPr>
            <a:r>
              <a:rPr lang="ru-RU" sz="1800" dirty="0" smtClean="0"/>
              <a:t>      - </a:t>
            </a:r>
            <a:r>
              <a:rPr lang="ru-RU" sz="1800" b="1" i="1" dirty="0" smtClean="0"/>
              <a:t>растворенный кислород, углекислый газ и азот</a:t>
            </a:r>
          </a:p>
          <a:p>
            <a:pPr>
              <a:buNone/>
            </a:pPr>
            <a:r>
              <a:rPr lang="ru-RU" sz="1800" b="1" i="1" dirty="0" smtClean="0"/>
              <a:t>      - питательные вещества</a:t>
            </a:r>
            <a:r>
              <a:rPr lang="ru-RU" sz="1800" dirty="0" smtClean="0"/>
              <a:t> и </a:t>
            </a:r>
            <a:r>
              <a:rPr lang="ru-RU" sz="1800" b="1" i="1" dirty="0" smtClean="0"/>
              <a:t>продукты клеточного распада</a:t>
            </a:r>
            <a:r>
              <a:rPr lang="ru-RU" sz="1800" dirty="0" smtClean="0"/>
              <a:t>,  другие соединения</a:t>
            </a:r>
          </a:p>
          <a:p>
            <a:pPr>
              <a:buNone/>
            </a:pPr>
            <a:endParaRPr lang="ru-RU" sz="800" dirty="0" smtClean="0"/>
          </a:p>
          <a:p>
            <a:r>
              <a:rPr lang="ru-RU" sz="1800" dirty="0" smtClean="0"/>
              <a:t>Из тканевой жидкости </a:t>
            </a:r>
            <a:r>
              <a:rPr lang="ru-RU" sz="1800" b="1" i="1" dirty="0" smtClean="0"/>
              <a:t>клетки получают питательные вещества и кислород</a:t>
            </a:r>
            <a:endParaRPr lang="ru-RU" sz="800" dirty="0" smtClean="0"/>
          </a:p>
          <a:p>
            <a:r>
              <a:rPr lang="ru-RU" sz="1800" dirty="0" smtClean="0"/>
              <a:t>В тканевую жидкость </a:t>
            </a:r>
            <a:r>
              <a:rPr lang="ru-RU" sz="1800" b="1" i="1" dirty="0" smtClean="0"/>
              <a:t>клетки выделяют продукты распада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7647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Компоненты внутренней среды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Лимфа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Лимфа</a:t>
            </a:r>
            <a:r>
              <a:rPr lang="ru-RU" sz="1800" dirty="0" smtClean="0"/>
              <a:t> – третий компонент внутренней среды</a:t>
            </a:r>
          </a:p>
          <a:p>
            <a:endParaRPr lang="ru-RU" sz="800" dirty="0" smtClean="0"/>
          </a:p>
          <a:p>
            <a:r>
              <a:rPr lang="ru-RU" sz="1800" dirty="0" smtClean="0"/>
              <a:t>Лимфа перемещается по лимфатическим сосудам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Лимфатические капилляры начинаются в тканях </a:t>
            </a:r>
            <a:r>
              <a:rPr lang="ru-RU" sz="1800" dirty="0" smtClean="0"/>
              <a:t>мелкими слепыми мешочками из одного слоя эпителиальной ткани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Лимфатические капилляры интенсивно поглощают избыток тканевой жидкости</a:t>
            </a:r>
            <a:r>
              <a:rPr lang="ru-RU" sz="1800" dirty="0" smtClean="0"/>
              <a:t>, которая превращается в лимфу.</a:t>
            </a:r>
            <a:endParaRPr lang="ru-RU" sz="1800" dirty="0"/>
          </a:p>
        </p:txBody>
      </p:sp>
      <p:pic>
        <p:nvPicPr>
          <p:cNvPr id="5" name="Рисунок 4" descr="Лимфатическая сист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3888432" cy="501647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/>
              <a:t>Лимфа</a:t>
            </a:r>
            <a:endParaRPr lang="ru-RU" sz="2400" b="1" dirty="0"/>
          </a:p>
        </p:txBody>
      </p:sp>
      <p:pic>
        <p:nvPicPr>
          <p:cNvPr id="5" name="Содержимое 4" descr="Впадение лимфы в кровь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833705" cy="5098012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1" y="1589566"/>
            <a:ext cx="3886200" cy="5007785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smtClean="0"/>
              <a:t>Лимфатические сосуды, </a:t>
            </a:r>
            <a:r>
              <a:rPr lang="ru-RU" sz="1800" dirty="0" smtClean="0"/>
              <a:t>сливаясь друг с другом, </a:t>
            </a:r>
            <a:r>
              <a:rPr lang="ru-RU" sz="1800" b="1" i="1" dirty="0" smtClean="0"/>
              <a:t>образуют главный лимфатический сосуд </a:t>
            </a:r>
            <a:r>
              <a:rPr lang="ru-RU" sz="1800" dirty="0" smtClean="0"/>
              <a:t>(проток)</a:t>
            </a:r>
          </a:p>
          <a:p>
            <a:endParaRPr lang="ru-RU" sz="1800" dirty="0" smtClean="0"/>
          </a:p>
          <a:p>
            <a:r>
              <a:rPr lang="ru-RU" sz="1800" b="1" i="1" dirty="0" smtClean="0"/>
              <a:t>По пути лимфа проходит лимфатические узлы</a:t>
            </a:r>
            <a:r>
              <a:rPr lang="ru-RU" sz="1800" dirty="0" smtClean="0"/>
              <a:t>, которые являются фильтрами</a:t>
            </a:r>
          </a:p>
          <a:p>
            <a:endParaRPr lang="ru-RU" sz="1800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Лимфатические узлы задерживают посторонние частицы и уничтожают микроорганизмы</a:t>
            </a:r>
          </a:p>
          <a:p>
            <a:endParaRPr lang="ru-RU" sz="1800" dirty="0" smtClean="0"/>
          </a:p>
          <a:p>
            <a:r>
              <a:rPr lang="ru-RU" sz="1800" dirty="0" smtClean="0"/>
              <a:t>Лимфатический проток впадает верхнюю полую вену кровеносной системы.</a:t>
            </a:r>
            <a:endParaRPr lang="ru-RU" sz="1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Внутренняя среда находится в подвижном равновесии</a:t>
            </a:r>
          </a:p>
          <a:p>
            <a:endParaRPr lang="ru-RU" sz="800" dirty="0" smtClean="0"/>
          </a:p>
          <a:p>
            <a:r>
              <a:rPr lang="ru-RU" sz="1800" dirty="0" smtClean="0"/>
              <a:t>В стенках </a:t>
            </a:r>
            <a:r>
              <a:rPr lang="ru-RU" sz="1800" b="1" i="1" dirty="0" smtClean="0"/>
              <a:t>кровеносных сосудов находятся рецепторы</a:t>
            </a:r>
            <a:r>
              <a:rPr lang="ru-RU" sz="1800" dirty="0" smtClean="0"/>
              <a:t>, которые сигнализируют о </a:t>
            </a:r>
            <a:r>
              <a:rPr lang="ru-RU" sz="1800" b="1" i="1" dirty="0" smtClean="0"/>
              <a:t>повышении или понижении концентрации веществ в крови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Изменения концентрации вызывают определенные рефлексы</a:t>
            </a:r>
            <a:r>
              <a:rPr lang="ru-RU" sz="1800" dirty="0" smtClean="0"/>
              <a:t>, которые понижают или повышают количество веществ.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Благодаря работе нервной и эндокринной систем колебания веществ во внутренней среде не выходят за пределы нормы </a:t>
            </a:r>
            <a:r>
              <a:rPr lang="ru-RU" sz="1800" dirty="0" smtClean="0"/>
              <a:t>– например норма ионов К  в плазме здорового человека колеблется от 16 до 20 </a:t>
            </a:r>
            <a:r>
              <a:rPr lang="ru-RU" sz="1800" dirty="0" err="1" smtClean="0"/>
              <a:t>мг%</a:t>
            </a:r>
            <a:r>
              <a:rPr lang="ru-RU" sz="1800" dirty="0" smtClean="0"/>
              <a:t> (гомеостаз)</a:t>
            </a:r>
          </a:p>
          <a:p>
            <a:endParaRPr lang="ru-RU" sz="1800" dirty="0" smtClean="0"/>
          </a:p>
          <a:p>
            <a:r>
              <a:rPr lang="ru-RU" sz="1800" dirty="0" smtClean="0"/>
              <a:t>Содержания веществ в крови организма человека выражается некоторым диапазоном: от – до.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7667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Относительное постоянство внутренней среды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44900" y="1589567"/>
            <a:ext cx="4047579" cy="4572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Цельная кровь </a:t>
            </a:r>
            <a:r>
              <a:rPr lang="ru-RU" sz="1800" dirty="0" smtClean="0"/>
              <a:t>состоит из </a:t>
            </a:r>
            <a:r>
              <a:rPr lang="ru-RU" sz="1800" b="1" i="1" dirty="0" smtClean="0"/>
              <a:t>кровяной плазмы и кровяных клеток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Кровяная плазма </a:t>
            </a:r>
            <a:r>
              <a:rPr lang="ru-RU" sz="1800" dirty="0" smtClean="0"/>
              <a:t>состоит из </a:t>
            </a:r>
            <a:r>
              <a:rPr lang="ru-RU" sz="1800" b="1" i="1" dirty="0" smtClean="0"/>
              <a:t>кровяной сыворотки </a:t>
            </a:r>
            <a:r>
              <a:rPr lang="ru-RU" sz="1800" dirty="0" smtClean="0"/>
              <a:t>и </a:t>
            </a:r>
            <a:r>
              <a:rPr lang="ru-RU" sz="1800" b="1" i="1" dirty="0" smtClean="0"/>
              <a:t>нерастворимого белка фибрина</a:t>
            </a:r>
          </a:p>
          <a:p>
            <a:endParaRPr lang="ru-RU" sz="800" dirty="0" smtClean="0"/>
          </a:p>
          <a:p>
            <a:r>
              <a:rPr lang="ru-RU" sz="1800" b="1" i="1" dirty="0" smtClean="0"/>
              <a:t>Если предохранить кровь от свертывания после расслоения </a:t>
            </a:r>
            <a:r>
              <a:rPr lang="ru-RU" sz="1800" dirty="0" smtClean="0"/>
              <a:t>на основные части можно найти:</a:t>
            </a:r>
          </a:p>
          <a:p>
            <a:pPr>
              <a:buNone/>
            </a:pPr>
            <a:r>
              <a:rPr lang="ru-RU" sz="1800" dirty="0" smtClean="0"/>
              <a:t>      - сверху </a:t>
            </a:r>
            <a:r>
              <a:rPr lang="ru-RU" sz="1800" b="1" i="1" dirty="0" smtClean="0"/>
              <a:t>кровяную плазму</a:t>
            </a:r>
          </a:p>
          <a:p>
            <a:pPr>
              <a:buNone/>
            </a:pPr>
            <a:r>
              <a:rPr lang="ru-RU" sz="1800" dirty="0" smtClean="0"/>
              <a:t>      - нижняя часть – </a:t>
            </a:r>
            <a:r>
              <a:rPr lang="ru-RU" sz="1800" b="1" i="1" dirty="0" smtClean="0"/>
              <a:t>эритроциты</a:t>
            </a:r>
            <a:r>
              <a:rPr lang="ru-RU" sz="1800" dirty="0" smtClean="0"/>
              <a:t> (1</a:t>
            </a:r>
            <a:r>
              <a:rPr lang="en-US" sz="1800" dirty="0" smtClean="0"/>
              <a:t>/3</a:t>
            </a:r>
            <a:r>
              <a:rPr lang="ru-RU" sz="1800" dirty="0" smtClean="0"/>
              <a:t>)</a:t>
            </a:r>
          </a:p>
          <a:p>
            <a:pPr>
              <a:buNone/>
            </a:pPr>
            <a:r>
              <a:rPr lang="ru-RU" sz="1800" dirty="0" smtClean="0"/>
              <a:t>      - небольшой тонкий слой над эритроцитами – </a:t>
            </a:r>
            <a:r>
              <a:rPr lang="ru-RU" sz="1800" b="1" i="1" dirty="0" smtClean="0"/>
              <a:t>лейкоциты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54868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Состав крови</a:t>
            </a: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Содержимое 7" descr="Состав крови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276872"/>
            <a:ext cx="4709323" cy="316835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лазм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72816"/>
            <a:ext cx="3365106" cy="453650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589567"/>
            <a:ext cx="4320479" cy="4572000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Плазма крови имеет относительно постоянный состав:</a:t>
            </a:r>
          </a:p>
          <a:p>
            <a:pPr>
              <a:buNone/>
            </a:pPr>
            <a:r>
              <a:rPr lang="ru-RU" sz="1800" dirty="0" smtClean="0"/>
              <a:t>       - воды около 90%</a:t>
            </a:r>
          </a:p>
          <a:p>
            <a:pPr>
              <a:buNone/>
            </a:pPr>
            <a:r>
              <a:rPr lang="ru-RU" sz="1800" dirty="0" smtClean="0"/>
              <a:t>       - </a:t>
            </a:r>
            <a:r>
              <a:rPr lang="ru-RU" sz="1800" b="1" i="1" dirty="0" smtClean="0"/>
              <a:t>солевой состав </a:t>
            </a:r>
            <a:r>
              <a:rPr lang="ru-RU" sz="1800" dirty="0" smtClean="0"/>
              <a:t>около </a:t>
            </a:r>
            <a:r>
              <a:rPr lang="ru-RU" sz="1800" b="1" i="1" dirty="0" smtClean="0"/>
              <a:t>0,9%</a:t>
            </a:r>
            <a:r>
              <a:rPr lang="ru-RU" sz="1800" dirty="0" smtClean="0"/>
              <a:t> (хлористый натрий, соли калия, кальция, фосфорной кислоты и др.</a:t>
            </a:r>
          </a:p>
          <a:p>
            <a:pPr>
              <a:buNone/>
            </a:pPr>
            <a:r>
              <a:rPr lang="ru-RU" sz="1800" dirty="0" smtClean="0"/>
              <a:t>       - белки около 7% (фибриноген, глобулины, альбумины и др.)</a:t>
            </a:r>
          </a:p>
          <a:p>
            <a:pPr>
              <a:buNone/>
            </a:pPr>
            <a:r>
              <a:rPr lang="ru-RU" sz="1800" dirty="0" smtClean="0"/>
              <a:t>       - жиры 0,8%</a:t>
            </a:r>
          </a:p>
          <a:p>
            <a:pPr>
              <a:buNone/>
            </a:pPr>
            <a:r>
              <a:rPr lang="ru-RU" sz="1800" dirty="0" smtClean="0"/>
              <a:t>       - </a:t>
            </a:r>
            <a:r>
              <a:rPr lang="ru-RU" sz="1800" b="1" i="1" dirty="0" smtClean="0"/>
              <a:t>глюкозы 0,12%</a:t>
            </a:r>
          </a:p>
          <a:p>
            <a:pPr>
              <a:buNone/>
            </a:pPr>
            <a:r>
              <a:rPr lang="ru-RU" sz="1800" dirty="0" smtClean="0"/>
              <a:t>       - продукты жизнедеятельности клеток</a:t>
            </a:r>
          </a:p>
          <a:p>
            <a:pPr>
              <a:buNone/>
            </a:pPr>
            <a:r>
              <a:rPr lang="ru-RU" sz="1800" dirty="0" smtClean="0"/>
              <a:t>       - ферменты, гормоны.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47667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Плазма крови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880</TotalTime>
  <Words>2866</Words>
  <Application>Microsoft Office PowerPoint</Application>
  <PresentationFormat>Экран (4:3)</PresentationFormat>
  <Paragraphs>492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Обычная</vt:lpstr>
      <vt:lpstr>Внутренняя среда организма</vt:lpstr>
      <vt:lpstr>Задачи темы</vt:lpstr>
      <vt:lpstr>Содержание</vt:lpstr>
      <vt:lpstr>Кровь и остальные компоненты внутренней среды организма</vt:lpstr>
      <vt:lpstr>Лимфа</vt:lpstr>
      <vt:lpstr>Лимфа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Борьба организма с инфекцией. Иммунитет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Иммунология на службе здоровья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 </vt:lpstr>
      <vt:lpstr>Литература</vt:lpstr>
      <vt:lpstr>Кровь и остальные компоненты внутренней среды  Проверьте свои знания </vt:lpstr>
      <vt:lpstr>Борьба организма с инфекциями. Иммунитет  Проверьте свои знания </vt:lpstr>
      <vt:lpstr>Иммунология на службе здоровья  Проверьте свои знания </vt:lpstr>
      <vt:lpstr>Тромбоциты, или кровяные пластинки</vt:lpstr>
      <vt:lpstr>Воспаление</vt:lpstr>
      <vt:lpstr>История изобретения вакцин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среда организма</dc:title>
  <dc:creator>User</dc:creator>
  <cp:lastModifiedBy>Admin</cp:lastModifiedBy>
  <cp:revision>99</cp:revision>
  <dcterms:created xsi:type="dcterms:W3CDTF">2010-08-15T01:55:56Z</dcterms:created>
  <dcterms:modified xsi:type="dcterms:W3CDTF">2014-01-12T16:24:11Z</dcterms:modified>
</cp:coreProperties>
</file>