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73" r:id="rId7"/>
    <p:sldId id="266" r:id="rId8"/>
    <p:sldId id="267" r:id="rId9"/>
    <p:sldId id="270" r:id="rId10"/>
    <p:sldId id="271" r:id="rId11"/>
    <p:sldId id="272" r:id="rId12"/>
    <p:sldId id="275" r:id="rId13"/>
    <p:sldId id="276" r:id="rId14"/>
    <p:sldId id="277" r:id="rId15"/>
    <p:sldId id="278" r:id="rId16"/>
    <p:sldId id="283" r:id="rId17"/>
    <p:sldId id="279" r:id="rId18"/>
    <p:sldId id="280" r:id="rId19"/>
    <p:sldId id="284" r:id="rId20"/>
    <p:sldId id="286" r:id="rId21"/>
    <p:sldId id="287" r:id="rId22"/>
    <p:sldId id="288" r:id="rId23"/>
    <p:sldId id="285" r:id="rId24"/>
    <p:sldId id="289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EF17B71-3CDA-4AC7-A416-13F07B8D4D2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EAAE3E-9B13-463B-922F-6799BF379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7B71-3CDA-4AC7-A416-13F07B8D4D2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AE3E-9B13-463B-922F-6799BF379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EF17B71-3CDA-4AC7-A416-13F07B8D4D2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FEAAE3E-9B13-463B-922F-6799BF379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7B71-3CDA-4AC7-A416-13F07B8D4D2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EAAE3E-9B13-463B-922F-6799BF379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7B71-3CDA-4AC7-A416-13F07B8D4D2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FEAAE3E-9B13-463B-922F-6799BF379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EF17B71-3CDA-4AC7-A416-13F07B8D4D2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EAAE3E-9B13-463B-922F-6799BF379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EF17B71-3CDA-4AC7-A416-13F07B8D4D2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EAAE3E-9B13-463B-922F-6799BF379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7B71-3CDA-4AC7-A416-13F07B8D4D2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EAAE3E-9B13-463B-922F-6799BF379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7B71-3CDA-4AC7-A416-13F07B8D4D2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EAAE3E-9B13-463B-922F-6799BF379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7B71-3CDA-4AC7-A416-13F07B8D4D2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EAAE3E-9B13-463B-922F-6799BF379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EF17B71-3CDA-4AC7-A416-13F07B8D4D2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FEAAE3E-9B13-463B-922F-6799BF379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F17B71-3CDA-4AC7-A416-13F07B8D4D2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EAAE3E-9B13-463B-922F-6799BF379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6;&#1080;&#1089;&#1091;&#1085;&#1082;&#1080;/&#1058;&#1082;&#1072;&#1085;&#1100;%20&#1093;&#1088;&#1103;&#1097;%20&#1075;&#1080;&#1072;&#1083;&#1080;&#1085;&#1086;&#1074;&#1099;&#1081;.jpeg" TargetMode="External"/><Relationship Id="rId2" Type="http://schemas.openxmlformats.org/officeDocument/2006/relationships/hyperlink" Target="&#1048;&#1085;&#1090;&#1077;&#1088;&#1072;&#1082;&#1090;&#1080;&#1074;&#1085;&#1099;&#1077;%20&#1088;&#1080;&#1089;&#1091;&#1085;&#1082;&#1080;/&#1058;&#1082;&#1072;&#1085;&#1080;.sw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&#1056;&#1080;&#1089;&#1091;&#1085;&#1082;&#1080;/&#1057;&#1086;&#1077;&#1076;&#1080;&#1085;&#1080;&#1090;&#1077;&#1083;&#1100;&#1085;&#1099;&#1077;%20&#1090;&#1082;&#1072;&#1085;&#1080;.jpe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6;&#1080;&#1089;&#1091;&#1085;&#1082;&#1080;/&#1058;&#1082;&#1072;&#1085;&#1100;%20&#1101;&#1087;&#1080;&#1090;&#1077;&#1083;&#1080;&#1081;%20&#1082;&#1091;&#1073;&#1080;&#1095;&#1077;&#1089;&#1082;&#1080;&#1081;.jpeg" TargetMode="External"/><Relationship Id="rId2" Type="http://schemas.openxmlformats.org/officeDocument/2006/relationships/hyperlink" Target="&#1056;&#1080;&#1089;&#1091;&#1085;&#1082;&#1080;/&#1058;&#1082;&#1072;&#1085;&#1100;%20&#1101;&#1087;&#1080;&#1090;&#1077;&#1083;&#1080;&#1081;%20&#1087;&#1083;&#1086;&#1089;&#1082;&#1080;&#1081;.jpe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&#1056;&#1080;&#1089;&#1091;&#1085;&#1082;&#1080;/&#1058;&#1082;&#1072;&#1085;&#1100;%20&#1101;&#1087;&#1080;&#1090;&#1077;&#1083;&#1080;&#1081;%20&#1084;&#1077;&#1088;&#1094;&#1072;&#1090;&#1077;&#1083;&#1100;&#1085;&#1099;&#1081;.jpeg" TargetMode="External"/><Relationship Id="rId4" Type="http://schemas.openxmlformats.org/officeDocument/2006/relationships/hyperlink" Target="&#1056;&#1080;&#1089;&#1091;&#1085;&#1082;&#1080;/&#1058;&#1082;&#1072;&#1085;&#1100;%20&#1101;&#1087;&#1080;&#1090;&#1077;&#1083;&#1080;&#1081;%20&#1074;&#1099;&#1089;&#1086;&#1082;&#1080;&#1081;.jpe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6;&#1080;&#1089;&#1091;&#1085;&#1082;&#1080;/&#1058;&#1082;&#1072;&#1085;&#1100;%20&#1082;&#1086;&#1089;&#1090;&#1085;&#1072;&#1103;.jpeg" TargetMode="External"/><Relationship Id="rId2" Type="http://schemas.openxmlformats.org/officeDocument/2006/relationships/hyperlink" Target="&#1056;&#1080;&#1089;&#1091;&#1085;&#1082;&#1080;/&#1058;&#1082;&#1072;&#1085;&#1100;%20&#1093;&#1088;&#1103;&#1097;%20&#1075;&#1080;&#1072;&#1083;&#1080;&#1085;&#1086;&#1074;&#1099;&#1081;.jpeg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" Target="slide24.xml"/><Relationship Id="rId5" Type="http://schemas.openxmlformats.org/officeDocument/2006/relationships/image" Target="../media/image10.jpeg"/><Relationship Id="rId4" Type="http://schemas.openxmlformats.org/officeDocument/2006/relationships/hyperlink" Target="&#1056;&#1080;&#1089;&#1091;&#1085;&#1082;&#1080;/&#1057;&#1086;&#1077;&#1076;&#1080;&#1085;&#1080;&#1090;&#1077;&#1083;&#1100;&#1085;&#1099;&#1077;%20&#1090;&#1082;&#1072;&#1085;&#1080;.jpe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6;&#1080;&#1089;&#1091;&#1085;&#1082;&#1080;/&#1058;&#1082;&#1072;&#1085;&#1100;%20&#1087;&#1086;&#1087;&#1077;&#1088;&#1077;&#1095;&#1085;&#1086;-&#1087;&#1086;&#1083;&#1086;&#1089;&#1072;&#1090;&#1072;&#1103;.jpeg" TargetMode="External"/><Relationship Id="rId2" Type="http://schemas.openxmlformats.org/officeDocument/2006/relationships/hyperlink" Target="&#1056;&#1080;&#1089;&#1091;&#1085;&#1082;&#1080;/&#1058;&#1082;&#1072;&#1085;&#1100;%20&#1084;&#1099;&#1096;&#1077;&#1095;&#1085;&#1072;&#1103;%20&#1075;&#1083;&#1072;&#1076;&#1082;&#1072;&#1103;.jpe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&#1056;&#1080;&#1089;&#1091;&#1085;&#1082;&#1080;/3v.gi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40;&#1085;&#1080;&#1084;&#1072;&#1094;&#1080;&#1080;/&#1056;&#1077;&#1092;&#1083;&#1077;&#1082;&#1090;&#1086;&#1088;&#1085;&#1072;&#1103;%20&#1076;&#1091;&#1075;&#1072;.swf" TargetMode="External"/><Relationship Id="rId1" Type="http://schemas.openxmlformats.org/officeDocument/2006/relationships/slideLayout" Target="../slideLayouts/slideLayout4.xml"/><Relationship Id="rId5" Type="http://schemas.openxmlformats.org/officeDocument/2006/relationships/slide" Target="slide22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slide" Target="slide20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&#1048;&#1085;&#1090;&#1077;&#1088;&#1072;&#1082;&#1090;&#1080;&#1074;&#1085;&#1099;&#1077;%20&#1089;&#1093;&#1077;&#1084;&#1099;/&#1057;&#1090;&#1088;&#1091;&#1082;&#1090;&#1091;&#1088;&#1085;&#1099;&#1077;%20&#1077;&#1076;&#1080;&#1085;&#1080;&#1094;&#1099;%20&#1086;&#1088;&#1075;&#1072;&#1085;&#1080;&#1079;&#1084;&#1072;%20&#1095;&#1077;&#1083;&#1086;&#1074;&#1077;&#1082;&#1072;.sw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&#1040;&#1085;&#1080;&#1084;&#1072;&#1094;&#1080;&#1080;/&#1057;&#1090;&#1088;&#1091;&#1082;&#1090;&#1091;&#1088;&#1072;%20&#1090;&#1077;&#1083;&#1072;%20&#1095;&#1077;&#1083;&#1086;&#1074;&#1077;&#1082;&#1072;.sw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48;&#1085;&#1090;&#1077;&#1088;&#1072;&#1082;&#1090;&#1080;&#1074;&#1085;&#1099;&#1077;%20&#1088;&#1080;&#1089;&#1091;&#1085;&#1082;&#1080;/&#1042;&#1085;&#1091;&#1090;&#1088;&#1077;&#1085;&#1085;&#1080;&#1077;%20&#1086;&#1088;&#1075;&#1072;&#1085;&#1099;%20&#1095;&#1077;&#1083;&#1086;&#1074;&#1077;&#1082;&#1072;.swf" TargetMode="External"/><Relationship Id="rId1" Type="http://schemas.openxmlformats.org/officeDocument/2006/relationships/slideLayout" Target="../slideLayouts/slideLayout4.xml"/><Relationship Id="rId5" Type="http://schemas.openxmlformats.org/officeDocument/2006/relationships/slide" Target="slide19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48;&#1085;&#1090;&#1077;&#1088;&#1072;&#1082;&#1090;&#1080;&#1074;&#1085;&#1099;&#1077;%20&#1088;&#1080;&#1089;&#1091;&#1085;&#1082;&#1080;/&#1057;&#1090;&#1088;&#1086;&#1077;&#1085;&#1080;&#1077;%20&#1078;&#1080;&#1074;&#1086;&#1090;&#1085;&#1086;&#1081;%20&#1082;&#1083;&#1077;&#1090;&#1082;&#1080;.swf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40;&#1085;&#1080;&#1084;&#1072;&#1094;&#1080;&#1080;/&#1044;&#1077;&#1083;&#1077;&#1085;&#1080;&#1077;%20&#1082;&#1083;&#1077;&#1090;&#1082;&#1080;.sw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4005064"/>
            <a:ext cx="6139408" cy="1828800"/>
          </a:xfrm>
        </p:spPr>
        <p:txBody>
          <a:bodyPr/>
          <a:lstStyle/>
          <a:p>
            <a:r>
              <a:rPr lang="ru-RU" b="1" dirty="0" smtClean="0"/>
              <a:t>Строение организма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smtClean="0"/>
              <a:t>Заслуженный учитель России</a:t>
            </a:r>
            <a:endParaRPr lang="ru-RU" dirty="0" smtClean="0"/>
          </a:p>
          <a:p>
            <a:pPr algn="r"/>
            <a:r>
              <a:rPr lang="ru-RU" dirty="0" smtClean="0"/>
              <a:t>Сорокин Владимир Анатольевич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62373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</a:t>
            </a:r>
            <a:r>
              <a:rPr lang="ru-RU" b="1" dirty="0"/>
              <a:t>3</a:t>
            </a:r>
            <a:endParaRPr lang="ru-RU" b="1" dirty="0"/>
          </a:p>
        </p:txBody>
      </p:sp>
      <p:pic>
        <p:nvPicPr>
          <p:cNvPr id="5" name="Рисунок 4" descr="Клетка под электронным микроскопом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5976664" cy="4454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6256" y="3573016"/>
            <a:ext cx="1260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Клетка – единица строения организма</a:t>
            </a:r>
            <a:endParaRPr lang="ru-RU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81534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Клеточное строение организма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4320480" cy="5079794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/>
              <a:t>Во всех клетках идет процесс обмена веществ</a:t>
            </a:r>
          </a:p>
          <a:p>
            <a:endParaRPr lang="ru-RU" sz="800" dirty="0" smtClean="0"/>
          </a:p>
          <a:p>
            <a:r>
              <a:rPr lang="ru-RU" sz="2000" b="1" i="1" dirty="0" smtClean="0"/>
              <a:t>Синтезируются ферменты </a:t>
            </a:r>
            <a:r>
              <a:rPr lang="ru-RU" sz="2000" dirty="0" smtClean="0"/>
              <a:t>– биологические катализаторы для ускорения реакций синтеза и распада в клетке</a:t>
            </a:r>
          </a:p>
          <a:p>
            <a:endParaRPr lang="ru-RU" sz="800" dirty="0" smtClean="0"/>
          </a:p>
          <a:p>
            <a:r>
              <a:rPr lang="ru-RU" sz="2000" b="1" i="1" dirty="0" smtClean="0"/>
              <a:t>Каждый фермент специфичен </a:t>
            </a:r>
            <a:r>
              <a:rPr lang="ru-RU" sz="2000" dirty="0" smtClean="0"/>
              <a:t>для определенного субстрата</a:t>
            </a:r>
          </a:p>
          <a:p>
            <a:endParaRPr lang="ru-RU" sz="800" dirty="0" smtClean="0"/>
          </a:p>
          <a:p>
            <a:r>
              <a:rPr lang="ru-RU" sz="2000" b="1" i="1" dirty="0" smtClean="0"/>
              <a:t>Ферменты действуют </a:t>
            </a:r>
            <a:r>
              <a:rPr lang="ru-RU" sz="2000" dirty="0" smtClean="0"/>
              <a:t>как </a:t>
            </a:r>
            <a:r>
              <a:rPr lang="ru-RU" sz="2000" b="1" i="1" dirty="0" smtClean="0"/>
              <a:t>в клетке, так и вне клетки</a:t>
            </a:r>
            <a:r>
              <a:rPr lang="ru-RU" sz="2000" dirty="0" smtClean="0"/>
              <a:t>, </a:t>
            </a:r>
            <a:r>
              <a:rPr lang="ru-RU" sz="2000" b="1" i="1" dirty="0" smtClean="0"/>
              <a:t>ферменты разрушает </a:t>
            </a:r>
            <a:r>
              <a:rPr lang="ru-RU" sz="2000" dirty="0" smtClean="0"/>
              <a:t>кипячение  и некоторые химические вещества (происходит свертывание белков)</a:t>
            </a: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32040" y="1589566"/>
            <a:ext cx="3960439" cy="4935777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/>
              <a:t>Происходит рост и развитие клетки: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/>
              <a:t>рост</a:t>
            </a:r>
            <a:r>
              <a:rPr lang="ru-RU" sz="2000" dirty="0" smtClean="0"/>
              <a:t> - увеличение размеров и массы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/>
              <a:t>развитие</a:t>
            </a:r>
            <a:r>
              <a:rPr lang="ru-RU" sz="2000" dirty="0" smtClean="0"/>
              <a:t> – возрастные изменения</a:t>
            </a:r>
          </a:p>
          <a:p>
            <a:pPr>
              <a:buFont typeface="Wingdings" pitchFamily="2" charset="2"/>
              <a:buChar char="Ø"/>
            </a:pPr>
            <a:endParaRPr lang="ru-RU" sz="800" dirty="0" smtClean="0"/>
          </a:p>
          <a:p>
            <a:r>
              <a:rPr lang="ru-RU" sz="2000" b="1" i="1" dirty="0" smtClean="0"/>
              <a:t>Покой и возбуждение клетки</a:t>
            </a:r>
            <a:r>
              <a:rPr lang="ru-RU" sz="20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/>
              <a:t>возбуждение</a:t>
            </a:r>
            <a:r>
              <a:rPr lang="ru-RU" sz="2000" dirty="0" smtClean="0"/>
              <a:t> (раздражение) – включение клетки в свою работу, выполнять свою функцию</a:t>
            </a:r>
          </a:p>
          <a:p>
            <a:r>
              <a:rPr lang="ru-RU" sz="2000" b="1" i="1" dirty="0" smtClean="0"/>
              <a:t>Возбудимость</a:t>
            </a:r>
            <a:r>
              <a:rPr lang="ru-RU" sz="2000" dirty="0" smtClean="0"/>
              <a:t> – способность клетки отвечать на раздражение специфической реакцией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92696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Жизненные процессы клетки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00" y="6597352"/>
            <a:ext cx="9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hlinkClick r:id="rId2" action="ppaction://hlinksldjump"/>
              </a:rPr>
              <a:t>К содержанию</a:t>
            </a:r>
            <a:endParaRPr lang="ru-RU" sz="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4886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Проверьте свои знания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8153400" cy="11025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Ткани</a:t>
            </a:r>
            <a:br>
              <a:rPr lang="ru-RU" b="1" dirty="0" smtClean="0"/>
            </a:br>
            <a:endParaRPr lang="ru-RU" sz="36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89566"/>
            <a:ext cx="4172272" cy="500778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начале деления </a:t>
            </a:r>
            <a:r>
              <a:rPr lang="ru-RU" sz="1800" b="1" i="1" dirty="0" smtClean="0"/>
              <a:t>все клетки развивающегося зародыша одинаковы</a:t>
            </a:r>
            <a:r>
              <a:rPr lang="ru-RU" sz="1800" dirty="0" smtClean="0"/>
              <a:t>, но </a:t>
            </a:r>
            <a:r>
              <a:rPr lang="ru-RU" sz="1800" b="1" i="1" dirty="0" smtClean="0"/>
              <a:t>затем</a:t>
            </a:r>
            <a:r>
              <a:rPr lang="ru-RU" sz="1800" dirty="0" smtClean="0"/>
              <a:t> происходит их </a:t>
            </a:r>
            <a:r>
              <a:rPr lang="ru-RU" sz="1800" b="1" i="1" dirty="0" smtClean="0"/>
              <a:t>специализация</a:t>
            </a:r>
          </a:p>
          <a:p>
            <a:endParaRPr lang="ru-RU" sz="800" dirty="0" smtClean="0"/>
          </a:p>
          <a:p>
            <a:r>
              <a:rPr lang="ru-RU" sz="1800" dirty="0" smtClean="0"/>
              <a:t>Некоторые </a:t>
            </a:r>
            <a:r>
              <a:rPr lang="ru-RU" sz="1800" b="1" i="1" dirty="0" smtClean="0"/>
              <a:t>клетки выделяют межклеточное вещество</a:t>
            </a:r>
          </a:p>
          <a:p>
            <a:endParaRPr lang="ru-RU" sz="800" dirty="0" smtClean="0"/>
          </a:p>
          <a:p>
            <a:r>
              <a:rPr lang="ru-RU" sz="1800" b="1" dirty="0" smtClean="0"/>
              <a:t>Ткань</a:t>
            </a:r>
            <a:r>
              <a:rPr lang="ru-RU" sz="1800" dirty="0" smtClean="0"/>
              <a:t> – </a:t>
            </a:r>
            <a:r>
              <a:rPr lang="ru-RU" sz="1800" b="1" i="1" dirty="0" smtClean="0"/>
              <a:t>группа клеток и межклеточное вещество</a:t>
            </a:r>
            <a:r>
              <a:rPr lang="ru-RU" sz="1800" dirty="0" smtClean="0"/>
              <a:t>, имеющие </a:t>
            </a:r>
            <a:r>
              <a:rPr lang="ru-RU" sz="1800" b="1" i="1" dirty="0" smtClean="0"/>
              <a:t>сходное строение </a:t>
            </a:r>
            <a:r>
              <a:rPr lang="ru-RU" sz="1800" dirty="0" smtClean="0"/>
              <a:t>и </a:t>
            </a:r>
            <a:r>
              <a:rPr lang="ru-RU" sz="1800" b="1" i="1" dirty="0" smtClean="0"/>
              <a:t>происхождение</a:t>
            </a:r>
            <a:r>
              <a:rPr lang="ru-RU" sz="1800" dirty="0" smtClean="0"/>
              <a:t>, </a:t>
            </a:r>
            <a:r>
              <a:rPr lang="ru-RU" sz="1800" b="1" i="1" dirty="0" smtClean="0"/>
              <a:t>выполняющие общие функции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Каждый орган состоит </a:t>
            </a:r>
            <a:r>
              <a:rPr lang="ru-RU" sz="1800" dirty="0" smtClean="0"/>
              <a:t>из </a:t>
            </a:r>
            <a:r>
              <a:rPr lang="ru-RU" sz="1800" b="1" i="1" dirty="0" smtClean="0"/>
              <a:t>нескольких тканей</a:t>
            </a:r>
            <a:r>
              <a:rPr lang="ru-RU" sz="1800" dirty="0" smtClean="0"/>
              <a:t>, но </a:t>
            </a:r>
            <a:r>
              <a:rPr lang="ru-RU" sz="1800" b="1" i="1" dirty="0" smtClean="0"/>
              <a:t>одна</a:t>
            </a:r>
            <a:r>
              <a:rPr lang="ru-RU" sz="1800" dirty="0" smtClean="0"/>
              <a:t> из них, как правило, </a:t>
            </a:r>
            <a:r>
              <a:rPr lang="ru-RU" sz="1800" b="1" i="1" dirty="0" smtClean="0"/>
              <a:t>преобладает</a:t>
            </a:r>
            <a:endParaRPr lang="ru-RU" sz="18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В организме животных и человека </a:t>
            </a:r>
            <a:r>
              <a:rPr lang="ru-RU" sz="1800" dirty="0" smtClean="0">
                <a:hlinkClick r:id="rId2" action="ppaction://hlinkfile"/>
              </a:rPr>
              <a:t>четыре основных ткани:</a:t>
            </a:r>
            <a:endParaRPr lang="ru-RU" sz="1800" dirty="0" smtClean="0"/>
          </a:p>
          <a:p>
            <a:pPr marL="342900" indent="-342900" algn="just">
              <a:buAutoNum type="arabicPeriod"/>
            </a:pPr>
            <a:r>
              <a:rPr lang="ru-RU" sz="1800" dirty="0" smtClean="0"/>
              <a:t>Эпителиальная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Соединительная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Мышечная 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Нервная </a:t>
            </a:r>
          </a:p>
          <a:p>
            <a:pPr marL="342900" indent="-342900" algn="just">
              <a:buAutoNum type="arabicPeriod"/>
            </a:pPr>
            <a:endParaRPr lang="ru-RU" sz="18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1800" b="1" i="1" dirty="0" smtClean="0"/>
              <a:t>Межклеточное вещество </a:t>
            </a:r>
            <a:r>
              <a:rPr lang="ru-RU" sz="1800" dirty="0" smtClean="0"/>
              <a:t>может быть </a:t>
            </a:r>
            <a:r>
              <a:rPr lang="ru-RU" sz="1800" b="1" i="1" dirty="0" smtClean="0"/>
              <a:t>однородно</a:t>
            </a:r>
            <a:r>
              <a:rPr lang="ru-RU" sz="1800" dirty="0" smtClean="0"/>
              <a:t> (</a:t>
            </a:r>
            <a:r>
              <a:rPr lang="ru-RU" sz="1800" dirty="0" smtClean="0">
                <a:hlinkClick r:id="rId3" action="ppaction://hlinkfile"/>
              </a:rPr>
              <a:t>хрящ</a:t>
            </a:r>
            <a:r>
              <a:rPr lang="ru-RU" sz="1800" dirty="0" smtClean="0"/>
              <a:t>), но может включать различные </a:t>
            </a:r>
            <a:r>
              <a:rPr lang="ru-RU" sz="1800" b="1" i="1" dirty="0" smtClean="0"/>
              <a:t>структурные образования </a:t>
            </a:r>
            <a:r>
              <a:rPr lang="ru-RU" sz="1800" dirty="0" smtClean="0"/>
              <a:t>– эластичные ленты, нити (</a:t>
            </a:r>
            <a:r>
              <a:rPr lang="ru-RU" sz="1800" dirty="0" smtClean="0">
                <a:hlinkClick r:id="rId4" action="ppaction://hlinkfile"/>
              </a:rPr>
              <a:t>рыхлая соединительная ткань</a:t>
            </a:r>
            <a:r>
              <a:rPr lang="ru-RU" sz="1800" dirty="0" smtClean="0"/>
              <a:t>)</a:t>
            </a:r>
          </a:p>
          <a:p>
            <a:pPr marL="342900" indent="-342900" algn="just">
              <a:buAutoNum type="arabicPeriod"/>
            </a:pPr>
            <a:endParaRPr lang="ru-RU" sz="1800" dirty="0" smtClean="0"/>
          </a:p>
          <a:p>
            <a:pPr marL="342900" indent="-342900" algn="just">
              <a:buAutoNum type="arabicPeriod"/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692696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Образование тканей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8153400" cy="11025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Ткани</a:t>
            </a:r>
            <a:br>
              <a:rPr lang="ru-RU" b="1" dirty="0" smtClean="0"/>
            </a:br>
            <a:endParaRPr lang="ru-RU" sz="36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Находятся на </a:t>
            </a:r>
            <a:r>
              <a:rPr lang="ru-RU" sz="1800" b="1" i="1" dirty="0" smtClean="0">
                <a:hlinkClick r:id="rId2" action="ppaction://hlinkfile"/>
              </a:rPr>
              <a:t>наружной поверхности кожи</a:t>
            </a:r>
            <a:endParaRPr lang="ru-RU" sz="1800" b="1" i="1" dirty="0" smtClean="0"/>
          </a:p>
          <a:p>
            <a:endParaRPr lang="ru-RU" sz="800" dirty="0" smtClean="0"/>
          </a:p>
          <a:p>
            <a:r>
              <a:rPr lang="ru-RU" sz="1800" i="1" dirty="0" smtClean="0">
                <a:hlinkClick r:id="rId3" action="ppaction://hlinkfile"/>
              </a:rPr>
              <a:t>Выстилают внутреннюю поверхность </a:t>
            </a:r>
            <a:r>
              <a:rPr lang="ru-RU" sz="1800" dirty="0" smtClean="0"/>
              <a:t>кровеносных сосудов, дыхательных путей, мочеточников</a:t>
            </a:r>
          </a:p>
          <a:p>
            <a:endParaRPr lang="ru-RU" sz="800" dirty="0" smtClean="0"/>
          </a:p>
          <a:p>
            <a:r>
              <a:rPr lang="ru-RU" sz="1800" dirty="0" smtClean="0"/>
              <a:t>К эпителиальным тканям относится и </a:t>
            </a:r>
            <a:r>
              <a:rPr lang="ru-RU" sz="1800" i="1" dirty="0" smtClean="0">
                <a:hlinkClick r:id="rId4" action="ppaction://hlinkfile"/>
              </a:rPr>
              <a:t>железистая ткань</a:t>
            </a:r>
            <a:r>
              <a:rPr lang="ru-RU" sz="1800" dirty="0" smtClean="0"/>
              <a:t>, вырабатывающая различные секреты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00778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Эпителиальные ткани  имеют общие свойства: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Располагаются </a:t>
            </a:r>
            <a:r>
              <a:rPr lang="ru-RU" sz="1800" b="1" i="1" dirty="0" smtClean="0"/>
              <a:t>тесными рядами в один или несколько слоев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Имеют </a:t>
            </a:r>
            <a:r>
              <a:rPr lang="ru-RU" sz="1800" b="1" i="1" dirty="0" smtClean="0"/>
              <a:t>незначительное количество межклеточного вещества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 smtClean="0"/>
          </a:p>
          <a:p>
            <a:pPr marL="342900" indent="-342900" algn="ctr"/>
            <a:r>
              <a:rPr lang="ru-RU" sz="1800" b="1" dirty="0" smtClean="0"/>
              <a:t>В связи с разнообразными функциями эпителиальных тканей различают: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hlinkClick r:id="rId5" action="ppaction://hlinkfile"/>
              </a:rPr>
              <a:t>Мерцательный эпителий </a:t>
            </a:r>
            <a:r>
              <a:rPr lang="ru-RU" sz="1800" dirty="0" smtClean="0"/>
              <a:t>(дыхательные пути)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hlinkClick r:id="rId4" action="ppaction://hlinkfile"/>
              </a:rPr>
              <a:t>Железистый эпителий </a:t>
            </a:r>
            <a:r>
              <a:rPr lang="ru-RU" sz="1800" dirty="0" smtClean="0"/>
              <a:t>( стенки желудка)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92696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Эпителиальные (покровные) ткани</a:t>
            </a:r>
          </a:p>
          <a:p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 descr="Эпителий почечного канальца Эпителиальные ткани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5013176"/>
            <a:ext cx="1656184" cy="1699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56612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Эпителий мочеточников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8153400" cy="11025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Ткани</a:t>
            </a:r>
            <a:br>
              <a:rPr lang="ru-RU" b="1" dirty="0" smtClean="0"/>
            </a:br>
            <a:endParaRPr lang="ru-RU" sz="36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Соединительные ткани обладают большим разнообразием</a:t>
            </a:r>
          </a:p>
          <a:p>
            <a:pPr marL="342900" indent="-342900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1.</a:t>
            </a:r>
            <a:r>
              <a:rPr lang="ru-RU" sz="1800" dirty="0" smtClean="0"/>
              <a:t> </a:t>
            </a:r>
            <a:r>
              <a:rPr lang="ru-RU" sz="1800" b="1" i="1" dirty="0" smtClean="0"/>
              <a:t>Опорные</a:t>
            </a:r>
            <a:r>
              <a:rPr lang="ru-RU" sz="1800" dirty="0" smtClean="0"/>
              <a:t> ткани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800" dirty="0" smtClean="0">
                <a:hlinkClick r:id="rId2" action="ppaction://hlinkfile"/>
              </a:rPr>
              <a:t>Хрящевая</a:t>
            </a:r>
            <a:r>
              <a:rPr lang="ru-RU" sz="1800" dirty="0" smtClean="0"/>
              <a:t> и </a:t>
            </a:r>
            <a:r>
              <a:rPr lang="ru-RU" sz="1800" dirty="0" smtClean="0">
                <a:hlinkClick r:id="rId3" action="ppaction://hlinkfile"/>
              </a:rPr>
              <a:t>костная</a:t>
            </a:r>
            <a:endParaRPr lang="ru-RU" sz="1800" dirty="0" smtClean="0"/>
          </a:p>
          <a:p>
            <a:pPr marL="342900" indent="-342900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2.</a:t>
            </a:r>
            <a:r>
              <a:rPr lang="ru-RU" sz="1800" dirty="0" smtClean="0"/>
              <a:t> </a:t>
            </a:r>
            <a:r>
              <a:rPr lang="ru-RU" sz="1800" b="1" i="1" dirty="0" smtClean="0"/>
              <a:t>Жидкие</a:t>
            </a:r>
            <a:r>
              <a:rPr lang="ru-RU" sz="1800" dirty="0" smtClean="0"/>
              <a:t> ткани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800" dirty="0" smtClean="0"/>
              <a:t>Кровь</a:t>
            </a:r>
          </a:p>
          <a:p>
            <a:pPr marL="342900" indent="-342900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3.</a:t>
            </a:r>
            <a:r>
              <a:rPr lang="ru-RU" sz="1800" dirty="0" smtClean="0"/>
              <a:t> </a:t>
            </a:r>
            <a:r>
              <a:rPr lang="ru-RU" sz="1800" b="1" i="1" dirty="0" smtClean="0">
                <a:hlinkClick r:id="rId4" action="ppaction://hlinkfile"/>
              </a:rPr>
              <a:t>Эластичная</a:t>
            </a:r>
            <a:r>
              <a:rPr lang="ru-RU" sz="1800" dirty="0" smtClean="0"/>
              <a:t> соединительная ткань</a:t>
            </a:r>
          </a:p>
          <a:p>
            <a:pPr marL="342900" indent="-342900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4.</a:t>
            </a:r>
            <a:r>
              <a:rPr lang="ru-RU" sz="1800" dirty="0" smtClean="0"/>
              <a:t> </a:t>
            </a:r>
            <a:r>
              <a:rPr lang="ru-RU" sz="1800" b="1" i="1" dirty="0" smtClean="0"/>
              <a:t>Жировая</a:t>
            </a:r>
            <a:r>
              <a:rPr lang="ru-RU" sz="1800" dirty="0" smtClean="0"/>
              <a:t> ткань</a:t>
            </a:r>
          </a:p>
          <a:p>
            <a:pPr marL="342900" indent="-342900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5</a:t>
            </a:r>
            <a:r>
              <a:rPr lang="ru-RU" sz="1800" b="1" i="1" dirty="0" smtClean="0">
                <a:solidFill>
                  <a:schemeClr val="accent2"/>
                </a:solidFill>
              </a:rPr>
              <a:t>.</a:t>
            </a:r>
            <a:r>
              <a:rPr lang="ru-RU" sz="1800" b="1" i="1" dirty="0" smtClean="0"/>
              <a:t> Плотная </a:t>
            </a:r>
            <a:r>
              <a:rPr lang="ru-RU" sz="1800" dirty="0" smtClean="0"/>
              <a:t>соединительная ткань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Соединительные ткани имеют общую особенность: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i="1" dirty="0" smtClean="0"/>
              <a:t>Хорошо развито межклеточное вещество </a:t>
            </a:r>
            <a:r>
              <a:rPr lang="ru-RU" sz="1800" dirty="0" smtClean="0"/>
              <a:t>( в костной – твердое и прочное, в хрящевой – прочное и эластичное, в крови – жидкое)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/>
              <a:t>Есть клетки, которые </a:t>
            </a:r>
            <a:r>
              <a:rPr lang="ru-RU" sz="1800" b="1" i="1" dirty="0" smtClean="0"/>
              <a:t>способны бороться с микроорганизмами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/>
              <a:t>Есть клетки, </a:t>
            </a:r>
            <a:r>
              <a:rPr lang="ru-RU" sz="1800" b="1" i="1" dirty="0" smtClean="0"/>
              <a:t>которые заменяют утраченные элементы </a:t>
            </a:r>
            <a:r>
              <a:rPr lang="ru-RU" sz="1800" dirty="0" smtClean="0"/>
              <a:t>(шрамы)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76470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Соединительные ткани</a:t>
            </a:r>
          </a:p>
          <a:p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 descr="Хрящевая соединительная ткань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39" y="4941168"/>
            <a:ext cx="2369583" cy="13681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2320" y="566124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Хрящевая ткань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1196752"/>
            <a:ext cx="212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hlinkClick r:id="rId6" action="ppaction://hlinksldjump"/>
              </a:rPr>
              <a:t>Работа с книгой</a:t>
            </a:r>
            <a:endParaRPr lang="ru-RU" sz="20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8153400" cy="11025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Ткани</a:t>
            </a:r>
            <a:br>
              <a:rPr lang="ru-RU" b="1" dirty="0" smtClean="0"/>
            </a:br>
            <a:endParaRPr lang="ru-RU" sz="36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89566"/>
            <a:ext cx="4536504" cy="5151801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Мышечные ткани обладает возбудимостью и сократимостью</a:t>
            </a:r>
          </a:p>
          <a:p>
            <a:endParaRPr lang="ru-RU" sz="800" dirty="0" smtClean="0"/>
          </a:p>
          <a:p>
            <a:r>
              <a:rPr lang="ru-RU" sz="1800" dirty="0" smtClean="0"/>
              <a:t>Существуют </a:t>
            </a:r>
            <a:r>
              <a:rPr lang="ru-RU" sz="1800" b="1" i="1" dirty="0" smtClean="0"/>
              <a:t>три разновидности мышечной ткани</a:t>
            </a:r>
            <a:r>
              <a:rPr lang="ru-RU" sz="18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Гладкая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i="1" dirty="0" smtClean="0"/>
              <a:t>Поперечнополосатая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Сердечная</a:t>
            </a:r>
          </a:p>
          <a:p>
            <a:pPr>
              <a:buFont typeface="Wingdings" pitchFamily="2" charset="2"/>
              <a:buChar char="Ø"/>
            </a:pPr>
            <a:endParaRPr lang="ru-RU" sz="800" b="1" i="1" dirty="0" smtClean="0"/>
          </a:p>
          <a:p>
            <a:r>
              <a:rPr lang="ru-RU" sz="1800" b="1" i="1" dirty="0" smtClean="0">
                <a:hlinkClick r:id="rId2" action="ppaction://hlinkfile"/>
              </a:rPr>
              <a:t>Гладкая мышечная ткань:</a:t>
            </a:r>
            <a:endParaRPr lang="ru-RU" sz="18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Состоит из веретеновидных клеток с палочковидным ядром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Обеспечивает работу внутренних органов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Работает помимо нашей воли, автоматически</a:t>
            </a:r>
          </a:p>
          <a:p>
            <a:pPr>
              <a:buFont typeface="Wingdings" pitchFamily="2" charset="2"/>
              <a:buChar char="Ø"/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76056" y="1628800"/>
            <a:ext cx="3886200" cy="5112568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>
                <a:hlinkClick r:id="rId3" action="ppaction://hlinkfile"/>
              </a:rPr>
              <a:t>Поперечнополосатая мышечная ткань</a:t>
            </a:r>
            <a:endParaRPr lang="ru-RU" sz="18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Образует  скелетную мускулатуру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Из длинных многоядерных  клеток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Способны к быстрому сокращению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Сокращается как по воле, так и самостоятельно</a:t>
            </a:r>
          </a:p>
          <a:p>
            <a:pPr>
              <a:buFont typeface="Wingdings" pitchFamily="2" charset="2"/>
              <a:buChar char="Ø"/>
            </a:pPr>
            <a:endParaRPr lang="ru-RU" sz="800" dirty="0" smtClean="0"/>
          </a:p>
          <a:p>
            <a:r>
              <a:rPr lang="ru-RU" sz="1800" b="1" i="1" dirty="0" smtClean="0">
                <a:hlinkClick r:id="rId4" action="ppaction://hlinkfile"/>
              </a:rPr>
              <a:t>Сердечная мышечная ткань</a:t>
            </a:r>
            <a:endParaRPr lang="ru-RU" sz="18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Соседние волокна соединены между собой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Небольшое число ядер в центре волокна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Возбуждение быстро охватывает всю сердечную мышцу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620688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Мышечные ткани</a:t>
            </a:r>
          </a:p>
          <a:p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8153400" cy="11025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Ткани</a:t>
            </a:r>
            <a:br>
              <a:rPr lang="ru-RU" b="1" dirty="0" smtClean="0"/>
            </a:br>
            <a:endParaRPr lang="ru-RU" sz="36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i="1" dirty="0" smtClean="0"/>
              <a:t>Нервная ткань обладает  возбудимостью и проводимостью</a:t>
            </a:r>
          </a:p>
          <a:p>
            <a:endParaRPr lang="ru-RU" sz="800" dirty="0" smtClean="0"/>
          </a:p>
          <a:p>
            <a:r>
              <a:rPr lang="ru-RU" sz="1800" dirty="0" smtClean="0"/>
              <a:t>Включает </a:t>
            </a:r>
            <a:r>
              <a:rPr lang="ru-RU" sz="1800" b="1" i="1" dirty="0" smtClean="0"/>
              <a:t>два типа клеток</a:t>
            </a:r>
            <a:r>
              <a:rPr lang="ru-RU" sz="18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 smtClean="0"/>
              <a:t>Нейроны</a:t>
            </a:r>
            <a:r>
              <a:rPr lang="ru-RU" sz="1800" dirty="0" smtClean="0"/>
              <a:t> – собственно нервные клетки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 smtClean="0"/>
              <a:t>Нейроглия</a:t>
            </a:r>
            <a:r>
              <a:rPr lang="ru-RU" sz="1800" dirty="0" smtClean="0"/>
              <a:t> -  вспомогательные клетки, клетки-спутники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 smtClean="0"/>
          </a:p>
          <a:p>
            <a:pPr marL="342900" indent="-342900"/>
            <a:r>
              <a:rPr lang="ru-RU" sz="1800" dirty="0" smtClean="0"/>
              <a:t>Нейроны </a:t>
            </a:r>
            <a:r>
              <a:rPr lang="ru-RU" sz="1800" b="1" i="1" dirty="0" smtClean="0"/>
              <a:t>обладают высокой возбудимостью</a:t>
            </a:r>
          </a:p>
          <a:p>
            <a:pPr marL="342900" indent="-342900"/>
            <a:endParaRPr lang="ru-RU" sz="800" dirty="0" smtClean="0"/>
          </a:p>
          <a:p>
            <a:pPr marL="342900" indent="-342900"/>
            <a:r>
              <a:rPr lang="ru-RU" sz="1800" dirty="0" smtClean="0"/>
              <a:t>Нейроны </a:t>
            </a:r>
            <a:r>
              <a:rPr lang="ru-RU" sz="1800" b="1" i="1" dirty="0" smtClean="0"/>
              <a:t>собраны в очень сложные и многочисленные цепи</a:t>
            </a:r>
            <a:endParaRPr lang="ru-RU" sz="18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i="1" dirty="0" smtClean="0"/>
              <a:t>Нейроглия выполняет вспомогательные функции: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Питательную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Опорную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Механическую 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620688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Нервная ткань</a:t>
            </a:r>
          </a:p>
          <a:p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 descr="Ткань нервная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284984"/>
            <a:ext cx="2952328" cy="2214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558924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Нервная ткань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807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Ткани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7984" y="4293096"/>
            <a:ext cx="4212976" cy="2448272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i="1" dirty="0" smtClean="0"/>
              <a:t>Синапсы образуются в местах контакта аксона с клетками</a:t>
            </a:r>
            <a:r>
              <a:rPr lang="ru-RU" sz="1800" dirty="0" smtClean="0"/>
              <a:t>, которым он передает информацию</a:t>
            </a:r>
          </a:p>
          <a:p>
            <a:r>
              <a:rPr lang="ru-RU" sz="1800" b="1" i="1" dirty="0" smtClean="0"/>
              <a:t>Передача</a:t>
            </a:r>
            <a:r>
              <a:rPr lang="ru-RU" sz="1800" dirty="0" smtClean="0"/>
              <a:t> нервного импульса </a:t>
            </a:r>
            <a:r>
              <a:rPr lang="ru-RU" sz="1800" b="1" i="1" dirty="0" smtClean="0"/>
              <a:t>происходит через </a:t>
            </a:r>
            <a:r>
              <a:rPr lang="ru-RU" sz="1800" b="1" i="1" dirty="0" err="1" smtClean="0"/>
              <a:t>синаптическую</a:t>
            </a:r>
            <a:r>
              <a:rPr lang="ru-RU" sz="1800" b="1" i="1" dirty="0" smtClean="0"/>
              <a:t> щель  с помощью жидкости </a:t>
            </a:r>
            <a:r>
              <a:rPr lang="ru-RU" sz="1800" dirty="0" smtClean="0"/>
              <a:t>(с биологически активными веществами)</a:t>
            </a:r>
          </a:p>
          <a:p>
            <a:r>
              <a:rPr lang="ru-RU" sz="1800" b="1" i="1" dirty="0" smtClean="0"/>
              <a:t>Клетка</a:t>
            </a:r>
            <a:r>
              <a:rPr lang="ru-RU" sz="1800" dirty="0" smtClean="0"/>
              <a:t> может </a:t>
            </a:r>
            <a:r>
              <a:rPr lang="ru-RU" sz="1800" b="1" i="1" dirty="0" smtClean="0"/>
              <a:t>возбудиться</a:t>
            </a:r>
            <a:r>
              <a:rPr lang="ru-RU" sz="1800" dirty="0" smtClean="0"/>
              <a:t>, или </a:t>
            </a:r>
            <a:r>
              <a:rPr lang="ru-RU" sz="1800" b="1" i="1" dirty="0" smtClean="0"/>
              <a:t>затормозиться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76470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Строение нейрона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79512" y="3501008"/>
            <a:ext cx="4244280" cy="3168352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i="1" dirty="0" smtClean="0"/>
              <a:t>Нейрон состоит из тела и отростков</a:t>
            </a:r>
            <a:r>
              <a:rPr lang="ru-RU" sz="1800" dirty="0" smtClean="0"/>
              <a:t>, в теле находиться ядро</a:t>
            </a:r>
          </a:p>
          <a:p>
            <a:r>
              <a:rPr lang="ru-RU" sz="1800" b="1" i="1" dirty="0" smtClean="0"/>
              <a:t>Отростки</a:t>
            </a:r>
            <a:r>
              <a:rPr lang="ru-RU" sz="1800" dirty="0" smtClean="0"/>
              <a:t> нейронов </a:t>
            </a:r>
            <a:r>
              <a:rPr lang="ru-RU" sz="1800" b="1" i="1" dirty="0" smtClean="0"/>
              <a:t>отличаются по строению, форме и функциям</a:t>
            </a:r>
            <a:r>
              <a:rPr lang="ru-RU" sz="18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Дендриты</a:t>
            </a:r>
            <a:r>
              <a:rPr lang="ru-RU" sz="1800" dirty="0" smtClean="0"/>
              <a:t> – передающие возбуждение к телу нейрона, их несколько коротких разветвленных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Аксон - </a:t>
            </a:r>
            <a:r>
              <a:rPr lang="ru-RU" sz="1800" dirty="0" smtClean="0"/>
              <a:t>длинный единственный, переносит информацию от тела нейрона к следующему нейрону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Длинная часть </a:t>
            </a:r>
            <a:r>
              <a:rPr lang="ru-RU" sz="1800" dirty="0" smtClean="0"/>
              <a:t>отростка, </a:t>
            </a:r>
            <a:r>
              <a:rPr lang="ru-RU" sz="1800" b="1" i="1" dirty="0" smtClean="0"/>
              <a:t>покрытая оболочками – нервное волокно</a:t>
            </a:r>
            <a:endParaRPr lang="ru-RU" sz="1800" b="1" i="1" dirty="0"/>
          </a:p>
        </p:txBody>
      </p:sp>
      <p:pic>
        <p:nvPicPr>
          <p:cNvPr id="10" name="Рисунок 9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3847225" cy="1512168"/>
          </a:xfrm>
          <a:prstGeom prst="rect">
            <a:avLst/>
          </a:prstGeom>
        </p:spPr>
      </p:pic>
      <p:pic>
        <p:nvPicPr>
          <p:cNvPr id="11" name="Рисунок 10" descr="Untitle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628800"/>
            <a:ext cx="3000801" cy="22356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83760" y="1484784"/>
            <a:ext cx="21602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Строение синапса: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А – нейрон: 1- ядро,    2- дендрит, 3 – аксон,   4 – синапс, 5 – волокна мышц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Б – синапс: 6 – окончание аксона, 7 – клетка, воспринимающая информацию. 8 – пузырь с биологически активным веществом,     9 - митохондрия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616" y="314096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Строение нейрона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00392" y="6525344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hlinkClick r:id="rId4" action="ppaction://hlinksldjump"/>
              </a:rPr>
              <a:t>К содержанию</a:t>
            </a:r>
            <a:endParaRPr lang="ru-RU" sz="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64886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 action="ppaction://hlinksldjump"/>
              </a:rPr>
              <a:t>Проверьте свои знания</a:t>
            </a:r>
            <a:endParaRPr lang="ru-RU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Рефлекторная регуляция</a:t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89567"/>
            <a:ext cx="3456384" cy="4572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Центральная часть нервной системы образована </a:t>
            </a:r>
            <a:r>
              <a:rPr lang="ru-RU" sz="1800" b="1" i="1" dirty="0" smtClean="0"/>
              <a:t>головным и спинным мозгом</a:t>
            </a:r>
          </a:p>
          <a:p>
            <a:endParaRPr lang="ru-RU" sz="800" dirty="0" smtClean="0"/>
          </a:p>
          <a:p>
            <a:r>
              <a:rPr lang="ru-RU" sz="1800" dirty="0" smtClean="0"/>
              <a:t>Периферическая часть нервной системы состоит </a:t>
            </a:r>
            <a:r>
              <a:rPr lang="ru-RU" sz="1800" b="1" i="1" dirty="0" smtClean="0"/>
              <a:t>из нервов </a:t>
            </a:r>
            <a:r>
              <a:rPr lang="ru-RU" sz="1800" dirty="0" smtClean="0"/>
              <a:t>(чувствительных, исполнительных) и </a:t>
            </a:r>
            <a:r>
              <a:rPr lang="ru-RU" sz="1800" b="1" i="1" dirty="0" smtClean="0"/>
              <a:t>нервных узлов</a:t>
            </a:r>
            <a:endParaRPr lang="ru-RU" sz="1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76470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Центральная и периферическая нервная система</a:t>
            </a:r>
          </a:p>
        </p:txBody>
      </p:sp>
      <p:pic>
        <p:nvPicPr>
          <p:cNvPr id="6" name="Содержимое 4" descr="Автономный (вегетативный) отдел нервной системы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276872"/>
            <a:ext cx="2167441" cy="309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4208" y="3861048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Центральная и периферическая части нервной системы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Рефлекторная регуляция</a:t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4392488" cy="5151802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Рефлекс</a:t>
            </a:r>
            <a:r>
              <a:rPr lang="ru-RU" sz="1800" dirty="0" smtClean="0"/>
              <a:t> – ответ организма на раздражение, происходящий при участии центральной нервной системы и под ее контролем</a:t>
            </a:r>
          </a:p>
          <a:p>
            <a:endParaRPr lang="ru-RU" sz="800" dirty="0" smtClean="0"/>
          </a:p>
          <a:p>
            <a:r>
              <a:rPr lang="ru-RU" sz="1800" dirty="0" smtClean="0"/>
              <a:t>У человека имеется  </a:t>
            </a:r>
            <a:r>
              <a:rPr lang="ru-RU" sz="1800" b="1" i="1" dirty="0" smtClean="0"/>
              <a:t>много рефлексов</a:t>
            </a:r>
            <a:r>
              <a:rPr lang="ru-RU" sz="18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Пищевые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Оборонительные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Ориентировочные</a:t>
            </a:r>
          </a:p>
          <a:p>
            <a:pPr>
              <a:buFont typeface="Wingdings" pitchFamily="2" charset="2"/>
              <a:buChar char="Ø"/>
            </a:pPr>
            <a:endParaRPr lang="ru-RU" sz="800" dirty="0" smtClean="0"/>
          </a:p>
          <a:p>
            <a:r>
              <a:rPr lang="ru-RU" sz="1800" dirty="0" smtClean="0"/>
              <a:t>Рефлексы могут быть </a:t>
            </a:r>
            <a:r>
              <a:rPr lang="ru-RU" sz="1800" b="1" i="1" dirty="0" smtClean="0"/>
              <a:t>условными и безусловными: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Безусловные</a:t>
            </a:r>
            <a:r>
              <a:rPr lang="ru-RU" sz="1800" dirty="0" smtClean="0"/>
              <a:t> – результат эволюции вида, передаются из поколения в поколение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Условные</a:t>
            </a:r>
            <a:r>
              <a:rPr lang="ru-RU" sz="1800" dirty="0" smtClean="0"/>
              <a:t> – приобретаются в процессе жизни особи, не передаются из поколения в поколение</a:t>
            </a:r>
          </a:p>
          <a:p>
            <a:pPr>
              <a:buFont typeface="Wingdings" pitchFamily="2" charset="2"/>
              <a:buChar char="Ø"/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119587" cy="5079793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Рефлекторная дуга </a:t>
            </a:r>
            <a:r>
              <a:rPr lang="ru-RU" sz="1800" dirty="0" smtClean="0"/>
              <a:t>–путь, по которому сигналы передаются от рецептора к работающему органу</a:t>
            </a:r>
          </a:p>
          <a:p>
            <a:endParaRPr lang="ru-RU" sz="800" dirty="0" smtClean="0"/>
          </a:p>
          <a:p>
            <a:pPr marL="342900" indent="-342900"/>
            <a:r>
              <a:rPr lang="ru-RU" sz="1800" b="1" i="1" dirty="0" smtClean="0">
                <a:hlinkClick r:id="rId2" action="ppaction://hlinkfile"/>
              </a:rPr>
              <a:t>Рефлекторная дуга состоит из</a:t>
            </a:r>
            <a:r>
              <a:rPr lang="ru-RU" sz="18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Рецептора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Чувствительный нейрон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Участок центральной нервной системы (вставочные нейроны –рефлекторные центры)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Исполнительный нейрон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Рабочий орган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9269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Рефлекс и рефлекторная дуга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 descr="Рефлекторная дуга мигательного рефлекс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157192"/>
            <a:ext cx="2327992" cy="1512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8304" y="5229200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Схема рефлекторной дуги мигательного рефлекса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392" y="6597352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hlinkClick r:id="rId4" action="ppaction://hlinksldjump"/>
              </a:rPr>
              <a:t>К содержанию</a:t>
            </a:r>
            <a:endParaRPr lang="ru-RU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6488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 action="ppaction://hlinksldjump"/>
              </a:rPr>
              <a:t>Проверьте свои знания</a:t>
            </a:r>
            <a:endParaRPr lang="ru-RU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590356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Общий обзор организма</a:t>
            </a:r>
            <a:br>
              <a:rPr lang="ru-RU" sz="3200" b="1" dirty="0" smtClean="0"/>
            </a:br>
            <a:r>
              <a:rPr lang="ru-RU" sz="4000" b="1" dirty="0" smtClean="0">
                <a:solidFill>
                  <a:srgbClr val="507C54"/>
                </a:solidFill>
              </a:rPr>
              <a:t> Проверьте свои знания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600200"/>
            <a:ext cx="8010472" cy="4997152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1.</a:t>
            </a:r>
            <a:r>
              <a:rPr lang="ru-RU" sz="2000" dirty="0" smtClean="0"/>
              <a:t> В чем суть понятий </a:t>
            </a:r>
            <a:r>
              <a:rPr lang="en-US" sz="2000" dirty="0" smtClean="0"/>
              <a:t>“</a:t>
            </a:r>
            <a:r>
              <a:rPr lang="ru-RU" sz="2000" dirty="0" smtClean="0"/>
              <a:t>Молекулярный, клеточный, тканевый и организменный уровни организации</a:t>
            </a:r>
            <a:r>
              <a:rPr lang="en-US" sz="2000" dirty="0" smtClean="0"/>
              <a:t>”</a:t>
            </a:r>
            <a:r>
              <a:rPr lang="ru-RU" sz="2000" dirty="0" smtClean="0"/>
              <a:t>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2.</a:t>
            </a:r>
            <a:r>
              <a:rPr lang="ru-RU" sz="2000" dirty="0" smtClean="0"/>
              <a:t> Что такое орган и что такое система органов?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3.</a:t>
            </a:r>
            <a:r>
              <a:rPr lang="ru-RU" sz="2000" dirty="0" smtClean="0"/>
              <a:t> Как обеспечивают регуляцию организма нервная и эндокринная системы?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4.</a:t>
            </a:r>
            <a:r>
              <a:rPr lang="ru-RU" sz="2000" dirty="0" smtClean="0"/>
              <a:t> Рассмотрите рисунок внутренних органов, найдите у себя грудную и брюшную полости. 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5.</a:t>
            </a:r>
            <a:r>
              <a:rPr lang="ru-RU" sz="2000" dirty="0" smtClean="0"/>
              <a:t> Выпишите известные вам названия органов, относящиеся к кровеносной, дыхательной, пищеварительной и выделительной системам.</a:t>
            </a:r>
          </a:p>
          <a:p>
            <a:pPr>
              <a:buNone/>
            </a:pPr>
            <a:endParaRPr lang="ru-RU" sz="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31840" y="170080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Ответьте на вопросы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6237312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hlinkClick r:id="rId2" action="ppaction://hlinksldjump"/>
              </a:rPr>
              <a:t>К содержанию</a:t>
            </a:r>
            <a:endParaRPr lang="ru-RU" sz="1000" b="1" dirty="0"/>
          </a:p>
        </p:txBody>
      </p:sp>
      <p:pic>
        <p:nvPicPr>
          <p:cNvPr id="7" name="Рисунок 6" descr="Система органов дыхани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16632"/>
            <a:ext cx="780814" cy="1124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56376" y="645333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hlinkClick r:id="rId4" action="ppaction://hlinksldjump"/>
              </a:rPr>
              <a:t>К слайду</a:t>
            </a:r>
            <a:endParaRPr lang="ru-RU" sz="10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Задачи темы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Вы узнаете:</a:t>
            </a:r>
          </a:p>
          <a:p>
            <a:pPr>
              <a:buFontTx/>
              <a:buChar char="-"/>
            </a:pPr>
            <a:r>
              <a:rPr lang="ru-RU" sz="2400" dirty="0" smtClean="0"/>
              <a:t>Как расположены внутренние органы</a:t>
            </a:r>
          </a:p>
          <a:p>
            <a:pPr>
              <a:buFontTx/>
              <a:buChar char="-"/>
            </a:pPr>
            <a:r>
              <a:rPr lang="ru-RU" sz="2400" dirty="0" smtClean="0"/>
              <a:t>Где и как функционируют клетки и ткани</a:t>
            </a:r>
          </a:p>
          <a:p>
            <a:pPr>
              <a:buFontTx/>
              <a:buChar char="-"/>
            </a:pPr>
            <a:r>
              <a:rPr lang="ru-RU" sz="2400" dirty="0" smtClean="0"/>
              <a:t>Как выполняют свою функцию нервные клетки</a:t>
            </a:r>
          </a:p>
          <a:p>
            <a:pPr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Вы научитесь:</a:t>
            </a:r>
          </a:p>
          <a:p>
            <a:pPr>
              <a:buFontTx/>
              <a:buChar char="-"/>
            </a:pPr>
            <a:r>
              <a:rPr lang="ru-RU" sz="2400" dirty="0" smtClean="0"/>
              <a:t>Пользоваться анатомическими рисунками для определения места расположения внутренних органов в своем теле</a:t>
            </a:r>
          </a:p>
          <a:p>
            <a:pPr>
              <a:buFontTx/>
              <a:buChar char="-"/>
            </a:pPr>
            <a:r>
              <a:rPr lang="ru-RU" sz="2400" dirty="0" smtClean="0"/>
              <a:t>Работать с микроскопом</a:t>
            </a:r>
          </a:p>
          <a:p>
            <a:pPr>
              <a:buFontTx/>
              <a:buChar char="-"/>
            </a:pPr>
            <a:r>
              <a:rPr lang="ru-RU" sz="2400" dirty="0" smtClean="0"/>
              <a:t>Наблюдать клетки</a:t>
            </a:r>
          </a:p>
          <a:p>
            <a:pPr>
              <a:buFontTx/>
              <a:buChar char="-"/>
            </a:pPr>
            <a:r>
              <a:rPr lang="ru-RU" sz="2400" dirty="0" smtClean="0"/>
              <a:t>Определять ткани</a:t>
            </a:r>
          </a:p>
          <a:p>
            <a:pPr>
              <a:buFontTx/>
              <a:buChar char="-"/>
            </a:pPr>
            <a:r>
              <a:rPr lang="ru-RU" sz="2400" dirty="0" smtClean="0"/>
              <a:t>Анализировать рефлексы и их рефлекторные дуги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590356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Клеточное строение организма</a:t>
            </a:r>
            <a:br>
              <a:rPr lang="ru-RU" sz="3200" b="1" dirty="0" smtClean="0"/>
            </a:br>
            <a:r>
              <a:rPr lang="ru-RU" sz="4000" b="1" dirty="0" smtClean="0">
                <a:solidFill>
                  <a:srgbClr val="507C54"/>
                </a:solidFill>
              </a:rPr>
              <a:t> Проверьте свои знания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600200"/>
            <a:ext cx="8010472" cy="4997152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1.</a:t>
            </a:r>
            <a:r>
              <a:rPr lang="ru-RU" sz="2000" dirty="0" smtClean="0"/>
              <a:t> В какой среде находятся клетки организма человека?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2.</a:t>
            </a:r>
            <a:r>
              <a:rPr lang="ru-RU" sz="2000" dirty="0" smtClean="0"/>
              <a:t> Какое значение имеет клеточная мембрана?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3.</a:t>
            </a:r>
            <a:r>
              <a:rPr lang="ru-RU" sz="2000" dirty="0" smtClean="0"/>
              <a:t> Какие функции ядра и ядрышка?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4.</a:t>
            </a:r>
            <a:r>
              <a:rPr lang="ru-RU" sz="2000" dirty="0" smtClean="0"/>
              <a:t> Сколько хромосом имеют половые клетки – сперматозоиды и яйцеклетки? 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5.</a:t>
            </a:r>
            <a:r>
              <a:rPr lang="ru-RU" sz="2000" dirty="0" smtClean="0"/>
              <a:t> Назовите органоиды клетки?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6.</a:t>
            </a:r>
            <a:r>
              <a:rPr lang="ru-RU" sz="2000" dirty="0" smtClean="0"/>
              <a:t> Назовите жизненные процессы клетки.  Дайте краткую характеристику этих процессов.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170080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Ответьте на вопросы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3800" y="6237312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hlinkClick r:id="rId2" action="ppaction://hlinksldjump"/>
              </a:rPr>
              <a:t>К содержанию</a:t>
            </a:r>
            <a:endParaRPr lang="ru-RU" sz="1000" b="1" dirty="0"/>
          </a:p>
        </p:txBody>
      </p:sp>
      <p:pic>
        <p:nvPicPr>
          <p:cNvPr id="7" name="Рисунок 6" descr="Клетка под электронным микроскопом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16632"/>
            <a:ext cx="1368152" cy="10196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84368" y="6453336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hlinkClick r:id="rId4" action="ppaction://hlinksldjump"/>
              </a:rPr>
              <a:t>К слайду</a:t>
            </a:r>
            <a:endParaRPr lang="ru-RU" sz="10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590356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Ткани</a:t>
            </a:r>
            <a:br>
              <a:rPr lang="ru-RU" sz="3200" b="1" dirty="0" smtClean="0"/>
            </a:br>
            <a:r>
              <a:rPr lang="ru-RU" sz="4000" b="1" dirty="0" smtClean="0">
                <a:solidFill>
                  <a:srgbClr val="507C54"/>
                </a:solidFill>
              </a:rPr>
              <a:t> Проверьте свои знания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600200"/>
            <a:ext cx="8010472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1.</a:t>
            </a:r>
            <a:r>
              <a:rPr lang="ru-RU" sz="2000" dirty="0" smtClean="0"/>
              <a:t> Что называют тканью?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2.</a:t>
            </a:r>
            <a:r>
              <a:rPr lang="ru-RU" sz="2000" dirty="0" smtClean="0"/>
              <a:t> Какие ткани вы знаете?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3.</a:t>
            </a:r>
            <a:r>
              <a:rPr lang="ru-RU" sz="2000" dirty="0" smtClean="0"/>
              <a:t> Чем соединительная ткань отличается от эпителиальной?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4.</a:t>
            </a:r>
            <a:r>
              <a:rPr lang="ru-RU" sz="2000" dirty="0" smtClean="0"/>
              <a:t> Какие виды эпителиальной и соединительной ткани вы знаете? 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5.</a:t>
            </a:r>
            <a:r>
              <a:rPr lang="ru-RU" sz="2000" dirty="0" smtClean="0"/>
              <a:t> Какими свойствами обладают клетки мышечной ткани – гладкой, поперечнополосатой, сердечной?</a:t>
            </a:r>
          </a:p>
          <a:p>
            <a:pPr>
              <a:buNone/>
            </a:pPr>
            <a:r>
              <a:rPr lang="ru-RU" sz="2000" dirty="0" smtClean="0"/>
              <a:t>6. Какие функции выполняют клетки нейроглии?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dirty="0" smtClean="0"/>
              <a:t>7. Каково строение и свойства нейроглии?</a:t>
            </a:r>
          </a:p>
          <a:p>
            <a:pPr>
              <a:buNone/>
            </a:pPr>
            <a:endParaRPr lang="ru-RU" sz="900" dirty="0" smtClean="0"/>
          </a:p>
          <a:p>
            <a:pPr>
              <a:buNone/>
            </a:pPr>
            <a:r>
              <a:rPr lang="ru-RU" sz="2000" dirty="0" smtClean="0"/>
              <a:t>8. Каковы различия по строению и функциям между дендритами и аксонами?</a:t>
            </a:r>
          </a:p>
          <a:p>
            <a:pPr>
              <a:buNone/>
            </a:pPr>
            <a:endParaRPr lang="ru-RU" sz="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03848" y="148478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Ответьте на вопросы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3800" y="6237312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hlinkClick r:id="rId2" action="ppaction://hlinksldjump"/>
              </a:rPr>
              <a:t>К содержанию</a:t>
            </a:r>
            <a:endParaRPr lang="ru-RU" sz="1000" b="1" dirty="0"/>
          </a:p>
        </p:txBody>
      </p:sp>
      <p:pic>
        <p:nvPicPr>
          <p:cNvPr id="8" name="Рисунок 7" descr="Хрящевая соединительная ткан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16632"/>
            <a:ext cx="1937535" cy="11186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56376" y="6453336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hlinkClick r:id="rId4" action="ppaction://hlinksldjump"/>
              </a:rPr>
              <a:t>К слайду</a:t>
            </a:r>
            <a:endParaRPr lang="ru-RU" sz="10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590356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Рефлекторная регуляция</a:t>
            </a:r>
            <a:br>
              <a:rPr lang="ru-RU" sz="3200" b="1" dirty="0" smtClean="0"/>
            </a:br>
            <a:r>
              <a:rPr lang="ru-RU" sz="4000" b="1" dirty="0" smtClean="0">
                <a:solidFill>
                  <a:srgbClr val="507C54"/>
                </a:solidFill>
              </a:rPr>
              <a:t> Проверьте свои знания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010472" cy="49971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1.</a:t>
            </a:r>
            <a:r>
              <a:rPr lang="ru-RU" sz="2000" dirty="0" smtClean="0"/>
              <a:t> Что такое рефлекс и рефлекторная дуга? Приведите пример рефлекторной дуги.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2.</a:t>
            </a:r>
            <a:r>
              <a:rPr lang="ru-RU" sz="2000" dirty="0" smtClean="0"/>
              <a:t> Как называются врожденные рефлексы и рефлексы, приобретенные в процессе жизни?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3.</a:t>
            </a:r>
            <a:r>
              <a:rPr lang="ru-RU" sz="2000" dirty="0" smtClean="0"/>
              <a:t> Какими свойствами обладают рецепторы?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4.</a:t>
            </a:r>
            <a:r>
              <a:rPr lang="ru-RU" sz="2000" dirty="0" smtClean="0"/>
              <a:t> Какую функцию выполняют вставочные и исполнительные нейроны? 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5.</a:t>
            </a:r>
            <a:r>
              <a:rPr lang="ru-RU" sz="2000" dirty="0" smtClean="0"/>
              <a:t> Какими свойствами обладают клетки мышечной ткани – гладкой, поперечнополосатой, сердечной?</a:t>
            </a:r>
          </a:p>
          <a:p>
            <a:pPr>
              <a:buNone/>
            </a:pPr>
            <a:r>
              <a:rPr lang="ru-RU" sz="2000" dirty="0" smtClean="0"/>
              <a:t>6. Каковы свойства синапсов?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dirty="0" smtClean="0"/>
              <a:t>7. Объясните действие прямых и обратных связей в нервной системе.</a:t>
            </a:r>
          </a:p>
          <a:p>
            <a:pPr>
              <a:buNone/>
            </a:pPr>
            <a:endParaRPr lang="ru-RU" sz="9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03848" y="148478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Ответьте на вопросы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6453336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hlinkClick r:id="rId2" action="ppaction://hlinksldjump"/>
              </a:rPr>
              <a:t>К содержанию</a:t>
            </a:r>
            <a:endParaRPr lang="ru-RU" sz="1000" b="1" dirty="0"/>
          </a:p>
        </p:txBody>
      </p:sp>
      <p:pic>
        <p:nvPicPr>
          <p:cNvPr id="7" name="Рисунок 6" descr="Рефлекторная дуга мигательного рефлекс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895944" cy="1231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4408" y="623731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hlinkClick r:id="rId4" action="ppaction://hlinksldjump"/>
              </a:rPr>
              <a:t>К слайду</a:t>
            </a:r>
            <a:endParaRPr lang="ru-RU" sz="10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Органоиды клетки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946176" cy="4343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Работа </a:t>
            </a:r>
          </a:p>
          <a:p>
            <a:pPr algn="ctr"/>
            <a:r>
              <a:rPr lang="ru-RU" sz="2400" b="1" dirty="0" smtClean="0"/>
              <a:t>по </a:t>
            </a:r>
          </a:p>
          <a:p>
            <a:pPr algn="ctr"/>
            <a:r>
              <a:rPr lang="ru-RU" sz="2400" b="1" dirty="0" smtClean="0"/>
              <a:t>учебнику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§ 7</a:t>
            </a:r>
          </a:p>
          <a:p>
            <a:pPr algn="ctr"/>
            <a:r>
              <a:rPr lang="ru-RU" sz="2400" b="1" dirty="0" smtClean="0"/>
              <a:t>страница</a:t>
            </a:r>
          </a:p>
          <a:p>
            <a:pPr algn="ctr"/>
            <a:r>
              <a:rPr lang="ru-RU" sz="2400" b="1" dirty="0" smtClean="0"/>
              <a:t>28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771800" y="1916832"/>
            <a:ext cx="5991200" cy="41113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Прочитайте статью</a:t>
            </a:r>
            <a:r>
              <a:rPr lang="en-US" sz="2400" b="1" dirty="0" smtClean="0"/>
              <a:t> “</a:t>
            </a:r>
            <a:r>
              <a:rPr lang="ru-RU" sz="2400" b="1" dirty="0" smtClean="0"/>
              <a:t>Органоиды клетки</a:t>
            </a:r>
            <a:r>
              <a:rPr lang="en-US" sz="2400" b="1" dirty="0" smtClean="0"/>
              <a:t>”</a:t>
            </a:r>
            <a:endParaRPr lang="ru-RU" sz="2400" b="1" dirty="0" smtClean="0"/>
          </a:p>
          <a:p>
            <a:r>
              <a:rPr lang="ru-RU" sz="2400" b="1" dirty="0" smtClean="0"/>
              <a:t>Рассмотрите рисунок 11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Составьте таблицу: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6453336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hlinkClick r:id="rId2" action="ppaction://hlinksldjump"/>
              </a:rPr>
              <a:t>К слайду</a:t>
            </a:r>
            <a:endParaRPr lang="ru-RU" sz="1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71800" y="4077072"/>
          <a:ext cx="6096000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Название органоида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Особенности строения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Функция органоида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Клеточная мембрана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Соединительные ткани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946176" cy="4343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Работа </a:t>
            </a:r>
          </a:p>
          <a:p>
            <a:pPr algn="ctr"/>
            <a:r>
              <a:rPr lang="ru-RU" sz="2400" b="1" dirty="0" smtClean="0"/>
              <a:t>по </a:t>
            </a:r>
          </a:p>
          <a:p>
            <a:pPr algn="ctr"/>
            <a:r>
              <a:rPr lang="ru-RU" sz="2400" b="1" dirty="0" smtClean="0"/>
              <a:t>учебнику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§ 8</a:t>
            </a:r>
          </a:p>
          <a:p>
            <a:pPr algn="ctr"/>
            <a:r>
              <a:rPr lang="ru-RU" sz="2400" b="1" dirty="0" smtClean="0"/>
              <a:t>страница</a:t>
            </a:r>
          </a:p>
          <a:p>
            <a:pPr algn="ctr"/>
            <a:r>
              <a:rPr lang="ru-RU" sz="2400" b="1" dirty="0" smtClean="0"/>
              <a:t>35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699792" y="1772816"/>
            <a:ext cx="5991200" cy="41113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Прочитайте статью</a:t>
            </a:r>
            <a:r>
              <a:rPr lang="en-US" sz="2400" b="1" dirty="0" smtClean="0"/>
              <a:t> “</a:t>
            </a:r>
            <a:r>
              <a:rPr lang="ru-RU" sz="2400" b="1" dirty="0" smtClean="0"/>
              <a:t>Соединительные ткани</a:t>
            </a:r>
            <a:r>
              <a:rPr lang="en-US" sz="2400" b="1" dirty="0" smtClean="0"/>
              <a:t>”</a:t>
            </a:r>
            <a:endParaRPr lang="ru-RU" sz="2400" b="1" dirty="0" smtClean="0"/>
          </a:p>
          <a:p>
            <a:r>
              <a:rPr lang="ru-RU" sz="2400" b="1" dirty="0" smtClean="0"/>
              <a:t>Рассмотрите рисунок 14</a:t>
            </a:r>
          </a:p>
          <a:p>
            <a:endParaRPr lang="ru-RU" sz="800" b="1" dirty="0" smtClean="0"/>
          </a:p>
          <a:p>
            <a:r>
              <a:rPr lang="ru-RU" sz="2400" b="1" dirty="0" smtClean="0"/>
              <a:t>Составьте таблицу: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6453336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hlinkClick r:id="rId2" action="ppaction://hlinksldjump"/>
              </a:rPr>
              <a:t>К слайду</a:t>
            </a:r>
            <a:endParaRPr lang="ru-RU" sz="1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71800" y="3933056"/>
          <a:ext cx="609600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 тканей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 ткани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 строения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Хрящевая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2276871"/>
            <a:ext cx="7994848" cy="3884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  А.С. Батуев и др. </a:t>
            </a:r>
            <a:r>
              <a:rPr lang="en-US" sz="2000" dirty="0" smtClean="0"/>
              <a:t>“</a:t>
            </a:r>
            <a:r>
              <a:rPr lang="ru-RU" sz="2000" dirty="0" smtClean="0"/>
              <a:t>Биология. Человек</a:t>
            </a:r>
            <a:r>
              <a:rPr lang="en-US" sz="2000" dirty="0" smtClean="0"/>
              <a:t>”</a:t>
            </a:r>
            <a:r>
              <a:rPr lang="ru-RU" sz="2000" dirty="0" smtClean="0"/>
              <a:t>. Дрофа. 2002</a:t>
            </a:r>
          </a:p>
          <a:p>
            <a:pPr>
              <a:buNone/>
            </a:pPr>
            <a:r>
              <a:rPr lang="ru-RU" sz="2000" dirty="0" smtClean="0"/>
              <a:t>2. Н.А. Фомин. </a:t>
            </a:r>
            <a:r>
              <a:rPr lang="en-US" sz="2000" dirty="0" smtClean="0"/>
              <a:t>“</a:t>
            </a:r>
            <a:r>
              <a:rPr lang="ru-RU" sz="2000" dirty="0" smtClean="0"/>
              <a:t>Физиология человека</a:t>
            </a:r>
            <a:r>
              <a:rPr lang="en-US" sz="2000" dirty="0" smtClean="0"/>
              <a:t>”</a:t>
            </a:r>
            <a:r>
              <a:rPr lang="ru-RU" sz="2000" dirty="0" smtClean="0"/>
              <a:t>, Просвещение, 2000</a:t>
            </a:r>
          </a:p>
          <a:p>
            <a:pPr>
              <a:buNone/>
            </a:pPr>
            <a:r>
              <a:rPr lang="ru-RU" sz="2000" dirty="0" smtClean="0"/>
              <a:t>3. Д.В. Колесов </a:t>
            </a:r>
            <a:r>
              <a:rPr lang="en-US" sz="2000" dirty="0" smtClean="0"/>
              <a:t>“</a:t>
            </a:r>
            <a:r>
              <a:rPr lang="ru-RU" sz="2000" dirty="0" smtClean="0"/>
              <a:t>Биология. Человек</a:t>
            </a:r>
            <a:r>
              <a:rPr lang="en-US" sz="2000" dirty="0" smtClean="0"/>
              <a:t>”</a:t>
            </a:r>
            <a:r>
              <a:rPr lang="ru-RU" sz="2000" dirty="0" smtClean="0"/>
              <a:t>,Дрофа. 2006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1. </a:t>
            </a:r>
            <a:r>
              <a:rPr lang="ru-RU" b="1" dirty="0" smtClean="0">
                <a:hlinkClick r:id="rId2" action="ppaction://hlinksldjump"/>
              </a:rPr>
              <a:t>Общий обзор организма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dirty="0" smtClean="0"/>
              <a:t>Уровни организации тела</a:t>
            </a:r>
          </a:p>
          <a:p>
            <a:pPr>
              <a:buFontTx/>
              <a:buChar char="-"/>
            </a:pPr>
            <a:r>
              <a:rPr lang="ru-RU" dirty="0" smtClean="0"/>
              <a:t>Структура тела</a:t>
            </a:r>
          </a:p>
          <a:p>
            <a:pPr>
              <a:buFontTx/>
              <a:buChar char="-"/>
            </a:pPr>
            <a:r>
              <a:rPr lang="ru-RU" dirty="0" smtClean="0"/>
              <a:t>Органы и системы органов</a:t>
            </a:r>
          </a:p>
          <a:p>
            <a:pPr>
              <a:buFontTx/>
              <a:buChar char="-"/>
            </a:pPr>
            <a:r>
              <a:rPr lang="ru-RU" i="1" dirty="0" smtClean="0">
                <a:hlinkClick r:id="rId3" action="ppaction://hlinksldjump"/>
              </a:rPr>
              <a:t>Проверьте свои знания</a:t>
            </a:r>
            <a:endParaRPr lang="ru-RU" i="1" dirty="0" smtClean="0"/>
          </a:p>
          <a:p>
            <a:pPr>
              <a:buFontTx/>
              <a:buChar char="-"/>
            </a:pPr>
            <a:endParaRPr lang="ru-RU" sz="1100" dirty="0" smtClean="0"/>
          </a:p>
          <a:p>
            <a:pPr>
              <a:buNone/>
            </a:pPr>
            <a:r>
              <a:rPr lang="ru-RU" b="1" dirty="0" smtClean="0">
                <a:hlinkClick r:id="rId4" action="ppaction://hlinksldjump"/>
              </a:rPr>
              <a:t>2. Клеточное строение организма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dirty="0" smtClean="0"/>
              <a:t>Внешняя и внутренняя среда организма</a:t>
            </a:r>
          </a:p>
          <a:p>
            <a:pPr>
              <a:buFontTx/>
              <a:buChar char="-"/>
            </a:pPr>
            <a:r>
              <a:rPr lang="ru-RU" dirty="0" smtClean="0"/>
              <a:t>Строение клетки</a:t>
            </a:r>
          </a:p>
          <a:p>
            <a:pPr>
              <a:buFontTx/>
              <a:buChar char="-"/>
            </a:pPr>
            <a:r>
              <a:rPr lang="ru-RU" dirty="0" smtClean="0"/>
              <a:t>Строение и функции ядра</a:t>
            </a:r>
          </a:p>
          <a:p>
            <a:pPr>
              <a:buFontTx/>
              <a:buChar char="-"/>
            </a:pPr>
            <a:r>
              <a:rPr lang="ru-RU" dirty="0" smtClean="0"/>
              <a:t>Органоиды клетки</a:t>
            </a:r>
          </a:p>
          <a:p>
            <a:pPr>
              <a:buFontTx/>
              <a:buChar char="-"/>
            </a:pPr>
            <a:r>
              <a:rPr lang="ru-RU" dirty="0" smtClean="0"/>
              <a:t>Деление клетки</a:t>
            </a:r>
          </a:p>
          <a:p>
            <a:pPr>
              <a:buFontTx/>
              <a:buChar char="-"/>
            </a:pPr>
            <a:r>
              <a:rPr lang="ru-RU" dirty="0" smtClean="0"/>
              <a:t>Жизненные процессы клетки</a:t>
            </a:r>
          </a:p>
          <a:p>
            <a:pPr>
              <a:buFontTx/>
              <a:buChar char="-"/>
            </a:pPr>
            <a:r>
              <a:rPr lang="ru-RU" i="1" dirty="0" smtClean="0">
                <a:hlinkClick r:id="rId5" action="ppaction://hlinksldjump"/>
              </a:rPr>
              <a:t>Проверьте свои знания</a:t>
            </a: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hlinkClick r:id="rId6" action="ppaction://hlinksldjump"/>
              </a:rPr>
              <a:t>3. Ткани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dirty="0" smtClean="0"/>
              <a:t>Образование тканей</a:t>
            </a:r>
          </a:p>
          <a:p>
            <a:pPr>
              <a:buFontTx/>
              <a:buChar char="-"/>
            </a:pPr>
            <a:r>
              <a:rPr lang="ru-RU" dirty="0" smtClean="0"/>
              <a:t>Эпителиальные (покровные) ткани</a:t>
            </a:r>
          </a:p>
          <a:p>
            <a:pPr>
              <a:buFontTx/>
              <a:buChar char="-"/>
            </a:pPr>
            <a:r>
              <a:rPr lang="ru-RU" dirty="0" smtClean="0"/>
              <a:t>Соединительные ткани</a:t>
            </a:r>
          </a:p>
          <a:p>
            <a:pPr>
              <a:buFontTx/>
              <a:buChar char="-"/>
            </a:pPr>
            <a:r>
              <a:rPr lang="ru-RU" dirty="0" smtClean="0"/>
              <a:t>Мышечные ткани</a:t>
            </a:r>
          </a:p>
          <a:p>
            <a:pPr>
              <a:buFontTx/>
              <a:buChar char="-"/>
            </a:pPr>
            <a:r>
              <a:rPr lang="ru-RU" dirty="0" smtClean="0"/>
              <a:t>Нервная ткань</a:t>
            </a:r>
          </a:p>
          <a:p>
            <a:pPr>
              <a:buFontTx/>
              <a:buChar char="-"/>
            </a:pPr>
            <a:r>
              <a:rPr lang="ru-RU" i="1" dirty="0" smtClean="0">
                <a:hlinkClick r:id="rId7" action="ppaction://hlinksldjump"/>
              </a:rPr>
              <a:t>Проверьте свои знания</a:t>
            </a:r>
            <a:endParaRPr lang="ru-RU" i="1" dirty="0" smtClean="0"/>
          </a:p>
          <a:p>
            <a:pPr>
              <a:buFontTx/>
              <a:buChar char="-"/>
            </a:pPr>
            <a:endParaRPr lang="ru-RU" sz="1100" dirty="0" smtClean="0"/>
          </a:p>
          <a:p>
            <a:pPr>
              <a:buNone/>
            </a:pPr>
            <a:r>
              <a:rPr lang="ru-RU" b="1" dirty="0" smtClean="0">
                <a:hlinkClick r:id="rId8" action="ppaction://hlinksldjump"/>
              </a:rPr>
              <a:t>4. Рефлекторная регуляция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dirty="0" smtClean="0"/>
              <a:t>Центральная и периферическая нервная система</a:t>
            </a:r>
          </a:p>
          <a:p>
            <a:pPr>
              <a:buFontTx/>
              <a:buChar char="-"/>
            </a:pPr>
            <a:r>
              <a:rPr lang="ru-RU" dirty="0" smtClean="0"/>
              <a:t>Рефлекс и рефлекторная дуга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Общий обзор организма</a:t>
            </a:r>
            <a:br>
              <a:rPr lang="ru-RU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89567"/>
            <a:ext cx="410026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Все живые организмы состоят из:</a:t>
            </a:r>
          </a:p>
          <a:p>
            <a:pPr algn="ctr">
              <a:buNone/>
            </a:pPr>
            <a:r>
              <a:rPr lang="ru-RU" sz="2000" dirty="0" smtClean="0"/>
              <a:t>молекул</a:t>
            </a:r>
          </a:p>
          <a:p>
            <a:pPr algn="ctr">
              <a:buNone/>
            </a:pPr>
            <a:r>
              <a:rPr lang="ru-RU" sz="2000" dirty="0" smtClean="0"/>
              <a:t>клетки</a:t>
            </a:r>
          </a:p>
          <a:p>
            <a:pPr algn="ctr">
              <a:buNone/>
            </a:pPr>
            <a:r>
              <a:rPr lang="ru-RU" sz="2000" dirty="0" smtClean="0"/>
              <a:t>ткани</a:t>
            </a:r>
          </a:p>
          <a:p>
            <a:pPr algn="ctr">
              <a:buNone/>
            </a:pPr>
            <a:r>
              <a:rPr lang="ru-RU" sz="2000" dirty="0" smtClean="0"/>
              <a:t>органы</a:t>
            </a:r>
          </a:p>
          <a:p>
            <a:pPr algn="ctr">
              <a:buNone/>
            </a:pPr>
            <a:r>
              <a:rPr lang="ru-RU" sz="2000" dirty="0" smtClean="0"/>
              <a:t>системы органов</a:t>
            </a:r>
          </a:p>
          <a:p>
            <a:pPr algn="ctr">
              <a:buNone/>
            </a:pPr>
            <a:r>
              <a:rPr lang="ru-RU" sz="2000" dirty="0" smtClean="0"/>
              <a:t>        целостный организм</a:t>
            </a:r>
          </a:p>
          <a:p>
            <a:pPr algn="ctr">
              <a:buNone/>
            </a:pP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60032" y="1844824"/>
            <a:ext cx="3886200" cy="4572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каждом уровне действуют </a:t>
            </a:r>
            <a:r>
              <a:rPr lang="ru-RU" sz="2000" b="1" i="1" dirty="0" smtClean="0"/>
              <a:t>свои законы, </a:t>
            </a:r>
            <a:r>
              <a:rPr lang="ru-RU" sz="2000" dirty="0" smtClean="0"/>
              <a:t>которые обеспечивают:</a:t>
            </a:r>
          </a:p>
          <a:p>
            <a:pPr>
              <a:buNone/>
            </a:pPr>
            <a:r>
              <a:rPr lang="ru-RU" sz="2000" b="1" i="1" dirty="0" smtClean="0"/>
              <a:t>      - нормальное функционирование </a:t>
            </a:r>
            <a:r>
              <a:rPr lang="ru-RU" sz="2000" dirty="0" smtClean="0"/>
              <a:t>организма</a:t>
            </a:r>
            <a:r>
              <a:rPr lang="ru-RU" sz="2000" b="1" i="1" dirty="0" smtClean="0"/>
              <a:t> как целого</a:t>
            </a:r>
          </a:p>
          <a:p>
            <a:pPr>
              <a:buNone/>
            </a:pPr>
            <a:r>
              <a:rPr lang="ru-RU" sz="2000" b="1" i="1" dirty="0" smtClean="0"/>
              <a:t>     - приспособленность </a:t>
            </a:r>
            <a:r>
              <a:rPr lang="ru-RU" sz="2000" dirty="0" smtClean="0"/>
              <a:t>организма</a:t>
            </a:r>
            <a:r>
              <a:rPr lang="ru-RU" sz="2000" b="1" i="1" dirty="0" smtClean="0"/>
              <a:t> к окружающей среде</a:t>
            </a:r>
          </a:p>
          <a:p>
            <a:endParaRPr lang="ru-RU" sz="2000" b="1" i="1" dirty="0" smtClean="0"/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764704"/>
            <a:ext cx="4761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 action="ppaction://hlinkfile"/>
              </a:rPr>
              <a:t>Уровни организации тела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555776" y="2348880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555776" y="2708920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555776" y="3068960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555776" y="3501008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555776" y="3861048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429000"/>
            <a:ext cx="1368152" cy="27583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5656" y="5517232"/>
            <a:ext cx="1866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Пищеварительная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система  человека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534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Общий обзор организма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3744416" cy="45720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Снаружи тело </a:t>
            </a:r>
            <a:r>
              <a:rPr lang="ru-RU" sz="2000" b="1" i="1" dirty="0" smtClean="0"/>
              <a:t>покрыто кожей</a:t>
            </a:r>
          </a:p>
          <a:p>
            <a:r>
              <a:rPr lang="ru-RU" sz="2000" dirty="0" smtClean="0"/>
              <a:t>Кости и мышцы расположены </a:t>
            </a:r>
            <a:r>
              <a:rPr lang="ru-RU" sz="2000" b="1" i="1" dirty="0" smtClean="0"/>
              <a:t>под кожей</a:t>
            </a:r>
          </a:p>
          <a:p>
            <a:r>
              <a:rPr lang="ru-RU" sz="2000" dirty="0" smtClean="0"/>
              <a:t>Внутри тела находятся </a:t>
            </a:r>
            <a:r>
              <a:rPr lang="ru-RU" sz="2000" b="1" i="1" dirty="0" smtClean="0"/>
              <a:t>две полости тела – брюшная и грудная</a:t>
            </a:r>
          </a:p>
          <a:p>
            <a:r>
              <a:rPr lang="ru-RU" sz="2000" dirty="0" smtClean="0"/>
              <a:t>Полости разделены </a:t>
            </a:r>
            <a:r>
              <a:rPr lang="ru-RU" sz="2000" b="1" i="1" dirty="0" smtClean="0"/>
              <a:t>диафрагмой</a:t>
            </a:r>
          </a:p>
          <a:p>
            <a:r>
              <a:rPr lang="ru-RU" sz="2000" dirty="0" smtClean="0"/>
              <a:t>В полостях находятся </a:t>
            </a:r>
            <a:r>
              <a:rPr lang="ru-RU" sz="2000" b="1" i="1" dirty="0" smtClean="0"/>
              <a:t>внутренние органы</a:t>
            </a:r>
          </a:p>
          <a:p>
            <a:r>
              <a:rPr lang="ru-RU" sz="2000" dirty="0" smtClean="0"/>
              <a:t>Органы брюшной полости </a:t>
            </a:r>
            <a:r>
              <a:rPr lang="ru-RU" sz="2000" b="1" i="1" dirty="0" smtClean="0"/>
              <a:t>прикрыты брюшиной</a:t>
            </a:r>
            <a:endParaRPr lang="ru-RU" sz="20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76057" y="1589566"/>
            <a:ext cx="3744416" cy="4935777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/>
              <a:t>Половые органы </a:t>
            </a:r>
            <a:r>
              <a:rPr lang="ru-RU" sz="2000" dirty="0" smtClean="0"/>
              <a:t>женщины – </a:t>
            </a:r>
            <a:r>
              <a:rPr lang="ru-RU" sz="2000" b="1" i="1" dirty="0" smtClean="0"/>
              <a:t>яичники, маточные трубы, матка</a:t>
            </a:r>
          </a:p>
          <a:p>
            <a:endParaRPr lang="ru-RU" sz="800" dirty="0" smtClean="0"/>
          </a:p>
          <a:p>
            <a:r>
              <a:rPr lang="ru-RU" sz="2000" b="1" i="1" dirty="0" smtClean="0"/>
              <a:t>Половые органы </a:t>
            </a:r>
            <a:r>
              <a:rPr lang="ru-RU" sz="2000" dirty="0" smtClean="0"/>
              <a:t>мужчины – яички в мошонке</a:t>
            </a:r>
          </a:p>
          <a:p>
            <a:endParaRPr lang="ru-RU" sz="800" dirty="0" smtClean="0"/>
          </a:p>
          <a:p>
            <a:r>
              <a:rPr lang="ru-RU" sz="2000" b="1" i="1" dirty="0" smtClean="0"/>
              <a:t>На голове </a:t>
            </a:r>
            <a:r>
              <a:rPr lang="ru-RU" sz="2000" dirty="0" smtClean="0"/>
              <a:t>расположены органы чувств: нос, язык, глаза, уши, вестибулярный аппарат - орган равновесия</a:t>
            </a:r>
          </a:p>
          <a:p>
            <a:endParaRPr lang="ru-RU" sz="800" dirty="0" smtClean="0"/>
          </a:p>
          <a:p>
            <a:r>
              <a:rPr lang="ru-RU" sz="2000" b="1" i="1" dirty="0" smtClean="0"/>
              <a:t>Внутри черепной коробки  </a:t>
            </a:r>
            <a:r>
              <a:rPr lang="ru-RU" sz="2000" dirty="0" smtClean="0"/>
              <a:t>находится головной мозг, </a:t>
            </a:r>
            <a:r>
              <a:rPr lang="ru-RU" sz="2000" b="1" i="1" dirty="0" smtClean="0"/>
              <a:t>в канале позвоночника</a:t>
            </a:r>
            <a:r>
              <a:rPr lang="ru-RU" sz="2000" dirty="0" smtClean="0"/>
              <a:t> – спинной мозг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76470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 action="ppaction://hlinkfile"/>
              </a:rPr>
              <a:t>Структура тела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 descr="18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933056"/>
            <a:ext cx="1080120" cy="1946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58772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Органы грудной полости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8153400" cy="11025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Общий обзор организма</a:t>
            </a:r>
            <a:br>
              <a:rPr lang="ru-RU" b="1" dirty="0" smtClean="0"/>
            </a:br>
            <a:endParaRPr lang="ru-RU" sz="36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4464496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/>
              <a:t>Органы</a:t>
            </a:r>
            <a:r>
              <a:rPr lang="ru-RU" sz="1900" dirty="0" smtClean="0"/>
              <a:t> – части тела, имеющие </a:t>
            </a:r>
            <a:r>
              <a:rPr lang="ru-RU" sz="1900" b="1" i="1" dirty="0" smtClean="0"/>
              <a:t>четкую структуру</a:t>
            </a:r>
            <a:r>
              <a:rPr lang="ru-RU" sz="1900" dirty="0" smtClean="0"/>
              <a:t> и выполняющие </a:t>
            </a:r>
            <a:r>
              <a:rPr lang="ru-RU" sz="1900" b="1" i="1" dirty="0" smtClean="0"/>
              <a:t>определенные функции</a:t>
            </a:r>
          </a:p>
          <a:p>
            <a:endParaRPr lang="ru-RU" sz="900" b="1" i="1" dirty="0" smtClean="0"/>
          </a:p>
          <a:p>
            <a:r>
              <a:rPr lang="ru-RU" sz="1900" b="1" i="1" dirty="0" smtClean="0"/>
              <a:t>Каждый орган </a:t>
            </a:r>
            <a:r>
              <a:rPr lang="ru-RU" sz="1900" dirty="0" smtClean="0"/>
              <a:t>свою </a:t>
            </a:r>
            <a:r>
              <a:rPr lang="ru-RU" sz="1900" b="1" i="1" dirty="0" smtClean="0"/>
              <a:t>форму</a:t>
            </a:r>
            <a:r>
              <a:rPr lang="ru-RU" sz="1900" dirty="0" smtClean="0"/>
              <a:t> и занимает </a:t>
            </a:r>
            <a:r>
              <a:rPr lang="ru-RU" sz="1900" b="1" i="1" dirty="0" smtClean="0"/>
              <a:t>определенное место в организме</a:t>
            </a:r>
          </a:p>
          <a:p>
            <a:endParaRPr lang="ru-RU" sz="900" b="1" i="1" dirty="0" smtClean="0"/>
          </a:p>
          <a:p>
            <a:r>
              <a:rPr lang="ru-RU" sz="1900" b="1" dirty="0" smtClean="0"/>
              <a:t>Система органов </a:t>
            </a:r>
            <a:r>
              <a:rPr lang="ru-RU" sz="1900" dirty="0" smtClean="0"/>
              <a:t>– органы, выполняющие </a:t>
            </a:r>
            <a:r>
              <a:rPr lang="ru-RU" sz="1900" b="1" i="1" dirty="0" smtClean="0"/>
              <a:t>общие физиологические функции</a:t>
            </a:r>
          </a:p>
          <a:p>
            <a:endParaRPr lang="ru-RU" sz="900" b="1" i="1" dirty="0" smtClean="0"/>
          </a:p>
          <a:p>
            <a:pPr>
              <a:buFont typeface="Wingdings" pitchFamily="2" charset="2"/>
              <a:buChar char="q"/>
            </a:pPr>
            <a:r>
              <a:rPr lang="ru-RU" sz="1900" b="1" i="1" dirty="0" smtClean="0"/>
              <a:t>Нервная и эндокринная система </a:t>
            </a:r>
            <a:r>
              <a:rPr lang="ru-RU" sz="1900" dirty="0" smtClean="0"/>
              <a:t>обеспечивают согласованную работу всех органов:</a:t>
            </a:r>
          </a:p>
          <a:p>
            <a:pPr>
              <a:buFont typeface="Wingdings" pitchFamily="2" charset="2"/>
              <a:buChar char="Ø"/>
            </a:pPr>
            <a:r>
              <a:rPr lang="ru-RU" sz="1900" b="1" i="1" dirty="0" smtClean="0"/>
              <a:t>Нервная</a:t>
            </a:r>
            <a:r>
              <a:rPr lang="ru-RU" sz="1900" dirty="0" smtClean="0"/>
              <a:t> – электрохимическими сигналами – </a:t>
            </a:r>
            <a:r>
              <a:rPr lang="ru-RU" sz="1900" b="1" i="1" dirty="0" smtClean="0"/>
              <a:t>нервными импульсами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Эндокринная – биологически активными веществами - </a:t>
            </a:r>
            <a:r>
              <a:rPr lang="ru-RU" sz="1900" b="1" i="1" dirty="0" smtClean="0"/>
              <a:t>гормонами</a:t>
            </a:r>
          </a:p>
          <a:p>
            <a:endParaRPr lang="ru-RU" sz="2000" b="1" i="1" dirty="0" smtClean="0"/>
          </a:p>
          <a:p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692696"/>
            <a:ext cx="5059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 action="ppaction://hlinkfile"/>
              </a:rPr>
              <a:t>Органы и системы органов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5436096" y="1484784"/>
            <a:ext cx="3528392" cy="5079793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Системы органов человека: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Покровная      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Костно-мышечная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Дыхательная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Кровеносная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Пищеварительная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Выделительная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Система органов размножения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Нервная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Эндокринная</a:t>
            </a:r>
          </a:p>
        </p:txBody>
      </p:sp>
      <p:pic>
        <p:nvPicPr>
          <p:cNvPr id="8" name="Рисунок 7" descr="Система органов дыхани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5445224"/>
            <a:ext cx="899802" cy="1296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8224" y="616530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Дыхательная система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3880" y="6525344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hlinkClick r:id="rId4" action="ppaction://hlinksldjump"/>
              </a:rPr>
              <a:t>К содержанию</a:t>
            </a:r>
            <a:endParaRPr lang="ru-RU" sz="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Проверьте свои знания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1534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Клеточное строение организма</a:t>
            </a:r>
            <a:br>
              <a:rPr lang="ru-RU" b="1" dirty="0" smtClean="0"/>
            </a:br>
            <a:endParaRPr lang="ru-RU" sz="36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863769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/>
              <a:t>Внешняя среда </a:t>
            </a:r>
            <a:r>
              <a:rPr lang="ru-RU" sz="2000" dirty="0" smtClean="0"/>
              <a:t>– та среда в которой </a:t>
            </a:r>
            <a:r>
              <a:rPr lang="ru-RU" sz="2000" b="1" i="1" dirty="0" smtClean="0"/>
              <a:t>находится организм</a:t>
            </a:r>
          </a:p>
          <a:p>
            <a:endParaRPr lang="ru-RU" sz="800" b="1" i="1" dirty="0" smtClean="0"/>
          </a:p>
          <a:p>
            <a:r>
              <a:rPr lang="ru-RU" sz="2000" dirty="0" smtClean="0"/>
              <a:t>Человек живет в </a:t>
            </a:r>
            <a:r>
              <a:rPr lang="ru-RU" sz="2000" b="1" i="1" dirty="0" smtClean="0"/>
              <a:t>воздушной среде (газообразной)</a:t>
            </a:r>
            <a:r>
              <a:rPr lang="ru-RU" sz="2000" dirty="0" smtClean="0"/>
              <a:t>, но временно может находиться в водной</a:t>
            </a:r>
          </a:p>
          <a:p>
            <a:endParaRPr lang="ru-RU" sz="900" dirty="0" smtClean="0"/>
          </a:p>
          <a:p>
            <a:r>
              <a:rPr lang="ru-RU" sz="2000" b="1" i="1" dirty="0" smtClean="0"/>
              <a:t>Внутренняя среда </a:t>
            </a:r>
            <a:r>
              <a:rPr lang="ru-RU" sz="2000" dirty="0" smtClean="0"/>
              <a:t>– </a:t>
            </a:r>
            <a:r>
              <a:rPr lang="ru-RU" sz="2000" dirty="0" err="1" smtClean="0"/>
              <a:t>среда</a:t>
            </a:r>
            <a:r>
              <a:rPr lang="ru-RU" sz="2000" dirty="0" smtClean="0"/>
              <a:t> </a:t>
            </a:r>
            <a:r>
              <a:rPr lang="ru-RU" sz="2000" b="1" i="1" dirty="0" smtClean="0"/>
              <a:t>внутри организма</a:t>
            </a:r>
            <a:r>
              <a:rPr lang="ru-RU" sz="2000" dirty="0" smtClean="0"/>
              <a:t>, отделена от внешней среды кожей, слизистыми</a:t>
            </a:r>
          </a:p>
          <a:p>
            <a:endParaRPr lang="ru-RU" sz="900" dirty="0" smtClean="0"/>
          </a:p>
          <a:p>
            <a:r>
              <a:rPr lang="ru-RU" sz="2000" dirty="0" smtClean="0"/>
              <a:t>Внутренней среде находятся все клетки, она жидкая, имеет постоянную температуру, солевой состав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60032" y="1556792"/>
            <a:ext cx="3886200" cy="4460759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/>
              <a:t>Содержимое</a:t>
            </a:r>
            <a:r>
              <a:rPr lang="ru-RU" sz="2000" dirty="0" smtClean="0"/>
              <a:t> пищеварительной, мочевыделительной, дыхательной </a:t>
            </a:r>
            <a:r>
              <a:rPr lang="ru-RU" sz="2000" b="1" i="1" dirty="0" smtClean="0"/>
              <a:t>не являются внутренней средой</a:t>
            </a:r>
          </a:p>
          <a:p>
            <a:endParaRPr lang="ru-RU" sz="800" dirty="0" smtClean="0"/>
          </a:p>
          <a:p>
            <a:r>
              <a:rPr lang="ru-RU" sz="2000" b="1" i="1" dirty="0" smtClean="0"/>
              <a:t>Органы тела снабжают клетки </a:t>
            </a:r>
            <a:r>
              <a:rPr lang="ru-RU" sz="2000" dirty="0" smtClean="0"/>
              <a:t>всем необходимым и </a:t>
            </a:r>
            <a:r>
              <a:rPr lang="ru-RU" sz="2000" b="1" i="1" dirty="0" smtClean="0"/>
              <a:t>выделяют наружу </a:t>
            </a:r>
            <a:r>
              <a:rPr lang="ru-RU" sz="2000" dirty="0" smtClean="0"/>
              <a:t>продукты жизнедеятельности </a:t>
            </a:r>
            <a:r>
              <a:rPr lang="ru-RU" sz="2000" b="1" i="1" dirty="0" smtClean="0"/>
              <a:t>через внутреннюю среду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92697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Внешняя и внутренняя среда организма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 descr="26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725144"/>
            <a:ext cx="1520214" cy="1635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55892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Почки фильтруют кровь – образуют мочу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Клеточное строение организма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89566"/>
            <a:ext cx="4100264" cy="4935777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/>
              <a:t>По форме, строению, функциям клетки разнообразны</a:t>
            </a:r>
            <a:r>
              <a:rPr lang="ru-RU" sz="2000" dirty="0" smtClean="0"/>
              <a:t>, но </a:t>
            </a:r>
            <a:r>
              <a:rPr lang="ru-RU" sz="2000" b="1" i="1" dirty="0" smtClean="0"/>
              <a:t>по структуре с клетки сходны</a:t>
            </a:r>
          </a:p>
          <a:p>
            <a:endParaRPr lang="ru-RU" sz="800" dirty="0" smtClean="0"/>
          </a:p>
          <a:p>
            <a:r>
              <a:rPr lang="ru-RU" sz="2000" b="1" i="1" dirty="0" smtClean="0"/>
              <a:t>Каждая клетка </a:t>
            </a:r>
            <a:r>
              <a:rPr lang="ru-RU" sz="2000" dirty="0" smtClean="0"/>
              <a:t>обособлена от других </a:t>
            </a:r>
            <a:r>
              <a:rPr lang="ru-RU" sz="2000" b="1" i="1" dirty="0" smtClean="0"/>
              <a:t>клеточной мембраной</a:t>
            </a:r>
            <a:r>
              <a:rPr lang="ru-RU" sz="2000" dirty="0" smtClean="0"/>
              <a:t>, имеет </a:t>
            </a:r>
            <a:r>
              <a:rPr lang="ru-RU" sz="2000" b="1" i="1" dirty="0" smtClean="0"/>
              <a:t>цитоплазму и ядро</a:t>
            </a:r>
          </a:p>
          <a:p>
            <a:endParaRPr lang="ru-RU" sz="800" b="1" i="1" dirty="0" smtClean="0"/>
          </a:p>
          <a:p>
            <a:r>
              <a:rPr lang="ru-RU" sz="2000" b="1" i="1" dirty="0" smtClean="0"/>
              <a:t>Ядро</a:t>
            </a:r>
            <a:r>
              <a:rPr lang="ru-RU" sz="2000" dirty="0" smtClean="0"/>
              <a:t> имеет </a:t>
            </a:r>
            <a:r>
              <a:rPr lang="ru-RU" sz="2000" b="1" i="1" dirty="0" smtClean="0"/>
              <a:t>ядерную мембрану, ядрышки , хромосомы </a:t>
            </a:r>
            <a:r>
              <a:rPr lang="ru-RU" sz="2000" dirty="0" smtClean="0"/>
              <a:t>(ДНК, гены)</a:t>
            </a:r>
          </a:p>
          <a:p>
            <a:endParaRPr lang="ru-RU" sz="800" dirty="0" smtClean="0"/>
          </a:p>
          <a:p>
            <a:r>
              <a:rPr lang="ru-RU" sz="2000" dirty="0" smtClean="0"/>
              <a:t>В </a:t>
            </a:r>
            <a:r>
              <a:rPr lang="ru-RU" sz="2000" b="1" i="1" dirty="0" smtClean="0"/>
              <a:t>клетках тела </a:t>
            </a:r>
            <a:r>
              <a:rPr lang="ru-RU" sz="2000" dirty="0" smtClean="0"/>
              <a:t>человека         </a:t>
            </a:r>
            <a:r>
              <a:rPr lang="ru-RU" sz="2000" b="1" i="1" dirty="0" smtClean="0"/>
              <a:t>46 хромосом</a:t>
            </a:r>
            <a:r>
              <a:rPr lang="ru-RU" sz="2000" dirty="0" smtClean="0"/>
              <a:t>,                                            в </a:t>
            </a:r>
            <a:r>
              <a:rPr lang="ru-RU" sz="2000" b="1" i="1" dirty="0" smtClean="0"/>
              <a:t>половых клетках –                           23 хромосомы</a:t>
            </a:r>
          </a:p>
          <a:p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764704"/>
            <a:ext cx="3182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 action="ppaction://hlinkfile"/>
              </a:rPr>
              <a:t>Строение клетки</a:t>
            </a:r>
            <a:endParaRPr lang="ru-RU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716016" y="1589566"/>
            <a:ext cx="4015085" cy="4863769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/>
              <a:t>Ядро контролирует образование белков</a:t>
            </a:r>
            <a:r>
              <a:rPr lang="ru-RU" sz="2000" dirty="0" smtClean="0"/>
              <a:t>, определяют признаки организма</a:t>
            </a:r>
          </a:p>
          <a:p>
            <a:endParaRPr lang="ru-RU" sz="900" dirty="0" smtClean="0"/>
          </a:p>
          <a:p>
            <a:r>
              <a:rPr lang="ru-RU" sz="2000" b="1" dirty="0" smtClean="0"/>
              <a:t>Органоиды</a:t>
            </a:r>
            <a:r>
              <a:rPr lang="ru-RU" sz="2000" dirty="0" smtClean="0"/>
              <a:t> – </a:t>
            </a:r>
            <a:r>
              <a:rPr lang="ru-RU" sz="2000" b="1" i="1" dirty="0" smtClean="0"/>
              <a:t>постоянные </a:t>
            </a:r>
            <a:r>
              <a:rPr lang="ru-RU" sz="2000" dirty="0" smtClean="0"/>
              <a:t>клеточные структуры, </a:t>
            </a:r>
            <a:r>
              <a:rPr lang="ru-RU" sz="2000" b="1" i="1" dirty="0" smtClean="0"/>
              <a:t>выполняющие свои функции: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клеточная мембрана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эндоплазматическая сет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рибосомы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митохондрии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лизосомы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клеточный центр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аппарат </a:t>
            </a:r>
            <a:r>
              <a:rPr lang="ru-RU" sz="1600" dirty="0" err="1" smtClean="0"/>
              <a:t>Гольджи</a:t>
            </a:r>
            <a:endParaRPr lang="ru-RU" sz="1600" dirty="0" smtClean="0"/>
          </a:p>
          <a:p>
            <a:pPr>
              <a:buFont typeface="Wingdings" pitchFamily="2" charset="2"/>
              <a:buChar char="Ø"/>
            </a:pPr>
            <a:endParaRPr lang="ru-RU" sz="2000" b="1" i="1" dirty="0"/>
          </a:p>
        </p:txBody>
      </p:sp>
      <p:pic>
        <p:nvPicPr>
          <p:cNvPr id="8" name="Рисунок 7" descr="Клетка под электронным микроскопом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581128"/>
            <a:ext cx="1944216" cy="14489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8264" y="609329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Строение клетки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119675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hlinkClick r:id="rId4" action="ppaction://hlinksldjump"/>
              </a:rPr>
              <a:t>Работа с книгой</a:t>
            </a:r>
            <a:endParaRPr lang="ru-RU" sz="20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815340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Клеточное строение организма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Деление клетки </a:t>
            </a:r>
            <a:r>
              <a:rPr lang="ru-RU" sz="2000" dirty="0" smtClean="0"/>
              <a:t>– сложный процесс</a:t>
            </a:r>
          </a:p>
          <a:p>
            <a:endParaRPr lang="ru-RU" sz="800" dirty="0" smtClean="0"/>
          </a:p>
          <a:p>
            <a:r>
              <a:rPr lang="ru-RU" sz="2000" b="1" i="1" dirty="0" smtClean="0"/>
              <a:t>Перед делением клетка</a:t>
            </a:r>
            <a:r>
              <a:rPr lang="ru-RU" sz="20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у</a:t>
            </a:r>
            <a:r>
              <a:rPr lang="ru-RU" sz="2000" b="1" i="1" dirty="0" smtClean="0"/>
              <a:t>дваивает</a:t>
            </a:r>
            <a:r>
              <a:rPr lang="ru-RU" sz="2000" dirty="0" smtClean="0"/>
              <a:t> (копирует ) молекулы ДНК </a:t>
            </a:r>
            <a:r>
              <a:rPr lang="ru-RU" sz="2000" b="1" i="1" dirty="0" smtClean="0"/>
              <a:t>хромосом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/>
              <a:t>Ядро увеличивается </a:t>
            </a:r>
            <a:r>
              <a:rPr lang="ru-RU" sz="2000" dirty="0" smtClean="0"/>
              <a:t>в размерах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/>
              <a:t>Хромосомы</a:t>
            </a:r>
            <a:r>
              <a:rPr lang="ru-RU" sz="2000" dirty="0" smtClean="0"/>
              <a:t> становятся </a:t>
            </a:r>
            <a:r>
              <a:rPr lang="ru-RU" sz="2000" b="1" i="1" dirty="0" smtClean="0"/>
              <a:t>видимыми</a:t>
            </a:r>
            <a:r>
              <a:rPr lang="ru-RU" sz="2000" dirty="0" smtClean="0"/>
              <a:t> в микроскоп</a:t>
            </a:r>
          </a:p>
          <a:p>
            <a:pPr>
              <a:buFont typeface="Wingdings" pitchFamily="2" charset="2"/>
              <a:buChar char="Ø"/>
            </a:pPr>
            <a:endParaRPr lang="ru-RU" sz="800" dirty="0" smtClean="0"/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/>
              <a:t>Деление</a:t>
            </a:r>
            <a:r>
              <a:rPr lang="ru-RU" sz="2000" dirty="0" smtClean="0"/>
              <a:t> клетки проходит</a:t>
            </a:r>
            <a:r>
              <a:rPr lang="ru-RU" sz="2000" b="1" i="1" dirty="0" smtClean="0"/>
              <a:t> по условным фазам</a:t>
            </a:r>
            <a:endParaRPr lang="ru-RU" sz="20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4008" y="1589567"/>
            <a:ext cx="4087093" cy="4572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результате деления клетки тела: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из </a:t>
            </a:r>
            <a:r>
              <a:rPr lang="ru-RU" sz="2000" b="1" i="1" dirty="0" smtClean="0"/>
              <a:t>одной материнской клетки </a:t>
            </a:r>
            <a:r>
              <a:rPr lang="ru-RU" sz="2000" dirty="0" smtClean="0"/>
              <a:t>образуются </a:t>
            </a:r>
            <a:r>
              <a:rPr lang="ru-RU" sz="2000" b="1" i="1" dirty="0" smtClean="0"/>
              <a:t>две дочерних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/>
              <a:t>дочерние клетки </a:t>
            </a:r>
            <a:r>
              <a:rPr lang="ru-RU" sz="2000" dirty="0" smtClean="0"/>
              <a:t>имеют </a:t>
            </a:r>
            <a:r>
              <a:rPr lang="ru-RU" sz="2000" b="1" i="1" dirty="0" smtClean="0"/>
              <a:t>такую же наследственную информацию, как и материнская клетка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/>
              <a:t>все клетки тела человека имеют одинаковую наследственную информацию</a:t>
            </a:r>
            <a:r>
              <a:rPr lang="ru-RU" sz="2000" dirty="0" smtClean="0"/>
              <a:t>, т. к. образовались из одной клетки - зиготы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764704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 action="ppaction://hlinkfile"/>
              </a:rPr>
              <a:t>Деление клетки</a:t>
            </a:r>
            <a:endParaRPr lang="ru-RU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681</TotalTime>
  <Words>1845</Words>
  <Application>Microsoft Office PowerPoint</Application>
  <PresentationFormat>Экран (4:3)</PresentationFormat>
  <Paragraphs>402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Обычная</vt:lpstr>
      <vt:lpstr>Строение организма</vt:lpstr>
      <vt:lpstr>Задачи темы</vt:lpstr>
      <vt:lpstr>Содержание</vt:lpstr>
      <vt:lpstr>Общий обзор организма </vt:lpstr>
      <vt:lpstr>Общий обзор организма  </vt:lpstr>
      <vt:lpstr>Общий обзор организма </vt:lpstr>
      <vt:lpstr>Клеточное строение организма </vt:lpstr>
      <vt:lpstr>Клеточное строение организма </vt:lpstr>
      <vt:lpstr>Клеточное строение организма</vt:lpstr>
      <vt:lpstr>Клеточное строение организма</vt:lpstr>
      <vt:lpstr>Ткани </vt:lpstr>
      <vt:lpstr>Ткани </vt:lpstr>
      <vt:lpstr>Ткани </vt:lpstr>
      <vt:lpstr>Ткани </vt:lpstr>
      <vt:lpstr>Ткани </vt:lpstr>
      <vt:lpstr>Ткани</vt:lpstr>
      <vt:lpstr>Рефлекторная регуляция </vt:lpstr>
      <vt:lpstr>Рефлекторная регуляция </vt:lpstr>
      <vt:lpstr>Общий обзор организма  Проверьте свои знания </vt:lpstr>
      <vt:lpstr>Клеточное строение организма  Проверьте свои знания </vt:lpstr>
      <vt:lpstr>Ткани  Проверьте свои знания </vt:lpstr>
      <vt:lpstr>Рефлекторная регуляция  Проверьте свои знания </vt:lpstr>
      <vt:lpstr>Органоиды клетки</vt:lpstr>
      <vt:lpstr>Соединительные ткани</vt:lpstr>
      <vt:lpstr>Литература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организма</dc:title>
  <dc:creator>User</dc:creator>
  <cp:lastModifiedBy>Admin</cp:lastModifiedBy>
  <cp:revision>74</cp:revision>
  <dcterms:created xsi:type="dcterms:W3CDTF">2010-08-11T09:44:31Z</dcterms:created>
  <dcterms:modified xsi:type="dcterms:W3CDTF">2014-01-12T16:29:48Z</dcterms:modified>
</cp:coreProperties>
</file>