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6" r:id="rId2"/>
    <p:sldId id="277" r:id="rId3"/>
    <p:sldId id="256" r:id="rId4"/>
    <p:sldId id="268" r:id="rId5"/>
    <p:sldId id="269" r:id="rId6"/>
    <p:sldId id="262" r:id="rId7"/>
    <p:sldId id="270" r:id="rId8"/>
    <p:sldId id="273" r:id="rId9"/>
    <p:sldId id="281" r:id="rId10"/>
    <p:sldId id="282" r:id="rId11"/>
    <p:sldId id="283" r:id="rId12"/>
    <p:sldId id="285" r:id="rId13"/>
    <p:sldId id="286" r:id="rId14"/>
    <p:sldId id="288" r:id="rId15"/>
    <p:sldId id="271" r:id="rId16"/>
    <p:sldId id="266" r:id="rId17"/>
    <p:sldId id="275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-11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9A35F-ED98-48CA-8946-6AEE2A13C008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B01D4-4F34-4886-BBDC-29425EE28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77721-ACD4-4C46-A93E-C0EBFC0E9D5C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95A5C-91B2-48F9-85E5-8631F634E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CC3DC-7DC8-4BE5-8E27-84D73C1FE991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BAE9B-1147-4BC9-A7B3-0C736665C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438CD-A1BB-4251-BCDB-950D634FEFBD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4CC72-D782-4208-A3A2-1417E3C07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5F42C-04EB-45AD-9445-A4E52238472D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DED2A-A8C8-4E39-A556-8EBF9652A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04CFB-6C64-4AC5-9371-BDE744A6C2C0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C4718-9BC6-4361-AEFA-2557CCB75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1FC18-F996-46E2-909F-D43DF0720400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DEB64-4A59-4C98-BEB5-92C5DE579C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A2E1-AC51-4ADB-B155-D19C2523E2B0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C92B9-53FB-4E3F-B028-C309ED1F8B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7FEF-A4A6-4C3D-84EF-FCE8DACD67EF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6232-E96F-4DF1-9E04-479A34D43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E513B-119E-43CF-B569-98AC67E6527A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539AA-4430-4A20-9FD0-5ADFB34D5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C87AE-AAB5-4020-8A96-5FF959223020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10032-A573-4E79-A909-F83043B145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315907-ADA1-4A6A-B25C-FF5493EC36C1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169470-2080-43E5-A3F7-0BDD4DE74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5" r:id="rId2"/>
    <p:sldLayoutId id="2147483734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5" r:id="rId9"/>
    <p:sldLayoutId id="2147483731" r:id="rId10"/>
    <p:sldLayoutId id="21474837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11028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1,5; -    ; -6; 0; -    ; -5;    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-1,5; -3   ; 6; -1  ; 5; -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Назовите положительные, отрицательные, противоположные числа.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7172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25" y="1071563"/>
            <a:ext cx="428625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7174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5" y="1071563"/>
            <a:ext cx="4667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7176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75" y="2071688"/>
            <a:ext cx="428625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7178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88" y="2000250"/>
            <a:ext cx="214312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7180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5" y="2000250"/>
            <a:ext cx="21431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7182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63" y="1071563"/>
            <a:ext cx="500062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313" y="1000125"/>
          <a:ext cx="3786214" cy="56436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6214"/>
              </a:tblGrid>
              <a:tr h="5643602"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Модуль положительного числа есть само это число.</a:t>
                      </a:r>
                    </a:p>
                    <a:p>
                      <a:endParaRPr kumimoji="0" lang="ru-RU" sz="2800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Модуль отрицательного числа есть число ему противоположное.</a:t>
                      </a:r>
                    </a:p>
                    <a:p>
                      <a:endParaRPr kumimoji="0" lang="ru-RU" sz="2800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Модуль нуля равен нулю.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929188" y="1000125"/>
          <a:ext cx="4000496" cy="11287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496"/>
              </a:tblGrid>
              <a:tr h="5643602">
                <a:tc>
                  <a:txBody>
                    <a:bodyPr/>
                    <a:lstStyle/>
                    <a:p>
                      <a:pPr algn="l"/>
                      <a:endParaRPr kumimoji="0" lang="ru-RU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kumimoji="0" lang="ru-RU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ru-RU" sz="4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kumimoji="0" lang="en-US" sz="43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ru-RU" sz="43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,если</a:t>
                      </a:r>
                      <a:r>
                        <a:rPr kumimoji="0" lang="ru-RU" sz="43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43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а≥0</a:t>
                      </a:r>
                    </a:p>
                    <a:p>
                      <a:pPr algn="l"/>
                      <a:r>
                        <a:rPr kumimoji="0" lang="ru-RU" sz="4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kumimoji="0" lang="en-US" sz="4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ru-RU" sz="4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kumimoji="0" lang="ru-RU" sz="40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  <a:p>
                      <a:pPr algn="l"/>
                      <a:r>
                        <a:rPr kumimoji="0" lang="ru-RU" sz="4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4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kumimoji="0" lang="ru-RU" sz="2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42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а,если</a:t>
                      </a:r>
                      <a:r>
                        <a:rPr kumimoji="0" lang="ru-RU" sz="4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а&lt;0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6436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</a:tr>
            </a:tbl>
          </a:graphicData>
        </a:graphic>
      </p:graphicFrame>
      <p:sp>
        <p:nvSpPr>
          <p:cNvPr id="10" name="Двойная стрелка влево/вправо 9"/>
          <p:cNvSpPr/>
          <p:nvPr/>
        </p:nvSpPr>
        <p:spPr>
          <a:xfrm>
            <a:off x="4000500" y="3714750"/>
            <a:ext cx="928688" cy="357188"/>
          </a:xfrm>
          <a:prstGeom prst="left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6000750" y="2071688"/>
            <a:ext cx="285750" cy="2786062"/>
          </a:xfrm>
          <a:prstGeom prst="leftBrace">
            <a:avLst>
              <a:gd name="adj1" fmla="val 140229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944563" y="523875"/>
          <a:ext cx="1169233" cy="365760"/>
        </p:xfrm>
        <a:graphic>
          <a:graphicData uri="http://schemas.openxmlformats.org/drawingml/2006/table">
            <a:tbl>
              <a:tblPr/>
              <a:tblGrid>
                <a:gridCol w="1169233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Физкультминутка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aseline="30000" dirty="0" smtClean="0"/>
              <a:t>Поднимает руки класс  —   Это «раз», (Потягивания. ) </a:t>
            </a:r>
            <a:endParaRPr lang="ru-RU" sz="2800" dirty="0" smtClean="0"/>
          </a:p>
          <a:p>
            <a:r>
              <a:rPr lang="ru-RU" sz="2800" baseline="30000" dirty="0" smtClean="0"/>
              <a:t> Повернулась голова —  Это «два». (Движения головой.) </a:t>
            </a:r>
            <a:endParaRPr lang="ru-RU" sz="2800" dirty="0" smtClean="0"/>
          </a:p>
          <a:p>
            <a:r>
              <a:rPr lang="ru-RU" sz="2800" baseline="30000" dirty="0" smtClean="0"/>
              <a:t> Руки вниз, вперед смотри -  Это «три». (Приседания.)  </a:t>
            </a:r>
            <a:endParaRPr lang="ru-RU" sz="2800" dirty="0" smtClean="0"/>
          </a:p>
          <a:p>
            <a:r>
              <a:rPr lang="ru-RU" sz="2800" baseline="30000" dirty="0" smtClean="0"/>
              <a:t> Руки в стороны пошире </a:t>
            </a:r>
          </a:p>
          <a:p>
            <a:pPr>
              <a:buNone/>
            </a:pPr>
            <a:r>
              <a:rPr lang="ru-RU" sz="2800" baseline="30000" dirty="0" smtClean="0"/>
              <a:t>      Развернулись на «четыре». (Повороты туловища.)</a:t>
            </a:r>
            <a:endParaRPr lang="ru-RU" sz="2800" dirty="0" smtClean="0"/>
          </a:p>
          <a:p>
            <a:r>
              <a:rPr lang="ru-RU" sz="2800" baseline="30000" dirty="0" smtClean="0"/>
              <a:t>  С силой их к плечам прижать —   Это «пять». (Движения руками.) </a:t>
            </a:r>
            <a:endParaRPr lang="ru-RU" sz="2800" dirty="0" smtClean="0"/>
          </a:p>
          <a:p>
            <a:r>
              <a:rPr lang="ru-RU" sz="2800" baseline="30000" dirty="0" smtClean="0"/>
              <a:t> Всем ребятам тихо сесть —  Это «шесть».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313" y="1000125"/>
          <a:ext cx="3786214" cy="56436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6214"/>
              </a:tblGrid>
              <a:tr h="5643602"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Модуль положительного числа есть само это число.</a:t>
                      </a:r>
                    </a:p>
                    <a:p>
                      <a:endParaRPr kumimoji="0" lang="ru-RU" sz="2800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Модуль отрицательного числа есть число ему противоположное.</a:t>
                      </a:r>
                    </a:p>
                    <a:p>
                      <a:endParaRPr kumimoji="0" lang="ru-RU" sz="2800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Модуль нуля равен нулю.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929188" y="1000125"/>
          <a:ext cx="4000496" cy="11287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496"/>
              </a:tblGrid>
              <a:tr h="5643602">
                <a:tc>
                  <a:txBody>
                    <a:bodyPr/>
                    <a:lstStyle/>
                    <a:p>
                      <a:pPr algn="l"/>
                      <a:endParaRPr kumimoji="0" lang="ru-RU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kumimoji="0" lang="ru-RU" sz="4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ru-RU" sz="4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kumimoji="0" lang="en-US" sz="43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ru-RU" sz="43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,если</a:t>
                      </a:r>
                      <a:r>
                        <a:rPr kumimoji="0" lang="ru-RU" sz="43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43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а≥0</a:t>
                      </a:r>
                    </a:p>
                    <a:p>
                      <a:pPr algn="l"/>
                      <a:r>
                        <a:rPr kumimoji="0" lang="ru-RU" sz="4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kumimoji="0" lang="en-US" sz="4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ru-RU" sz="4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kumimoji="0" lang="ru-RU" sz="40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  <a:p>
                      <a:pPr algn="l"/>
                      <a:r>
                        <a:rPr kumimoji="0" lang="ru-RU" sz="4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4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kumimoji="0" lang="ru-RU" sz="2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42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а,если</a:t>
                      </a:r>
                      <a:r>
                        <a:rPr kumimoji="0" lang="ru-RU" sz="42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а&lt;0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6436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</a:tr>
            </a:tbl>
          </a:graphicData>
        </a:graphic>
      </p:graphicFrame>
      <p:sp>
        <p:nvSpPr>
          <p:cNvPr id="10" name="Двойная стрелка влево/вправо 9"/>
          <p:cNvSpPr/>
          <p:nvPr/>
        </p:nvSpPr>
        <p:spPr>
          <a:xfrm>
            <a:off x="4000500" y="3714750"/>
            <a:ext cx="928688" cy="357188"/>
          </a:xfrm>
          <a:prstGeom prst="left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6000750" y="2071688"/>
            <a:ext cx="285750" cy="2786062"/>
          </a:xfrm>
          <a:prstGeom prst="leftBrace">
            <a:avLst>
              <a:gd name="adj1" fmla="val 140229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944563" y="523875"/>
          <a:ext cx="1169233" cy="365760"/>
        </p:xfrm>
        <a:graphic>
          <a:graphicData uri="http://schemas.openxmlformats.org/drawingml/2006/table">
            <a:tbl>
              <a:tblPr/>
              <a:tblGrid>
                <a:gridCol w="1169233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59"/>
          <a:ext cx="8075241" cy="3366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7249"/>
                <a:gridCol w="897249"/>
                <a:gridCol w="897249"/>
                <a:gridCol w="897249"/>
                <a:gridCol w="897249"/>
                <a:gridCol w="897249"/>
                <a:gridCol w="897249"/>
                <a:gridCol w="897249"/>
                <a:gridCol w="897249"/>
              </a:tblGrid>
              <a:tr h="56100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Вар. 1</a:t>
                      </a:r>
                      <a:endParaRPr lang="ru-RU" dirty="0"/>
                    </a:p>
                  </a:txBody>
                  <a:tcPr/>
                </a:tc>
              </a:tr>
              <a:tr h="561008"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10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100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Вар.2</a:t>
                      </a:r>
                      <a:endParaRPr lang="ru-RU" dirty="0"/>
                    </a:p>
                  </a:txBody>
                  <a:tcPr/>
                </a:tc>
              </a:tr>
              <a:tr h="561008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10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C4E8B6"/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6600"/>
                </a:solidFill>
              </a:rPr>
              <a:t>				</a:t>
            </a:r>
            <a:r>
              <a:rPr lang="ru-RU" dirty="0" smtClean="0">
                <a:solidFill>
                  <a:srgbClr val="006600"/>
                </a:solidFill>
              </a:rPr>
              <a:t>Самооценка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539750" y="4437063"/>
            <a:ext cx="2305050" cy="2232025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2916238" y="1989138"/>
            <a:ext cx="2663825" cy="1512887"/>
          </a:xfrm>
          <a:prstGeom prst="smileyFace">
            <a:avLst>
              <a:gd name="adj" fmla="val 138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6659563" y="4292600"/>
            <a:ext cx="2089150" cy="2374900"/>
          </a:xfrm>
          <a:prstGeom prst="smileyFace">
            <a:avLst>
              <a:gd name="adj" fmla="val -4653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3" name="Cloud"/>
          <p:cNvSpPr>
            <a:spLocks noChangeAspect="1" noEditPoints="1" noChangeArrowheads="1"/>
          </p:cNvSpPr>
          <p:nvPr/>
        </p:nvSpPr>
        <p:spPr bwMode="auto">
          <a:xfrm>
            <a:off x="8715375" y="1357313"/>
            <a:ext cx="3929063" cy="206216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66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srgbClr val="000099"/>
                </a:solidFill>
              </a:rPr>
              <a:t>1. Материал понятен.</a:t>
            </a:r>
          </a:p>
          <a:p>
            <a:pPr>
              <a:defRPr/>
            </a:pPr>
            <a:r>
              <a:rPr lang="ru-RU" dirty="0">
                <a:solidFill>
                  <a:srgbClr val="000099"/>
                </a:solidFill>
              </a:rPr>
              <a:t>2. Не уверен.</a:t>
            </a:r>
          </a:p>
          <a:p>
            <a:pPr>
              <a:defRPr/>
            </a:pPr>
            <a:r>
              <a:rPr lang="ru-RU" dirty="0">
                <a:solidFill>
                  <a:srgbClr val="000099"/>
                </a:solidFill>
              </a:rPr>
              <a:t>3. Не понятен.</a:t>
            </a:r>
          </a:p>
        </p:txBody>
      </p:sp>
      <p:sp>
        <p:nvSpPr>
          <p:cNvPr id="18439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2267744" y="1844824"/>
            <a:ext cx="914400" cy="804863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1</a:t>
            </a:r>
          </a:p>
        </p:txBody>
      </p:sp>
      <p:sp>
        <p:nvSpPr>
          <p:cNvPr id="13" name="Блок-схема: перфолента 12"/>
          <p:cNvSpPr/>
          <p:nvPr/>
        </p:nvSpPr>
        <p:spPr>
          <a:xfrm>
            <a:off x="2483768" y="4077072"/>
            <a:ext cx="914400" cy="80486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3</a:t>
            </a:r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6156176" y="3573016"/>
            <a:ext cx="914400" cy="804863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79191E-6 L -0.65347 0.0053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4 0.0682 L 0.30503 -0.3933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" y="-23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 -0.09202 L 0.37795 0.39839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" y="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16 -0.00393 L -0.35486 -0.0039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86" grpId="0" animBg="1"/>
      <p:bldP spid="3087" grpId="0" animBg="1"/>
      <p:bldP spid="310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ru-RU" sz="3200" b="1" dirty="0" smtClean="0">
                <a:solidFill>
                  <a:srgbClr val="0000FF"/>
                </a:solidFill>
              </a:rPr>
              <a:t>Модуль числа а     </a:t>
            </a:r>
          </a:p>
          <a:p>
            <a:pPr algn="ctr">
              <a:buNone/>
              <a:defRPr/>
            </a:pPr>
            <a:r>
              <a:rPr lang="ru-RU" sz="3200" dirty="0" smtClean="0">
                <a:solidFill>
                  <a:srgbClr val="0000FF"/>
                </a:solidFill>
              </a:rPr>
              <a:t>Этот</a:t>
            </a:r>
            <a:r>
              <a:rPr lang="ru-RU" sz="3200" b="1" dirty="0" smtClean="0">
                <a:solidFill>
                  <a:srgbClr val="0000FF"/>
                </a:solidFill>
              </a:rPr>
              <a:t> термин   «модуль»</a:t>
            </a:r>
          </a:p>
          <a:p>
            <a:pPr algn="ctr">
              <a:buNone/>
              <a:defRPr/>
            </a:pPr>
            <a:r>
              <a:rPr lang="ru-RU" sz="3200" b="1" dirty="0" smtClean="0">
                <a:solidFill>
                  <a:srgbClr val="0000FF"/>
                </a:solidFill>
              </a:rPr>
              <a:t> ввел в 1806году</a:t>
            </a:r>
          </a:p>
          <a:p>
            <a:pPr algn="ctr">
              <a:buNone/>
              <a:defRPr/>
            </a:pPr>
            <a:r>
              <a:rPr lang="ru-RU" sz="3200" b="1" dirty="0" smtClean="0">
                <a:solidFill>
                  <a:srgbClr val="0000FF"/>
                </a:solidFill>
              </a:rPr>
              <a:t> французский</a:t>
            </a:r>
          </a:p>
          <a:p>
            <a:pPr algn="ctr">
              <a:buNone/>
              <a:defRPr/>
            </a:pPr>
            <a:r>
              <a:rPr lang="ru-RU" sz="3200" b="1" dirty="0" smtClean="0">
                <a:solidFill>
                  <a:srgbClr val="0000FF"/>
                </a:solidFill>
              </a:rPr>
              <a:t>математик Жорж Аргон</a:t>
            </a:r>
            <a:endParaRPr lang="ru-RU" sz="32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66FF66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4000" b="1" dirty="0">
                <a:solidFill>
                  <a:srgbClr val="0000FF"/>
                </a:solidFill>
              </a:rPr>
              <a:t>Из истории математики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00FF"/>
                </a:solidFill>
                <a:latin typeface="Comic Sans MS" pitchFamily="66" charset="0"/>
              </a:rPr>
              <a:t>Прикольно</a:t>
            </a:r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8424936" cy="43894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Представь, что модуль – это баня, а знак «минус» - грязь.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   Оказываясь под знаком модуля, отрицательное число «моется» и выходит без знака «минус» - чистым.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   В бане могут «мыться» (т.е. стоять под знаком модуля) как положительные, так и отрицательные числа.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dirty="0"/>
          </a:p>
        </p:txBody>
      </p:sp>
      <p:pic>
        <p:nvPicPr>
          <p:cNvPr id="4" name="Picture 3" descr="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437112"/>
            <a:ext cx="3325813" cy="24208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17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16832"/>
            <a:ext cx="5888682" cy="3813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1102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1. Найдите значение а, если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  -а =  -7,5;      -а =  -8.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 2. а) –х</a:t>
            </a:r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 0;     б) –х</a:t>
            </a:r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 0.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Какие значения может принимать х?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357166"/>
            <a:ext cx="8786842" cy="5967434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468563" lvl="8" indent="1384300">
              <a:defRPr/>
            </a:pPr>
            <a:r>
              <a:rPr lang="en-US" sz="15000" dirty="0" smtClean="0"/>
              <a:t>“ </a:t>
            </a:r>
            <a:r>
              <a:rPr lang="ru-RU" sz="15000" dirty="0" err="1" smtClean="0"/>
              <a:t>д</a:t>
            </a:r>
            <a:r>
              <a:rPr lang="ru-RU" sz="15000" dirty="0" smtClean="0"/>
              <a:t>  </a:t>
            </a:r>
            <a:r>
              <a:rPr lang="en-US" sz="17300" dirty="0" smtClean="0"/>
              <a:t>’</a:t>
            </a:r>
            <a:r>
              <a:rPr lang="ru-RU" sz="17300" dirty="0" smtClean="0"/>
              <a:t>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3581400" lvl="8" indent="-182563"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lvl="8" algn="just">
              <a:defRPr/>
            </a:pPr>
            <a:endParaRPr lang="ru-RU" dirty="0" smtClean="0"/>
          </a:p>
        </p:txBody>
      </p:sp>
      <p:pic>
        <p:nvPicPr>
          <p:cNvPr id="6147" name="Рисунок 5" descr="мос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2357438"/>
            <a:ext cx="3857625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</p:spPr>
        <p:txBody>
          <a:bodyPr/>
          <a:lstStyle/>
          <a:p>
            <a:r>
              <a:rPr lang="ru-RU" sz="7200" dirty="0" smtClean="0"/>
              <a:t>Модуль числа.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512784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400" dirty="0" smtClean="0"/>
              <a:t>В переводе с латинского </a:t>
            </a:r>
            <a:r>
              <a:rPr lang="ru-RU" sz="4400" dirty="0" err="1" smtClean="0"/>
              <a:t>modulus</a:t>
            </a:r>
            <a:r>
              <a:rPr lang="ru-RU" sz="4400" dirty="0" smtClean="0"/>
              <a:t> – «мера»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355998"/>
          </a:xfrm>
        </p:spPr>
        <p:txBody>
          <a:bodyPr/>
          <a:lstStyle/>
          <a:p>
            <a:r>
              <a:rPr lang="ru-RU" sz="6000" dirty="0" smtClean="0"/>
              <a:t>Цели урока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3600" dirty="0" smtClean="0"/>
              <a:t>– познакомиться с определением модуля,</a:t>
            </a:r>
            <a:br>
              <a:rPr lang="ru-RU" sz="3600" dirty="0" smtClean="0"/>
            </a:br>
            <a:r>
              <a:rPr lang="ru-RU" sz="3600" dirty="0" smtClean="0"/>
              <a:t>– научиться читать, записывать, находить модуль числа.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F:\волк и заяц.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Что лишнего в записи</a:t>
            </a:r>
          </a:p>
          <a:p>
            <a:pPr>
              <a:buNone/>
            </a:pPr>
            <a:r>
              <a:rPr lang="ru-RU" sz="4000" dirty="0" smtClean="0"/>
              <a:t>10 км;           км;   – 1,5 дм;    6,2 м?</a:t>
            </a:r>
          </a:p>
          <a:p>
            <a:endParaRPr lang="ru-RU" dirty="0"/>
          </a:p>
        </p:txBody>
      </p:sp>
      <p:pic>
        <p:nvPicPr>
          <p:cNvPr id="5" name="Рисунок 4" descr="http://festival.1september.ru/articles/603692/img1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7" y="2708921"/>
            <a:ext cx="720079" cy="64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u="sng" dirty="0" smtClean="0">
                <a:solidFill>
                  <a:srgbClr val="0000FF"/>
                </a:solidFill>
                <a:latin typeface="Comic Sans MS" pitchFamily="66" charset="0"/>
              </a:rPr>
              <a:t>Модулем</a:t>
            </a:r>
            <a:r>
              <a:rPr lang="ru-RU" sz="2800" dirty="0" smtClean="0">
                <a:solidFill>
                  <a:srgbClr val="0000FF"/>
                </a:solidFill>
                <a:latin typeface="Comic Sans MS" pitchFamily="66" charset="0"/>
              </a:rPr>
              <a:t> числа </a:t>
            </a:r>
            <a:r>
              <a:rPr lang="ru-RU" sz="2800" b="1" i="1" dirty="0" smtClean="0">
                <a:solidFill>
                  <a:srgbClr val="0000FF"/>
                </a:solidFill>
                <a:latin typeface="Comic Sans MS" pitchFamily="66" charset="0"/>
              </a:rPr>
              <a:t>а </a:t>
            </a:r>
            <a:r>
              <a:rPr lang="ru-RU" sz="2800" dirty="0" smtClean="0">
                <a:solidFill>
                  <a:srgbClr val="0000FF"/>
                </a:solidFill>
                <a:latin typeface="Comic Sans MS" pitchFamily="66" charset="0"/>
              </a:rPr>
              <a:t>называют </a:t>
            </a:r>
            <a:r>
              <a:rPr lang="ru-RU" sz="2800" i="1" dirty="0" smtClean="0">
                <a:solidFill>
                  <a:srgbClr val="0000FF"/>
                </a:solidFill>
                <a:latin typeface="Comic Sans MS" pitchFamily="66" charset="0"/>
              </a:rPr>
              <a:t>расстояние</a:t>
            </a:r>
            <a:r>
              <a:rPr lang="ru-RU" sz="2800" dirty="0" smtClean="0">
                <a:solidFill>
                  <a:srgbClr val="0000FF"/>
                </a:solidFill>
                <a:latin typeface="Comic Sans MS" pitchFamily="66" charset="0"/>
              </a:rPr>
              <a:t> (в единичных отрезках) от начала координат до точки А(</a:t>
            </a:r>
            <a:r>
              <a:rPr lang="ru-RU" sz="2800" b="1" i="1" dirty="0" err="1" smtClean="0">
                <a:solidFill>
                  <a:srgbClr val="0000FF"/>
                </a:solidFill>
                <a:latin typeface="Comic Sans MS" pitchFamily="66" charset="0"/>
              </a:rPr>
              <a:t>а</a:t>
            </a:r>
            <a:r>
              <a:rPr lang="ru-RU" sz="2800" dirty="0" smtClean="0">
                <a:solidFill>
                  <a:srgbClr val="0000FF"/>
                </a:solidFill>
                <a:latin typeface="Comic Sans MS" pitchFamily="66" charset="0"/>
              </a:rPr>
              <a:t>)</a:t>
            </a:r>
          </a:p>
          <a:p>
            <a:endParaRPr lang="ru-RU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219200" y="3962400"/>
            <a:ext cx="6858000" cy="1563688"/>
            <a:chOff x="1655" y="2172"/>
            <a:chExt cx="2903" cy="886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1655" y="2523"/>
              <a:ext cx="29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3412" y="2172"/>
              <a:ext cx="42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Arial" charset="0"/>
                </a:rPr>
                <a:t>А(а)</a:t>
              </a:r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2608" y="2523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3651" y="2523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AutoShape 10"/>
            <p:cNvSpPr>
              <a:spLocks/>
            </p:cNvSpPr>
            <p:nvPr/>
          </p:nvSpPr>
          <p:spPr bwMode="auto">
            <a:xfrm rot="-5400000">
              <a:off x="3127" y="2185"/>
              <a:ext cx="96" cy="1043"/>
            </a:xfrm>
            <a:prstGeom prst="leftBrace">
              <a:avLst>
                <a:gd name="adj1" fmla="val 9053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2880" y="2799"/>
              <a:ext cx="69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Arial" charset="0"/>
                </a:rPr>
                <a:t>а  </a:t>
              </a:r>
              <a:r>
                <a:rPr lang="ru-RU" sz="2400" b="1">
                  <a:latin typeface="Arial" charset="0"/>
                </a:rPr>
                <a:t>единиц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2517" y="2210"/>
              <a:ext cx="15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latin typeface="Arial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idx="1"/>
          </p:nvPr>
        </p:nvSpPr>
        <p:spPr>
          <a:xfrm>
            <a:off x="428625" y="571500"/>
            <a:ext cx="8229600" cy="56753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 </a:t>
            </a:r>
            <a:endParaRPr lang="ru-RU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sz="8000" smtClean="0">
                <a:latin typeface="Times New Roman" pitchFamily="18" charset="0"/>
                <a:cs typeface="Times New Roman" pitchFamily="18" charset="0"/>
              </a:rPr>
              <a:t>|2|, |3|, |-9,1|, |a|, </a:t>
            </a:r>
            <a:endParaRPr lang="ru-RU" sz="80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sz="8000" smtClean="0">
                <a:latin typeface="Times New Roman" pitchFamily="18" charset="0"/>
                <a:cs typeface="Times New Roman" pitchFamily="18" charset="0"/>
              </a:rPr>
              <a:t>|-a|, |- </a:t>
            </a:r>
            <a:r>
              <a:rPr lang="ru-RU" sz="80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8000" smtClean="0">
                <a:latin typeface="Times New Roman" pitchFamily="18" charset="0"/>
                <a:cs typeface="Times New Roman" pitchFamily="18" charset="0"/>
              </a:rPr>
              <a:t>|, |4|.</a:t>
            </a:r>
            <a:endParaRPr lang="ru-RU" sz="8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mtClean="0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1024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2714625"/>
            <a:ext cx="3730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</TotalTime>
  <Words>420</Words>
  <Application>Microsoft Office PowerPoint</Application>
  <PresentationFormat>Экран (4:3)</PresentationFormat>
  <Paragraphs>114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Слайд 1</vt:lpstr>
      <vt:lpstr>Слайд 2</vt:lpstr>
      <vt:lpstr>Слайд 3</vt:lpstr>
      <vt:lpstr>Модуль числа. </vt:lpstr>
      <vt:lpstr>Цели урока</vt:lpstr>
      <vt:lpstr>Слайд 6</vt:lpstr>
      <vt:lpstr>Слайд 7</vt:lpstr>
      <vt:lpstr>Слайд 8</vt:lpstr>
      <vt:lpstr>Слайд 9</vt:lpstr>
      <vt:lpstr>Слайд 10</vt:lpstr>
      <vt:lpstr>Физкультминутка  </vt:lpstr>
      <vt:lpstr>Слайд 12</vt:lpstr>
      <vt:lpstr>Слайд 13</vt:lpstr>
      <vt:lpstr>    Самооценка</vt:lpstr>
      <vt:lpstr>Из истории математики</vt:lpstr>
      <vt:lpstr>Прикольно!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Эльвира</dc:creator>
  <cp:lastModifiedBy>Левчук Наталья Владимировна</cp:lastModifiedBy>
  <cp:revision>31</cp:revision>
  <dcterms:created xsi:type="dcterms:W3CDTF">2011-03-12T13:11:06Z</dcterms:created>
  <dcterms:modified xsi:type="dcterms:W3CDTF">2014-02-13T17:50:28Z</dcterms:modified>
</cp:coreProperties>
</file>