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1D017CB-8519-462A-A767-6E05593618E6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1D59E9B-34BA-4D5F-B3D6-F42103D3B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ОБРАЗОВАТЕЛЬНАЯ   ПРОГРАММ</a:t>
            </a:r>
            <a:br>
              <a:rPr lang="ru-RU" dirty="0" smtClean="0"/>
            </a:br>
            <a:r>
              <a:rPr lang="ru-RU" dirty="0" smtClean="0"/>
              <a:t>детского объединения </a:t>
            </a:r>
            <a:br>
              <a:rPr lang="ru-RU" dirty="0" smtClean="0"/>
            </a:br>
            <a:r>
              <a:rPr lang="ru-RU" dirty="0" smtClean="0"/>
              <a:t>Ателье «</a:t>
            </a:r>
            <a:r>
              <a:rPr lang="ru-RU" dirty="0" err="1" smtClean="0"/>
              <a:t>Аленушка</a:t>
            </a:r>
            <a:r>
              <a:rPr lang="ru-RU" dirty="0" smtClean="0"/>
              <a:t>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071942"/>
            <a:ext cx="7772400" cy="2000264"/>
          </a:xfrm>
        </p:spPr>
        <p:txBody>
          <a:bodyPr>
            <a:normAutofit/>
          </a:bodyPr>
          <a:lstStyle/>
          <a:p>
            <a:r>
              <a:rPr lang="ru-RU" b="1" dirty="0" smtClean="0"/>
              <a:t>Составитель:</a:t>
            </a:r>
            <a:r>
              <a:rPr lang="ru-RU" dirty="0" smtClean="0"/>
              <a:t> </a:t>
            </a:r>
            <a:r>
              <a:rPr lang="ru-RU" dirty="0" err="1" smtClean="0"/>
              <a:t>Турьева</a:t>
            </a:r>
            <a:r>
              <a:rPr lang="ru-RU" dirty="0" smtClean="0"/>
              <a:t> Галина Сергеевна,</a:t>
            </a:r>
          </a:p>
          <a:p>
            <a:r>
              <a:rPr lang="ru-RU" dirty="0" smtClean="0"/>
              <a:t> педагог дополнительного образования МКОУ ДОД «Центр детского творчества»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 окончании 2-го года обучения  по программе обучающиеся приобретают: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32888"/>
            <a:ext cx="8229600" cy="453945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- знания особенностей и свойств текстильных материалов, умение определять лицевую и изнаночную  сторону ткани;</a:t>
            </a:r>
          </a:p>
          <a:p>
            <a:r>
              <a:rPr lang="ru-RU" dirty="0" smtClean="0"/>
              <a:t>- знания, умения и навыки работы с различными материалами и способами их обработки;</a:t>
            </a:r>
          </a:p>
          <a:p>
            <a:r>
              <a:rPr lang="ru-RU" dirty="0" smtClean="0"/>
              <a:t>- знания, умения и навыки по раскрою, пошиву изделий из ткани;</a:t>
            </a:r>
          </a:p>
          <a:p>
            <a:r>
              <a:rPr lang="ru-RU" dirty="0" smtClean="0"/>
              <a:t>- знания, умения и навыки вышивки на картоне;</a:t>
            </a:r>
          </a:p>
          <a:p>
            <a:r>
              <a:rPr lang="ru-RU" dirty="0" smtClean="0"/>
              <a:t>- знания, умения и навыки вышивки лентами; </a:t>
            </a:r>
          </a:p>
          <a:p>
            <a:r>
              <a:rPr lang="ru-RU" dirty="0" smtClean="0"/>
              <a:t>- умение качественно и красиво оформить изделие;</a:t>
            </a:r>
          </a:p>
          <a:p>
            <a:r>
              <a:rPr lang="ru-RU" dirty="0" smtClean="0"/>
              <a:t>- аккуратность, умение бережно и экономно использовать материал, содержать в порядке рабочее место;</a:t>
            </a:r>
          </a:p>
          <a:p>
            <a:r>
              <a:rPr lang="ru-RU" dirty="0" smtClean="0"/>
              <a:t>- возможность участвовать в районных и областных  выставках;</a:t>
            </a:r>
          </a:p>
          <a:p>
            <a:r>
              <a:rPr lang="ru-RU" dirty="0" smtClean="0"/>
              <a:t>- возможность воспитанникам вести профильные кружки в оздоровительном лагере;</a:t>
            </a:r>
          </a:p>
          <a:p>
            <a:r>
              <a:rPr lang="ru-RU" dirty="0" smtClean="0"/>
              <a:t>- умение оказывать консультативную и практическую помощь сверстникам по последовательности и приемам технологической обработки изделий.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0285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                    обучающихся проводится визуально во время занятий, а также во время собеседований с преподавателем или при помощи тестирования.</a:t>
            </a:r>
          </a:p>
          <a:p>
            <a:pPr>
              <a:buNone/>
            </a:pPr>
            <a:r>
              <a:rPr lang="ru-RU" dirty="0" smtClean="0"/>
              <a:t>       Итоговый контроль проводится по итогам аттестации в конце учебного года. Формой контроля усвоения учебного материала является участие детей в отчетных выставках  и участие в выставках, конкурсах и фестивалях по декоративно-прикладному творчеству различного уровня.</a:t>
            </a:r>
          </a:p>
          <a:p>
            <a:pPr>
              <a:buNone/>
            </a:pPr>
            <a:r>
              <a:rPr lang="ru-RU" dirty="0" smtClean="0"/>
              <a:t>        При оценке качества выполняемых заданий осуществляется дифференцированный подход. Сложность заданий и уровень их исполнения зависит как от  возраста, так  и от индивидуальных особенностей и способностей каждого ребенка.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Учебно-тематический план</a:t>
            </a:r>
            <a:br>
              <a:rPr lang="ru-RU" b="1" dirty="0" smtClean="0"/>
            </a:br>
            <a:r>
              <a:rPr lang="ru-RU" dirty="0" smtClean="0"/>
              <a:t> 1 год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64360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Вводное занятие (2 ч.)</a:t>
            </a:r>
          </a:p>
          <a:p>
            <a:pPr>
              <a:buNone/>
            </a:pPr>
            <a:r>
              <a:rPr lang="ru-RU" dirty="0" smtClean="0"/>
              <a:t>   1. Краткие сведения об инструментах, приспособлениях, материалах (2 ч.)</a:t>
            </a:r>
          </a:p>
          <a:p>
            <a:pPr>
              <a:buNone/>
            </a:pPr>
            <a:r>
              <a:rPr lang="ru-RU" dirty="0" smtClean="0"/>
              <a:t>   2. Виды ручных швов (6 ч.)</a:t>
            </a:r>
          </a:p>
          <a:p>
            <a:pPr lvl="0">
              <a:buNone/>
            </a:pPr>
            <a:r>
              <a:rPr lang="ru-RU" dirty="0" smtClean="0"/>
              <a:t>Одежда для кукол (80 ч.)</a:t>
            </a:r>
          </a:p>
          <a:p>
            <a:pPr>
              <a:buNone/>
            </a:pPr>
            <a:r>
              <a:rPr lang="ru-RU" dirty="0" smtClean="0"/>
              <a:t>       - нательное бельё (12 ч.) </a:t>
            </a:r>
          </a:p>
          <a:p>
            <a:pPr>
              <a:buNone/>
            </a:pPr>
            <a:r>
              <a:rPr lang="ru-RU" dirty="0" smtClean="0"/>
              <a:t>       - повседневная одежда (12 ч.) </a:t>
            </a:r>
          </a:p>
          <a:p>
            <a:pPr>
              <a:buNone/>
            </a:pPr>
            <a:r>
              <a:rPr lang="ru-RU" dirty="0" smtClean="0"/>
              <a:t>       - одежда для дома (10 ч.)</a:t>
            </a:r>
          </a:p>
          <a:p>
            <a:pPr>
              <a:buNone/>
            </a:pPr>
            <a:r>
              <a:rPr lang="ru-RU" dirty="0" smtClean="0"/>
              <a:t>       - одежда для отдыха и спорта (16 ч.)</a:t>
            </a:r>
          </a:p>
          <a:p>
            <a:pPr>
              <a:buNone/>
            </a:pPr>
            <a:r>
              <a:rPr lang="ru-RU" dirty="0" smtClean="0"/>
              <a:t>       - нарядная одежда (14 ч.)</a:t>
            </a:r>
          </a:p>
          <a:p>
            <a:pPr>
              <a:buNone/>
            </a:pPr>
            <a:r>
              <a:rPr lang="ru-RU" dirty="0" smtClean="0"/>
              <a:t>       - сезонная одежда (16 ч.)</a:t>
            </a:r>
          </a:p>
          <a:p>
            <a:pPr>
              <a:buNone/>
            </a:pPr>
            <a:r>
              <a:rPr lang="ru-RU" dirty="0" smtClean="0"/>
              <a:t>   4. Пошив куклы и костюм для куклы с использованием мотивов национальной одежды (28 ч.)</a:t>
            </a:r>
          </a:p>
          <a:p>
            <a:pPr>
              <a:buNone/>
            </a:pPr>
            <a:r>
              <a:rPr lang="ru-RU" dirty="0" smtClean="0"/>
              <a:t>   5. Вышивание (16 ч.)</a:t>
            </a:r>
          </a:p>
          <a:p>
            <a:pPr>
              <a:buNone/>
            </a:pPr>
            <a:r>
              <a:rPr lang="ru-RU" dirty="0" smtClean="0"/>
              <a:t>   6. Аппликация (10 ч.)</a:t>
            </a:r>
          </a:p>
          <a:p>
            <a:pPr>
              <a:buNone/>
            </a:pPr>
            <a:r>
              <a:rPr lang="ru-RU" dirty="0" smtClean="0"/>
              <a:t>   7. Комбинированные работы по рукоделию (50 ч.)</a:t>
            </a:r>
          </a:p>
          <a:p>
            <a:pPr>
              <a:buNone/>
            </a:pPr>
            <a:r>
              <a:rPr lang="ru-RU" dirty="0" smtClean="0"/>
              <a:t>       - игольница (2 ч.)</a:t>
            </a:r>
          </a:p>
          <a:p>
            <a:pPr>
              <a:buNone/>
            </a:pPr>
            <a:r>
              <a:rPr lang="ru-RU" dirty="0" smtClean="0"/>
              <a:t>       - прихватка (2 ч.)</a:t>
            </a:r>
          </a:p>
          <a:p>
            <a:pPr>
              <a:buNone/>
            </a:pPr>
            <a:r>
              <a:rPr lang="ru-RU" dirty="0" smtClean="0"/>
              <a:t>       - собака (6 ч.)</a:t>
            </a:r>
          </a:p>
          <a:p>
            <a:pPr>
              <a:buNone/>
            </a:pPr>
            <a:r>
              <a:rPr lang="ru-RU" dirty="0" smtClean="0"/>
              <a:t>       - </a:t>
            </a:r>
            <a:r>
              <a:rPr lang="ru-RU" dirty="0" err="1" smtClean="0"/>
              <a:t>карандашница</a:t>
            </a:r>
            <a:r>
              <a:rPr lang="ru-RU" dirty="0" smtClean="0"/>
              <a:t> (4 ч.)</a:t>
            </a:r>
          </a:p>
          <a:p>
            <a:pPr>
              <a:buNone/>
            </a:pPr>
            <a:r>
              <a:rPr lang="ru-RU" dirty="0" smtClean="0"/>
              <a:t>       - панно (12 ч.)</a:t>
            </a:r>
          </a:p>
          <a:p>
            <a:pPr>
              <a:buNone/>
            </a:pPr>
            <a:r>
              <a:rPr lang="ru-RU" dirty="0" smtClean="0"/>
              <a:t>       - корзинка с розами (14 ч.)</a:t>
            </a:r>
          </a:p>
          <a:p>
            <a:pPr>
              <a:buNone/>
            </a:pPr>
            <a:r>
              <a:rPr lang="ru-RU" dirty="0" smtClean="0"/>
              <a:t>       - кулон (10 ч.)</a:t>
            </a:r>
          </a:p>
          <a:p>
            <a:pPr>
              <a:buNone/>
            </a:pPr>
            <a:r>
              <a:rPr lang="ru-RU" dirty="0" smtClean="0"/>
              <a:t>   8. Экскурсия (2 ч.)                    Итого: 216 ч.                       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066800"/>
          </a:xfrm>
        </p:spPr>
        <p:txBody>
          <a:bodyPr/>
          <a:lstStyle/>
          <a:p>
            <a:r>
              <a:rPr lang="ru-RU" dirty="0" smtClean="0"/>
              <a:t>2 год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50006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Водное занятие (2 ч.)</a:t>
            </a:r>
          </a:p>
          <a:p>
            <a:pPr>
              <a:buNone/>
            </a:pPr>
            <a:r>
              <a:rPr lang="ru-RU" dirty="0" smtClean="0"/>
              <a:t>   9. Виды тканей (2 ч.)</a:t>
            </a:r>
          </a:p>
          <a:p>
            <a:pPr>
              <a:buNone/>
            </a:pPr>
            <a:r>
              <a:rPr lang="ru-RU" dirty="0" smtClean="0"/>
              <a:t>   10. Шитье (72 ч.)</a:t>
            </a:r>
          </a:p>
          <a:p>
            <a:pPr>
              <a:buNone/>
            </a:pPr>
            <a:r>
              <a:rPr lang="ru-RU" dirty="0" smtClean="0"/>
              <a:t>       - грелка на чайник (12 ч.) </a:t>
            </a:r>
          </a:p>
          <a:p>
            <a:pPr>
              <a:buNone/>
            </a:pPr>
            <a:r>
              <a:rPr lang="ru-RU" dirty="0" smtClean="0"/>
              <a:t>       - полотенце с вешалкой (10 ч.)</a:t>
            </a:r>
          </a:p>
          <a:p>
            <a:pPr>
              <a:buNone/>
            </a:pPr>
            <a:r>
              <a:rPr lang="ru-RU" dirty="0" smtClean="0"/>
              <a:t>       - клоун (8 ч.)</a:t>
            </a:r>
          </a:p>
          <a:p>
            <a:pPr>
              <a:buNone/>
            </a:pPr>
            <a:r>
              <a:rPr lang="ru-RU" dirty="0" smtClean="0"/>
              <a:t>       - сумка (10 ч.)</a:t>
            </a:r>
          </a:p>
          <a:p>
            <a:pPr>
              <a:buNone/>
            </a:pPr>
            <a:r>
              <a:rPr lang="ru-RU" dirty="0" smtClean="0"/>
              <a:t>       - диванная подушка-игрушка (8ч.)</a:t>
            </a:r>
          </a:p>
          <a:p>
            <a:pPr>
              <a:buNone/>
            </a:pPr>
            <a:r>
              <a:rPr lang="ru-RU" dirty="0" smtClean="0"/>
              <a:t>       - мишка (10 ч.)</a:t>
            </a:r>
          </a:p>
          <a:p>
            <a:pPr>
              <a:buNone/>
            </a:pPr>
            <a:r>
              <a:rPr lang="ru-RU" dirty="0" smtClean="0"/>
              <a:t>       - рамка для фотографии (14 ч.)</a:t>
            </a:r>
          </a:p>
          <a:p>
            <a:pPr>
              <a:buNone/>
            </a:pPr>
            <a:r>
              <a:rPr lang="ru-RU" dirty="0" smtClean="0"/>
              <a:t>   11. Пошив куклы- перевертыша и одежды для куклы (28 ч.)</a:t>
            </a:r>
          </a:p>
          <a:p>
            <a:pPr>
              <a:buNone/>
            </a:pPr>
            <a:r>
              <a:rPr lang="ru-RU" dirty="0" smtClean="0"/>
              <a:t>   12. </a:t>
            </a:r>
            <a:r>
              <a:rPr lang="ru-RU" dirty="0" err="1" smtClean="0"/>
              <a:t>Нитеграфика</a:t>
            </a:r>
            <a:r>
              <a:rPr lang="ru-RU" dirty="0" smtClean="0"/>
              <a:t> (14 ч.)</a:t>
            </a:r>
          </a:p>
          <a:p>
            <a:pPr>
              <a:buNone/>
            </a:pPr>
            <a:r>
              <a:rPr lang="ru-RU" dirty="0" smtClean="0"/>
              <a:t>   13. Выжигание по ткани (16 ч.)</a:t>
            </a:r>
          </a:p>
          <a:p>
            <a:pPr>
              <a:buNone/>
            </a:pPr>
            <a:r>
              <a:rPr lang="ru-RU" dirty="0" smtClean="0"/>
              <a:t>   14. Вышивка лентами (30 ч.)</a:t>
            </a:r>
          </a:p>
          <a:p>
            <a:pPr>
              <a:buNone/>
            </a:pPr>
            <a:r>
              <a:rPr lang="ru-RU" dirty="0" smtClean="0"/>
              <a:t>   15. Изготовление изделий на произвольную тему (коллективная работа) (30 ч.)</a:t>
            </a:r>
          </a:p>
          <a:p>
            <a:pPr>
              <a:buNone/>
            </a:pPr>
            <a:r>
              <a:rPr lang="ru-RU" dirty="0" smtClean="0"/>
              <a:t>   16. Экскурсия (2 ч.)</a:t>
            </a:r>
          </a:p>
          <a:p>
            <a:pPr>
              <a:buNone/>
            </a:pPr>
            <a:r>
              <a:rPr lang="ru-RU" dirty="0" smtClean="0"/>
              <a:t>   17. Индивидуальная работа (20 ч.)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Итого: 216 ч.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Методы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3251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Методы организации учебно-познавательной деятельности:</a:t>
            </a:r>
          </a:p>
          <a:p>
            <a:pPr lvl="0"/>
            <a:r>
              <a:rPr lang="ru-RU" dirty="0" smtClean="0"/>
              <a:t>словесные – беседа, рассказ, объяснение, инструктаж;</a:t>
            </a:r>
          </a:p>
          <a:p>
            <a:pPr lvl="0"/>
            <a:r>
              <a:rPr lang="ru-RU" dirty="0" smtClean="0"/>
              <a:t>наглядные – демонстрация иллюстраций, готовых изделий и т.д.</a:t>
            </a:r>
          </a:p>
          <a:p>
            <a:pPr lvl="0"/>
            <a:r>
              <a:rPr lang="ru-RU" dirty="0" smtClean="0"/>
              <a:t>практические - творческие задания, изготовление поделок, игрушек, сувениров, панно и т.д.</a:t>
            </a:r>
          </a:p>
          <a:p>
            <a:pPr lvl="0"/>
            <a:r>
              <a:rPr lang="ru-RU" dirty="0" smtClean="0"/>
              <a:t>репродуктивные - работа по шаблонам;</a:t>
            </a:r>
          </a:p>
          <a:p>
            <a:pPr lvl="0"/>
            <a:r>
              <a:rPr lang="ru-RU" dirty="0" smtClean="0"/>
              <a:t>проблемно-поисковые - изготовление эскизов для вышивки по собственному замыслу;</a:t>
            </a:r>
          </a:p>
          <a:p>
            <a:pPr lvl="0"/>
            <a:r>
              <a:rPr lang="ru-RU" dirty="0" smtClean="0"/>
              <a:t>индивидуальные – задания в зависимости от достигнутого уровня развития учащегося.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/>
          <a:lstStyle/>
          <a:p>
            <a:r>
              <a:rPr lang="ru-RU" b="1" dirty="0" smtClean="0"/>
              <a:t>Методы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/>
          <a:lstStyle/>
          <a:p>
            <a:r>
              <a:rPr lang="ru-RU" dirty="0" smtClean="0"/>
              <a:t>беседа, </a:t>
            </a:r>
          </a:p>
          <a:p>
            <a:r>
              <a:rPr lang="ru-RU" dirty="0" smtClean="0"/>
              <a:t>метод примера,</a:t>
            </a:r>
          </a:p>
          <a:p>
            <a:r>
              <a:rPr lang="ru-RU" dirty="0" smtClean="0"/>
              <a:t> педагогическое требование, </a:t>
            </a:r>
          </a:p>
          <a:p>
            <a:r>
              <a:rPr lang="ru-RU" dirty="0" smtClean="0"/>
              <a:t>наблюдение, </a:t>
            </a:r>
          </a:p>
          <a:p>
            <a:r>
              <a:rPr lang="ru-RU" dirty="0" smtClean="0"/>
              <a:t>анализ результатов, </a:t>
            </a:r>
          </a:p>
          <a:p>
            <a:r>
              <a:rPr lang="ru-RU" dirty="0" smtClean="0"/>
              <a:t>поощрение.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3500438"/>
            <a:ext cx="4010787" cy="300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Методы контроля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выставки, </a:t>
            </a:r>
          </a:p>
          <a:p>
            <a:r>
              <a:rPr lang="ru-RU" dirty="0" smtClean="0"/>
              <a:t>контрольные задания.</a:t>
            </a:r>
            <a:endParaRPr lang="ru-RU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Основным методом проведения занятий является практическая работа.</a:t>
            </a:r>
          </a:p>
          <a:p>
            <a:pPr>
              <a:buNone/>
            </a:pPr>
            <a:r>
              <a:rPr lang="ru-RU" dirty="0" smtClean="0"/>
              <a:t>   На занятиях по всем темам проводится инструктаж по технике безопасности при работе с различными инструментами и материалами.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деятельности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2285992"/>
            <a:ext cx="349567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9190" y="2571744"/>
            <a:ext cx="369570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71546"/>
            <a:ext cx="3466243" cy="524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428736"/>
            <a:ext cx="3451289" cy="4415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Вышивка шёлковыми</a:t>
            </a:r>
            <a:br>
              <a:rPr lang="ru-RU" dirty="0" smtClean="0"/>
            </a:br>
            <a:r>
              <a:rPr lang="ru-RU" dirty="0" smtClean="0"/>
              <a:t> лентами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9058" y="1857364"/>
            <a:ext cx="47012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4348" y="2571744"/>
            <a:ext cx="2758059" cy="3409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r>
              <a:rPr lang="ru-RU" b="1" dirty="0" smtClean="0"/>
              <a:t>Новизна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4643470" cy="48577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Новизна программы заключается в разработке, изготовлении и применении дидактического материала по одной из самых изысканных и декоративных техник вышивки – вышивка лентами.  </a:t>
            </a:r>
          </a:p>
          <a:p>
            <a:pPr>
              <a:buNone/>
            </a:pPr>
            <a:r>
              <a:rPr lang="ru-RU" dirty="0" smtClean="0"/>
              <a:t>    Это позволяет детям в совершенстве овладеть приемами и секретами этого вида рукоделия.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4942" y="1928802"/>
            <a:ext cx="3403568" cy="4210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1142984"/>
            <a:ext cx="41814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14942" y="1928802"/>
            <a:ext cx="338137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571480"/>
            <a:ext cx="5064633" cy="353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3500438"/>
            <a:ext cx="4704874" cy="313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28694"/>
          </a:xfrm>
        </p:spPr>
        <p:txBody>
          <a:bodyPr/>
          <a:lstStyle/>
          <a:p>
            <a:r>
              <a:rPr lang="ru-RU" b="1" dirty="0" smtClean="0"/>
              <a:t>Актуальность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74"/>
            <a:ext cx="8229600" cy="550072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Различные виды рукоделия являются одними из старейших в прикладной трудовой деятельности человека. Приобщение подрастающего поколения к различным видам прикладного искусства, связанного с рукодельными работами, можно считать значимой частицей трудового обучения и   воспитания детей. Восприятие художественной и практической ценности изделий, созданных народными умельцами, просто любителями, доступно детям любого возраста. Они с раннего детства имеют возможность созерцать и чувствовать всю прелесть и неповторимость различных рукодельных работ. Практические работы по рукоделию развивают у детей мускулатуру пальцев рук, координацию движений, глазомер, аккуратность, закрепляют навыки работы с ножницами, иглами, шаблонами, измерительными инструментами.</a:t>
            </a:r>
          </a:p>
          <a:p>
            <a:pPr>
              <a:buNone/>
            </a:pPr>
            <a:r>
              <a:rPr lang="ru-RU" dirty="0" smtClean="0"/>
              <a:t>    Программа актуальна, поскольку является комплексной, предполагает формирование ценностных эстетических ориентиров, художественно-эстетической оценки и овладение основами творческой деятельности, даёт возможность каждому воспитаннику реально открывать для себя волшебный мир декоративно-прикладного искусства, проявить и реализовать свои творческие способности.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   Педагогическая      целесообразность</a:t>
            </a:r>
            <a:r>
              <a:rPr lang="ru-RU" dirty="0" smtClean="0"/>
              <a:t> </a:t>
            </a:r>
            <a:r>
              <a:rPr lang="ru-RU" b="1" dirty="0" smtClean="0"/>
              <a:t>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071654"/>
            <a:ext cx="3929090" cy="478634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Занятия по рукоделию  помогают сформировать у ребенка  новое  мышление, способствуют развитию  визуальной культуры, навыками и умениями  художественного творчества. Ребенок с детских лет учится  находиться в гармонии с природой, начинает ценить и беречь культуру прошлого и настоящего, художественно преобразовывать окружающий мир.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00496" y="2214554"/>
            <a:ext cx="4769993" cy="318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Отличительные особенности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Отличительные особенности программы заключаются в том, что:</a:t>
            </a:r>
          </a:p>
          <a:p>
            <a:pPr lvl="0"/>
            <a:r>
              <a:rPr lang="ru-RU" dirty="0" smtClean="0"/>
              <a:t>Предварительная подготовка детей к занятиям не имеет значения, и в одной группе могут обучаться разновозрастные дети.</a:t>
            </a:r>
          </a:p>
          <a:p>
            <a:pPr lvl="0"/>
            <a:r>
              <a:rPr lang="ru-RU" dirty="0" smtClean="0"/>
              <a:t>Формирование необходимых знаний, умений  и навыков происходит во время обучения.</a:t>
            </a:r>
          </a:p>
          <a:p>
            <a:pPr lvl="0"/>
            <a:r>
              <a:rPr lang="ru-RU" dirty="0" smtClean="0"/>
              <a:t>В процессе обучения реализуется дифференцированный подход.</a:t>
            </a:r>
          </a:p>
          <a:p>
            <a:pPr lvl="0"/>
            <a:r>
              <a:rPr lang="ru-RU" dirty="0" smtClean="0"/>
              <a:t>Учитываются возрастные и индивидуальные особенности и склонности каждого ребенка для более успешного творческого развития. 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143000"/>
            <a:ext cx="7829576" cy="1066800"/>
          </a:xfrm>
        </p:spPr>
        <p:txBody>
          <a:bodyPr/>
          <a:lstStyle/>
          <a:p>
            <a:r>
              <a:rPr lang="ru-RU" b="1" dirty="0" smtClean="0"/>
              <a:t>Целью</a:t>
            </a:r>
            <a:r>
              <a:rPr lang="ru-RU" dirty="0" smtClean="0"/>
              <a:t>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7586722" cy="52149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/>
              <a:t>                                                    </a:t>
            </a: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является создание условий для формирования и развития творческих способностей обучающихся, способствование формированию у детей художественной культуры как составной части материальной и духовной культуры, а также художественно – творческой активности. </a:t>
            </a:r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</a:t>
            </a:r>
            <a:r>
              <a:rPr lang="ru-RU" dirty="0" smtClean="0"/>
              <a:t>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25112"/>
          </a:xfrm>
        </p:spPr>
        <p:txBody>
          <a:bodyPr/>
          <a:lstStyle/>
          <a:p>
            <a:pPr lvl="0"/>
            <a:r>
              <a:rPr lang="ru-RU" dirty="0" smtClean="0"/>
              <a:t>Познакомить детей с различными видами прикладного творчества.</a:t>
            </a:r>
          </a:p>
          <a:p>
            <a:pPr lvl="0"/>
            <a:r>
              <a:rPr lang="ru-RU" dirty="0" smtClean="0"/>
              <a:t>Развивать у воспитанников практические умения и навыки традиционных ремёсел, воображение.</a:t>
            </a:r>
          </a:p>
          <a:p>
            <a:pPr lvl="0"/>
            <a:r>
              <a:rPr lang="ru-RU" dirty="0" smtClean="0"/>
              <a:t>Воспитывать у детей самостоятельность при изготовлении изделий, эстетическую  культуру и трудолюбие.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21442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Возрастная категория детей</a:t>
            </a:r>
            <a:r>
              <a:rPr lang="ru-RU" sz="3100" dirty="0" smtClean="0"/>
              <a:t> – 7 – 12 лет.</a:t>
            </a:r>
            <a:br>
              <a:rPr lang="ru-RU" sz="3100" dirty="0" smtClean="0"/>
            </a:br>
            <a:r>
              <a:rPr lang="ru-RU" sz="3100" b="1" dirty="0" smtClean="0"/>
              <a:t>Срок реализации программы</a:t>
            </a:r>
            <a:r>
              <a:rPr lang="ru-RU" sz="3100" dirty="0" smtClean="0"/>
              <a:t> – 2 года.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4786346" cy="421484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Форма проведения занятий – групповая.</a:t>
            </a:r>
          </a:p>
          <a:p>
            <a:pPr>
              <a:buNone/>
            </a:pPr>
            <a:r>
              <a:rPr lang="ru-RU" dirty="0" smtClean="0"/>
              <a:t>   Режим занятий – 3 раза в неделю по 2 часа – 216 часов в год. Структура занятий выстроена с учетом </a:t>
            </a:r>
            <a:r>
              <a:rPr lang="ru-RU" dirty="0" err="1" smtClean="0"/>
              <a:t>здоровьесберегающих</a:t>
            </a:r>
            <a:r>
              <a:rPr lang="ru-RU" dirty="0" smtClean="0"/>
              <a:t> технологий. Занятия проводятся при постоянной смене деятельности.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3500438"/>
            <a:ext cx="4379976" cy="294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 окончании 1-го года обучения  по программе обучающиеся приобретают: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43251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 знания особенностей, свойств используемых инструментов и приспособлений, умение и навыки пользования ими;</a:t>
            </a:r>
          </a:p>
          <a:p>
            <a:r>
              <a:rPr lang="ru-RU" dirty="0" smtClean="0"/>
              <a:t>- знания, умения и навыки выполнения ручных швов;</a:t>
            </a:r>
          </a:p>
          <a:p>
            <a:r>
              <a:rPr lang="ru-RU" dirty="0" smtClean="0"/>
              <a:t>- знания, умения и навыки по раскрою, пошиву изделий из ткани (одежда для кукол);                                                                                                                                                               - знания, умения и навыки аппликационных работ;                                                                                                                                                                 - умение контролировать некоторые этапы работы над изделием;</a:t>
            </a:r>
          </a:p>
          <a:p>
            <a:r>
              <a:rPr lang="ru-RU" dirty="0" smtClean="0"/>
              <a:t>- аккуратность, умение бережно и экономно использовать материал, содержать в порядке рабочее место;</a:t>
            </a:r>
          </a:p>
          <a:p>
            <a:r>
              <a:rPr lang="ru-RU" dirty="0" smtClean="0"/>
              <a:t>- умение  красиво оформить изделие;</a:t>
            </a:r>
          </a:p>
          <a:p>
            <a:r>
              <a:rPr lang="ru-RU" dirty="0" smtClean="0"/>
              <a:t>- возможность участвовать в выставках.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</TotalTime>
  <Words>943</Words>
  <Application>Microsoft Office PowerPoint</Application>
  <PresentationFormat>Экран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ОБРАЗОВАТЕЛЬНАЯ   ПРОГРАММ детского объединения  Ателье «Аленушка» </vt:lpstr>
      <vt:lpstr>Новизна программы</vt:lpstr>
      <vt:lpstr>Актуальность программы</vt:lpstr>
      <vt:lpstr>     Педагогическая      целесообразность программы </vt:lpstr>
      <vt:lpstr>Отличительные особенности программы</vt:lpstr>
      <vt:lpstr>Целью программы</vt:lpstr>
      <vt:lpstr>Задачи:  </vt:lpstr>
      <vt:lpstr>Возрастная категория детей – 7 – 12 лет. Срок реализации программы – 2 года. </vt:lpstr>
      <vt:lpstr>По окончании 1-го года обучения  по программе обучающиеся приобретают:</vt:lpstr>
      <vt:lpstr>По окончании 2-го года обучения  по программе обучающиеся приобретают:</vt:lpstr>
      <vt:lpstr>Оценка знаний</vt:lpstr>
      <vt:lpstr>Учебно-тематический план  1 год обучения</vt:lpstr>
      <vt:lpstr>2 год обучения</vt:lpstr>
      <vt:lpstr>Методы обучения</vt:lpstr>
      <vt:lpstr>Методы воспитания</vt:lpstr>
      <vt:lpstr>Методы контроля</vt:lpstr>
      <vt:lpstr>Результаты деятельности</vt:lpstr>
      <vt:lpstr>Слайд 18</vt:lpstr>
      <vt:lpstr>Вышивка шёлковыми  лентами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  ПРОГРАММ детского объединения  Ателье «Аленушка» </dc:title>
  <dc:creator>Home</dc:creator>
  <cp:lastModifiedBy>admin</cp:lastModifiedBy>
  <cp:revision>16</cp:revision>
  <dcterms:created xsi:type="dcterms:W3CDTF">2013-03-16T07:08:50Z</dcterms:created>
  <dcterms:modified xsi:type="dcterms:W3CDTF">2013-03-18T04:23:24Z</dcterms:modified>
</cp:coreProperties>
</file>