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03" autoAdjust="0"/>
  </p:normalViewPr>
  <p:slideViewPr>
    <p:cSldViewPr>
      <p:cViewPr varScale="1">
        <p:scale>
          <a:sx n="107" d="100"/>
          <a:sy n="107" d="100"/>
        </p:scale>
        <p:origin x="-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84606-F67B-4B2D-BB51-A115CA5535A4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779BE-CCAC-4A0F-AE90-92014B453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FBD0E-2330-4E99-AD09-9CA0BFD599D6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79D3F-C54B-4008-B6E3-0FD31A9B4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A8305-C9AC-40B0-8BE4-E3CE4BA76AC8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FA1A9-AB1B-4FF4-A2D8-3DC41ED28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EC360-10E9-4CB6-A59B-53CD888C4411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8B369-5B7F-4F33-950F-8DFC68C4A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948F-EA94-4334-9F60-002F12BEE464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9123-9D6C-47B6-AA8C-AA0ADB9CF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40785-4929-4A02-A12E-82A881FDF3E3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3EC0E-2F09-4E23-93E0-6666F2CD3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7A8F1-4839-4171-BF49-3D8A456BC6F8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FC04-E275-47C4-8F6B-7CC9159DA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F7FD0-C460-4805-9016-506E66DE7D20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29570-E940-42A8-A53D-F127B976A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45700-5E60-465D-B6EE-A9323D962EF6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4B03A-35EF-48F6-94E4-765335EC6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D88A53-B518-4726-BDA0-15989877AFEB}" type="datetimeFigureOut">
              <a:rPr lang="ru-RU"/>
              <a:pPr>
                <a:defRPr/>
              </a:pPr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DE80A5-0BF3-4F9E-BB9A-A9C1A197F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DAFCFF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520279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Обобщающий урок </a:t>
            </a:r>
            <a:b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 теме</a:t>
            </a:r>
            <a:b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«Основы селекции растений, животных, микроорганизмов»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208912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Разработала:                 учитель биологии    МБОУ СОШ №2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Ткаченко С.Н.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3"/>
            <a:ext cx="8206680" cy="93610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 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556792"/>
            <a:ext cx="7632848" cy="4082008"/>
          </a:xfrm>
        </p:spPr>
        <p:txBody>
          <a:bodyPr/>
          <a:lstStyle/>
          <a:p>
            <a:pPr algn="l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«3»  -  вопросы на с.116 (устно)</a:t>
            </a:r>
          </a:p>
          <a:p>
            <a:pPr algn="l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«4» – задания на с.117 </a:t>
            </a:r>
            <a:r>
              <a:rPr lang="ru-RU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(устно)</a:t>
            </a: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l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«5» – составить кроссворд по теме «Селекция» (не менее 10 слов)</a:t>
            </a:r>
          </a:p>
          <a:p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9614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Задание </a:t>
            </a:r>
            <a:b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«Терминологическая разминка»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060848"/>
            <a:ext cx="6624736" cy="3672408"/>
          </a:xfrm>
        </p:spPr>
        <p:txBody>
          <a:bodyPr/>
          <a:lstStyle/>
          <a:p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Ответы: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Порода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Гетерозис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Полиплоидия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Инбридинг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Биотехнология</a:t>
            </a:r>
            <a:endParaRPr lang="ru-RU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296143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урока: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7992888" cy="3384376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Обобщение по теме 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«Основы селекции растений, животных,  микроорганизмов»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65618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7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Цель урока: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обобщить и систематизировать знания по теме «Селекция растений, животных, микроорганизмов»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7704856" cy="3577952"/>
          </a:xfrm>
        </p:spPr>
        <p:txBody>
          <a:bodyPr/>
          <a:lstStyle/>
          <a:p>
            <a:pPr algn="l"/>
            <a:r>
              <a:rPr lang="ru-RU" sz="2400" u="sng" dirty="0" smtClean="0">
                <a:solidFill>
                  <a:srgbClr val="C00000"/>
                </a:solidFill>
              </a:rPr>
              <a:t>Задачи урока: 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- закрепить основные термины по теме «Селекция»;</a:t>
            </a:r>
          </a:p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-закрепить и обобщить знания о методах селекции, о её связи с генетикой;</a:t>
            </a:r>
          </a:p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-углубить знания о вкладе в развитие селекции Н.И. Вавилова,</a:t>
            </a:r>
          </a:p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-познакомиться с селекционной работой в Тульской области.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280920" cy="583264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                                    ЗАДАНИЕ ДЛЯ ОБСУЖДЕНИЯ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Селекционер заметил на поле растение пшеницы с необычайно крупным колосом (зерен в колосе больше, а сами зерна были крупнее обычных).  Он отобрал это растение и высеял на следующий год на отдельном участке. Какие растения вырастут из отобранных семян?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А) Если потомство будет иметь сходство с исходной формой, то,  какое явление может констатировать селекционер?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Б) Если растения будут обыкновенными, то какую форму изменчивости может установить селекционер и почему не оправдаются тогда его надежды получить хорошее потомство?  </a:t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(за верное объяснение каждого пункта  вы получаете 1 балл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)</a:t>
            </a:r>
            <a: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1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206680" cy="56886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                               Особенности селекции растений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Преобладающее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число растений, возделываемых на полях, огородах и в садах, приобретало свой культурный облик под воздействием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ЧЕЛОВЕКА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2. Длительный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искусственный отбор и целенаправленная работа 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СЕЛЕКЦИОНЕРОВ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обеспечили создание культурных форм растений, значительно отличающихся от своих древних прародителей.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3. На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первых этапах развития селекции в нашей стране основным методом был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ИСКУССТВЕННЫЙ ОТБОР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лучших сортов растений, которые выращивались в крестьянских хозяйствах.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4. Сегодня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селекции растений особенно широко используется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ПОЛИПЛОИДИЯ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5. Большинство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культурных растений на Земле являются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полиплоидами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8062664" cy="547260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Особенности селекции животных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Селекция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животных проводится с целью увеличения плодовитости и продуктивности домашних животных или выведения новых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ПОРОД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животных с нужными человеку свойствами.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 Ученые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отмечают, что особенно показательным признаком одомашненных животных явилось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УМЕНЬШЕНИЕ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их головного мозга.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3. Общие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основы в селекции животных те же, что и в селекции растений, ведущими методами являются искусственный отбор и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ГИБРИДИЗАЦИЯ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4. В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селекции животных не используется самооплодотворение и вегетативное размножение.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5. Современные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методы практической селекции, основанные на знаниях </a:t>
            </a:r>
            <a:r>
              <a:rPr lang="ru-RU" sz="24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ГЕНЕТИКИ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позволили создавать новые, нужные человеку признаки и свойства  у домашних животных.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280920" cy="5328592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Особенности селекции микроорганизмов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Микроорганизмы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бактерии, микроскопические грибы и простейшие – играют важную роль в жизни природы и человека.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2. В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связи с этим ведется интенсивная селекционная работа по выведению новых </a:t>
            </a:r>
            <a:r>
              <a:rPr lang="ru-RU" sz="20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ШТАММОВ</a:t>
            </a:r>
            <a:r>
              <a:rPr lang="ru-RU" sz="20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микроорганизмов с повышенной продуктивностью веществ, необходимых человеку.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3. Использование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живых клеток и биологических процессов для получения веществ, необходимых человеку, называют </a:t>
            </a:r>
            <a:r>
              <a:rPr lang="ru-RU" sz="20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БИОТЕХНОЛОГИЕЙ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4. Одним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из направлений биотехнологии является генная инженерия - совокупность методов воздействия на </a:t>
            </a:r>
            <a:r>
              <a:rPr lang="ru-RU" sz="20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ДНК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позволяющих переносить наследственную информацию из одного организма в другой.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5. Таким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путем получают белок инсулин, необходимый больным </a:t>
            </a:r>
            <a:r>
              <a:rPr lang="ru-RU" sz="20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ДИАБЕТОМ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effectLst/>
              </a:rPr>
              <a:t>                           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Генетические задачи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            </a:t>
            </a:r>
            <a:r>
              <a:rPr lang="en-US" sz="2800" dirty="0" smtClean="0">
                <a:solidFill>
                  <a:srgbClr val="FF0000"/>
                </a:solidFill>
                <a:effectLst/>
              </a:rPr>
              <a:t>I</a:t>
            </a:r>
            <a:r>
              <a:rPr lang="ru-RU" sz="2800" dirty="0" smtClean="0">
                <a:solidFill>
                  <a:srgbClr val="FF0000"/>
                </a:solidFill>
                <a:effectLst/>
              </a:rPr>
              <a:t>  вариант                                        </a:t>
            </a:r>
            <a:r>
              <a:rPr lang="en-US" sz="2800" dirty="0" smtClean="0">
                <a:solidFill>
                  <a:srgbClr val="FF0000"/>
                </a:solidFill>
                <a:effectLst/>
              </a:rPr>
              <a:t>II</a:t>
            </a:r>
            <a:r>
              <a:rPr lang="ru-RU" sz="2800" dirty="0" smtClean="0">
                <a:solidFill>
                  <a:srgbClr val="FF0000"/>
                </a:solidFill>
                <a:effectLst/>
              </a:rPr>
              <a:t>  вариант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endParaRPr lang="ru-RU" sz="28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316288" cy="5256584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1.   Моногибридное  скрещивание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2.  </a:t>
            </a:r>
            <a:r>
              <a:rPr lang="en-US" sz="1800" dirty="0" smtClean="0">
                <a:solidFill>
                  <a:srgbClr val="0000FF"/>
                </a:solidFill>
              </a:rPr>
              <a:t>F </a:t>
            </a:r>
            <a:r>
              <a:rPr lang="ru-RU" sz="1800" dirty="0" smtClean="0">
                <a:solidFill>
                  <a:srgbClr val="0000FF"/>
                </a:solidFill>
              </a:rPr>
              <a:t>– ген доминантной белой окраски оперения,  </a:t>
            </a:r>
            <a:r>
              <a:rPr lang="en-US" sz="1800" dirty="0" smtClean="0">
                <a:solidFill>
                  <a:srgbClr val="0000FF"/>
                </a:solidFill>
              </a:rPr>
              <a:t>f </a:t>
            </a:r>
            <a:r>
              <a:rPr lang="ru-RU" sz="1800" dirty="0" smtClean="0">
                <a:solidFill>
                  <a:srgbClr val="0000FF"/>
                </a:solidFill>
              </a:rPr>
              <a:t>– ген рецессивной красной окраски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3.    Генотипы исходных родительских  форм :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C00000"/>
                </a:solidFill>
              </a:rPr>
              <a:t>  и 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endParaRPr lang="ru-RU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4.   Генотип гибридов </a:t>
            </a:r>
            <a:r>
              <a:rPr lang="en-US" sz="1800" dirty="0" smtClean="0">
                <a:solidFill>
                  <a:srgbClr val="0000FF"/>
                </a:solidFill>
              </a:rPr>
              <a:t>F1</a:t>
            </a:r>
            <a:r>
              <a:rPr lang="ru-RU" sz="1800" dirty="0" smtClean="0">
                <a:solidFill>
                  <a:srgbClr val="0000FF"/>
                </a:solidFill>
              </a:rPr>
              <a:t>: 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endParaRPr lang="ru-RU" sz="1800" dirty="0" smtClean="0">
              <a:solidFill>
                <a:srgbClr val="C00000"/>
              </a:solidFill>
            </a:endParaRPr>
          </a:p>
          <a:p>
            <a:pPr>
              <a:buAutoNum type="arabicPeriod" startAt="5"/>
            </a:pPr>
            <a:r>
              <a:rPr lang="ru-RU" sz="1800" dirty="0" smtClean="0">
                <a:solidFill>
                  <a:srgbClr val="0000FF"/>
                </a:solidFill>
              </a:rPr>
              <a:t>Генотипы гибридов </a:t>
            </a:r>
            <a:r>
              <a:rPr lang="en-US" sz="1800" dirty="0" smtClean="0">
                <a:solidFill>
                  <a:srgbClr val="0000FF"/>
                </a:solidFill>
              </a:rPr>
              <a:t>F</a:t>
            </a:r>
            <a:r>
              <a:rPr lang="ru-RU" sz="1800" dirty="0" smtClean="0">
                <a:solidFill>
                  <a:srgbClr val="0000FF"/>
                </a:solidFill>
              </a:rPr>
              <a:t>2:  </a:t>
            </a:r>
          </a:p>
          <a:p>
            <a:pPr algn="ctr">
              <a:buNone/>
            </a:pP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C00000"/>
                </a:solidFill>
              </a:rPr>
              <a:t>,  </a:t>
            </a:r>
            <a:r>
              <a:rPr lang="en-US" sz="1800" dirty="0" smtClean="0">
                <a:solidFill>
                  <a:srgbClr val="C00000"/>
                </a:solidFill>
              </a:rPr>
              <a:t>Ff </a:t>
            </a:r>
            <a:r>
              <a:rPr lang="ru-RU" sz="1800" dirty="0" smtClean="0">
                <a:solidFill>
                  <a:srgbClr val="C00000"/>
                </a:solidFill>
              </a:rPr>
              <a:t>,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C00000"/>
                </a:solidFill>
              </a:rPr>
              <a:t>, 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C00000"/>
                </a:solidFill>
              </a:rPr>
              <a:t>    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6.  Три разных генотипа в </a:t>
            </a:r>
            <a:r>
              <a:rPr lang="en-US" sz="1800" dirty="0" smtClean="0">
                <a:solidFill>
                  <a:srgbClr val="0000FF"/>
                </a:solidFill>
              </a:rPr>
              <a:t>F</a:t>
            </a:r>
            <a:r>
              <a:rPr lang="ru-RU" sz="1800" dirty="0" smtClean="0">
                <a:solidFill>
                  <a:srgbClr val="0000FF"/>
                </a:solidFill>
              </a:rPr>
              <a:t>2:   </a:t>
            </a:r>
          </a:p>
          <a:p>
            <a:pPr algn="ctr">
              <a:buNone/>
            </a:pP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C00000"/>
                </a:solidFill>
              </a:rPr>
              <a:t>,  </a:t>
            </a:r>
            <a:r>
              <a:rPr lang="en-US" sz="1800" dirty="0" smtClean="0">
                <a:solidFill>
                  <a:srgbClr val="C00000"/>
                </a:solidFill>
              </a:rPr>
              <a:t>Ff </a:t>
            </a:r>
            <a:r>
              <a:rPr lang="ru-RU" sz="1800" dirty="0" smtClean="0">
                <a:solidFill>
                  <a:srgbClr val="C00000"/>
                </a:solidFill>
              </a:rPr>
              <a:t>, </a:t>
            </a:r>
            <a:r>
              <a:rPr lang="en-US" sz="1800" dirty="0" smtClean="0">
                <a:solidFill>
                  <a:srgbClr val="C00000"/>
                </a:solidFill>
              </a:rPr>
              <a:t>ff</a:t>
            </a:r>
            <a:r>
              <a:rPr lang="ru-RU" sz="1800" dirty="0" smtClean="0">
                <a:solidFill>
                  <a:srgbClr val="0000FF"/>
                </a:solidFill>
              </a:rPr>
              <a:t>       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«3»  - пункт 1,2,3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«4» – пункт 1,2,3,4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«5» -  задача решена полностью 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5328592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solidFill>
                  <a:srgbClr val="0000FF"/>
                </a:solidFill>
              </a:rPr>
              <a:t>1.   </a:t>
            </a:r>
            <a:r>
              <a:rPr lang="ru-RU" sz="1800" dirty="0" smtClean="0">
                <a:solidFill>
                  <a:srgbClr val="0000FF"/>
                </a:solidFill>
              </a:rPr>
              <a:t>Моногибридное  скрещивание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2.  А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ru-RU" sz="1800" dirty="0" smtClean="0">
                <a:solidFill>
                  <a:srgbClr val="0000FF"/>
                </a:solidFill>
              </a:rPr>
              <a:t>– ген доминантной полосатой окраски,  а 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ru-RU" sz="1800" dirty="0" smtClean="0">
                <a:solidFill>
                  <a:srgbClr val="0000FF"/>
                </a:solidFill>
              </a:rPr>
              <a:t>– ген рецессивной одноцветной   окраски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3.    Генотипы исходных родительских  форм : </a:t>
            </a:r>
            <a:r>
              <a:rPr lang="ru-RU" sz="1800" dirty="0" smtClean="0">
                <a:solidFill>
                  <a:srgbClr val="C00000"/>
                </a:solidFill>
              </a:rPr>
              <a:t>АА  и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endParaRPr lang="ru-RU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4.   Генотип гибридов </a:t>
            </a:r>
            <a:r>
              <a:rPr lang="en-US" sz="1800" dirty="0" smtClean="0">
                <a:solidFill>
                  <a:srgbClr val="0000FF"/>
                </a:solidFill>
              </a:rPr>
              <a:t>F1</a:t>
            </a:r>
            <a:r>
              <a:rPr lang="ru-RU" sz="1800" dirty="0" smtClean="0">
                <a:solidFill>
                  <a:srgbClr val="0000FF"/>
                </a:solidFill>
              </a:rPr>
              <a:t>: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endParaRPr lang="ru-RU" sz="1800" dirty="0" smtClean="0">
              <a:solidFill>
                <a:srgbClr val="C00000"/>
              </a:solidFill>
            </a:endParaRPr>
          </a:p>
          <a:p>
            <a:pPr>
              <a:buAutoNum type="arabicPeriod" startAt="5"/>
            </a:pPr>
            <a:r>
              <a:rPr lang="ru-RU" sz="1800" dirty="0" smtClean="0">
                <a:solidFill>
                  <a:srgbClr val="0000FF"/>
                </a:solidFill>
              </a:rPr>
              <a:t>Генотипы гибридов </a:t>
            </a:r>
            <a:r>
              <a:rPr lang="en-US" sz="1800" dirty="0" smtClean="0">
                <a:solidFill>
                  <a:srgbClr val="0000FF"/>
                </a:solidFill>
              </a:rPr>
              <a:t>F</a:t>
            </a:r>
            <a:r>
              <a:rPr lang="ru-RU" sz="1800" dirty="0" smtClean="0">
                <a:solidFill>
                  <a:srgbClr val="0000FF"/>
                </a:solidFill>
              </a:rPr>
              <a:t>2: 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АА,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r>
              <a:rPr lang="en-US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,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r>
              <a:rPr lang="ru-RU" sz="1800" dirty="0" smtClean="0">
                <a:solidFill>
                  <a:srgbClr val="C00000"/>
                </a:solidFill>
              </a:rPr>
              <a:t>,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r>
              <a:rPr lang="ru-RU" sz="1800" dirty="0" smtClean="0">
                <a:solidFill>
                  <a:srgbClr val="C00000"/>
                </a:solidFill>
              </a:rPr>
              <a:t>    </a:t>
            </a:r>
          </a:p>
          <a:p>
            <a:pPr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6.  Три разных генотипа в </a:t>
            </a:r>
            <a:r>
              <a:rPr lang="en-US" sz="1800" dirty="0" smtClean="0">
                <a:solidFill>
                  <a:srgbClr val="0000FF"/>
                </a:solidFill>
              </a:rPr>
              <a:t>F</a:t>
            </a:r>
            <a:r>
              <a:rPr lang="ru-RU" sz="1800" dirty="0" smtClean="0">
                <a:solidFill>
                  <a:srgbClr val="0000FF"/>
                </a:solidFill>
              </a:rPr>
              <a:t>2:  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АА,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r>
              <a:rPr lang="en-US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,  </a:t>
            </a:r>
            <a:r>
              <a:rPr lang="ru-RU" sz="1800" dirty="0" err="1" smtClean="0">
                <a:solidFill>
                  <a:srgbClr val="C00000"/>
                </a:solidFill>
              </a:rPr>
              <a:t>аа</a:t>
            </a:r>
            <a:r>
              <a:rPr lang="ru-RU" sz="1800" dirty="0" smtClean="0">
                <a:solidFill>
                  <a:srgbClr val="0000FF"/>
                </a:solidFill>
              </a:rPr>
              <a:t>         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«3»  - пункт 1,2,3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«4» – пункт 1,2,3,4 </a:t>
            </a:r>
          </a:p>
          <a:p>
            <a:r>
              <a:rPr lang="ru-RU" sz="1600" dirty="0" smtClean="0">
                <a:solidFill>
                  <a:srgbClr val="009900"/>
                </a:solidFill>
              </a:rPr>
              <a:t>На «5» -  задача решена полностью  </a:t>
            </a:r>
          </a:p>
          <a:p>
            <a:pPr>
              <a:buNone/>
            </a:pPr>
            <a:endParaRPr lang="ru-RU" sz="1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omachki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romachkii</Template>
  <TotalTime>99</TotalTime>
  <Words>316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romachkii</vt:lpstr>
      <vt:lpstr>Обобщающий урок  по теме «Основы селекции растений, животных, микроорганизмов»</vt:lpstr>
      <vt:lpstr>Задание  «Терминологическая разминка»</vt:lpstr>
      <vt:lpstr>Тема урока:</vt:lpstr>
      <vt:lpstr> Цель урока:   обобщить и систематизировать знания по теме «Селекция растений, животных, микроорганизмов» </vt:lpstr>
      <vt:lpstr>                                     ЗАДАНИЕ ДЛЯ ОБСУЖДЕНИЯ  Селекционер заметил на поле растение пшеницы с необычайно крупным колосом (зерен в колосе больше, а сами зерна были крупнее обычных).  Он отобрал это растение и высеял на следующий год на отдельном участке. Какие растения вырастут из отобранных семян?  А) Если потомство будет иметь сходство с исходной формой, то,  какое явление может констатировать селекционер?   Б) Если растения будут обыкновенными, то какую форму изменчивости может установить селекционер и почему не оправдаются тогда его надежды получить хорошее потомство?    (за верное объяснение каждого пункта  вы получаете 1 балл) </vt:lpstr>
      <vt:lpstr>                                Особенности селекции растений  1. Преобладающее число растений, возделываемых на полях, огородах и в садах, приобретало свой культурный облик под воздействием ЧЕЛОВЕКА.  2. Длительный искусственный отбор и целенаправленная работа  СЕЛЕКЦИОНЕРОВ  обеспечили создание культурных форм растений, значительно отличающихся от своих древних прародителей.  3. На первых этапах развития селекции в нашей стране основным методом был ИСКУССТВЕННЫЙ ОТБОР лучших сортов растений, которые выращивались в крестьянских хозяйствах.  4. Сегодня в селекции растений особенно широко используется ПОЛИПЛОИДИЯ.  5. Большинство культурных растений на Земле являются полиплоидами. </vt:lpstr>
      <vt:lpstr>                        Особенности селекции животных  1. Селекция животных проводится с целью увеличения плодовитости и продуктивности домашних животных или выведения новых ПОРОД животных с нужными человеку свойствами. 2. Ученые отмечают, что особенно показательным признаком одомашненных животных явилось УМЕНЬШЕНИЕ  их головного мозга. 3. Общие основы в селекции животных те же, что и в селекции растений, ведущими методами являются искусственный отбор и ГИБРИДИЗАЦИЯ. 4. В селекции животных не используется самооплодотворение и вегетативное размножение. 5. Современные методы практической селекции, основанные на знаниях ГЕНЕТИКИ, позволили создавать новые, нужные человеку признаки и свойства  у домашних животных.</vt:lpstr>
      <vt:lpstr>                    Особенности селекции микроорганизмов  1. Микроорганизмы – бактерии, микроскопические грибы и простейшие – играют важную роль в жизни природы и человека.  2. В связи с этим ведется интенсивная селекционная работа по выведению новых ШТАММОВ микроорганизмов с повышенной продуктивностью веществ, необходимых человеку.  3. Использование живых клеток и биологических процессов для получения веществ, необходимых человеку, называют БИОТЕХНОЛОГИЕЙ.   4. Одним из направлений биотехнологии является генная инженерия - совокупность методов воздействия на ДНК, позволяющих переносить наследственную информацию из одного организма в другой.  5. Таким путем получают белок инсулин, необходимый больным ДИАБЕТОМ. </vt:lpstr>
      <vt:lpstr>                           Генетические задачи              I  вариант                                        II  вариант  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 по теме «Основы селекции растений, животных, микроорганизмов»</dc:title>
  <dc:creator>иван</dc:creator>
  <cp:lastModifiedBy>иван</cp:lastModifiedBy>
  <cp:revision>13</cp:revision>
  <dcterms:created xsi:type="dcterms:W3CDTF">2014-01-05T13:52:34Z</dcterms:created>
  <dcterms:modified xsi:type="dcterms:W3CDTF">2014-01-10T16:20:20Z</dcterms:modified>
</cp:coreProperties>
</file>