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57" r:id="rId2"/>
    <p:sldId id="259" r:id="rId3"/>
    <p:sldId id="258" r:id="rId4"/>
    <p:sldId id="261" r:id="rId5"/>
    <p:sldId id="291" r:id="rId6"/>
    <p:sldId id="260" r:id="rId7"/>
    <p:sldId id="266" r:id="rId8"/>
    <p:sldId id="265" r:id="rId9"/>
    <p:sldId id="269" r:id="rId10"/>
    <p:sldId id="256" r:id="rId11"/>
    <p:sldId id="272" r:id="rId12"/>
    <p:sldId id="290" r:id="rId13"/>
    <p:sldId id="268" r:id="rId14"/>
    <p:sldId id="279" r:id="rId15"/>
    <p:sldId id="293" r:id="rId16"/>
    <p:sldId id="282" r:id="rId17"/>
    <p:sldId id="283" r:id="rId18"/>
    <p:sldId id="294" r:id="rId19"/>
    <p:sldId id="281" r:id="rId20"/>
    <p:sldId id="288" r:id="rId21"/>
    <p:sldId id="267" r:id="rId22"/>
    <p:sldId id="287" r:id="rId23"/>
    <p:sldId id="29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377" autoAdjust="0"/>
  </p:normalViewPr>
  <p:slideViewPr>
    <p:cSldViewPr>
      <p:cViewPr>
        <p:scale>
          <a:sx n="75" d="100"/>
          <a:sy n="75" d="100"/>
        </p:scale>
        <p:origin x="-677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96F36-8A29-44CA-9FF9-865563B7E9F7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20F84-EE62-4AE4-82CD-1026FADA69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0489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Издавна дерево украшало Русь теремами и храмами, мельницами и колодцами. Из дерева строились избы – добротные, просторные, удобные и нарядные, с любовью и мастерством украшенные затейливой резьбой. Богаты и разнообразны традиции русского крестьянского зодчества.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20F84-EE62-4AE4-82CD-1026FADA69E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Этот теремок существует в реальности. Его построил Сергей Иванович Кириллов в деревне Кунара Свердловской области - в середине прошлого века. Интересна история дома: он достался хозяевам от предков и требовал серьезного ремонта. Ремонт затянулся - кузнец-самоучка работал над ним всю жизнь, превращая место своего жительства в произведение искусства. Родственники мастера рассказывают, что все началось со ставен и наличников, потом ворота, потом дальше и больше...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Декоративные элементы, украшающие дом, вырезаны из дерева и металла, выкованы из железа и покрыты яркими цветными красками.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Здесь переплетается символика русских былин и советского времени, примитивное искусство и отголоски классического древнерусского зодчества.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 сказочного домика в зимнее время - чудо посреди русской деревни!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20F84-EE62-4AE4-82CD-1026FADA69E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20F84-EE62-4AE4-82CD-1026FADA69E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Дом Пухова из д. Большой </a:t>
            </a:r>
            <a:r>
              <a:rPr lang="ru-RU" dirty="0" err="1" smtClean="0"/>
              <a:t>Халуй</a:t>
            </a:r>
            <a:r>
              <a:rPr lang="ru-RU" dirty="0" smtClean="0"/>
              <a:t> </a:t>
            </a:r>
            <a:r>
              <a:rPr lang="ru-RU" dirty="0" err="1" smtClean="0"/>
              <a:t>Каргопольского</a:t>
            </a:r>
            <a:r>
              <a:rPr lang="ru-RU" dirty="0" smtClean="0"/>
              <a:t> района архангельской обл.</a:t>
            </a:r>
          </a:p>
          <a:p>
            <a:r>
              <a:rPr lang="ru-RU" dirty="0" smtClean="0"/>
              <a:t>Начало XIX в. Архангельский государственный музей деревянного зодчества и народного искусства «Малые </a:t>
            </a:r>
            <a:r>
              <a:rPr lang="ru-RU" dirty="0" err="1" smtClean="0"/>
              <a:t>Корелы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20F84-EE62-4AE4-82CD-1026FADA69E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Одних только вариантов срубов на Руси было более 50, а способы соединения бревен были просты и рациональны - нижние венцы (оклад) обычно рубились «в </a:t>
            </a:r>
            <a:r>
              <a:rPr lang="ru-RU" dirty="0" err="1" smtClean="0"/>
              <a:t>охряпку</a:t>
            </a:r>
            <a:r>
              <a:rPr lang="ru-RU" dirty="0" smtClean="0"/>
              <a:t>» (концы бревен стесываются с обеих сторон, в каждом вырубается прямоугольный паз и верхнее бревно входит до половины в нижнее), далее сруб вели, используя одно из двух соединений – «в </a:t>
            </a:r>
            <a:r>
              <a:rPr lang="ru-RU" dirty="0" err="1" smtClean="0"/>
              <a:t>обло</a:t>
            </a:r>
            <a:r>
              <a:rPr lang="ru-RU" dirty="0" smtClean="0"/>
              <a:t>» или «в лапу».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При рубке «в </a:t>
            </a:r>
            <a:r>
              <a:rPr lang="ru-RU" dirty="0" err="1" smtClean="0"/>
              <a:t>обло</a:t>
            </a:r>
            <a:r>
              <a:rPr lang="ru-RU" dirty="0" smtClean="0"/>
              <a:t>» или «в чашку», вырубке у концов придавалась полукруглая форма, при этом концы бревен оставались выпущенными. Другой способ соединения – «в лапу» или «в зуб» в старину назывался «в </a:t>
            </a:r>
            <a:r>
              <a:rPr lang="ru-RU" dirty="0" err="1" smtClean="0"/>
              <a:t>шап</a:t>
            </a:r>
            <a:r>
              <a:rPr lang="ru-RU" dirty="0" smtClean="0"/>
              <a:t>». При таком способе выпущенных концов не оставалось, а на концах бревен вырубались трапециевидные шипы – замки, сцеплявшиеся между собой как бы лапами. Эти приемы используются и в настоящее время.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20F84-EE62-4AE4-82CD-1026FADA69E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Народные мастера, прекрасно понимая декоративную прелесть бревенчатой рубленой стены, не стремились к излишней орнаментации, не делали украшений там, где они не были оправданы конструкцией. </a:t>
            </a:r>
            <a:r>
              <a:rPr lang="ru-RU" sz="1200" dirty="0" smtClean="0"/>
              <a:t>Фасад деревенского дома. Суздаль.</a:t>
            </a:r>
          </a:p>
          <a:p>
            <a:r>
              <a:rPr lang="ru-RU" sz="1200" dirty="0" smtClean="0"/>
              <a:t>Фрагменты  резьбы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Резьбой украшали карнизы фронтона дома, слуховые окна, фризовые доски, наличники и ставни окон, крыльца, ворота, калитки, благодаря которым дом приобретал «теплоту» и нарядность.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20F84-EE62-4AE4-82CD-1026FADA69E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Окна – глаза дома…</a:t>
            </a:r>
            <a:r>
              <a:rPr lang="ru-RU" sz="1200" dirty="0" smtClean="0"/>
              <a:t>Из окон струится</a:t>
            </a:r>
            <a:r>
              <a:rPr lang="ru-RU" sz="1200" baseline="0" dirty="0" smtClean="0"/>
              <a:t> </a:t>
            </a:r>
            <a:r>
              <a:rPr lang="ru-RU" sz="1200" dirty="0" smtClean="0"/>
              <a:t>мягкий свет…Там в доме жизнь,</a:t>
            </a:r>
            <a:r>
              <a:rPr lang="ru-RU" sz="1200" baseline="0" dirty="0" smtClean="0"/>
              <a:t> </a:t>
            </a:r>
            <a:r>
              <a:rPr lang="ru-RU" sz="1200" dirty="0" smtClean="0"/>
              <a:t>И заглянуть так</a:t>
            </a:r>
            <a:r>
              <a:rPr lang="ru-RU" sz="1200" baseline="0" dirty="0" smtClean="0"/>
              <a:t> </a:t>
            </a:r>
            <a:r>
              <a:rPr lang="ru-RU" sz="1200" dirty="0" smtClean="0"/>
              <a:t>хочется,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200" dirty="0" smtClean="0"/>
              <a:t>Но говорю себе: «Не нужно, нет, а может в доме бродит одиночество…?»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20F84-EE62-4AE4-82CD-1026FADA69E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фронтон дома, двухскатные доски украшались резьбой и назывались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ru-RU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причелины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(чело). Завершались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причелины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«полотенцами»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солнечными знаками, резным кругом. Приемы архитектурной резьбы были весьма разнообразны. Кроме геометрической резьбы, встречается плоскорельефная, рельефная, горельефная, сквозная и накладная резьба. Разнообразны и элементы украшений. Одним из излюбленных мотивов декоративного орнамента, завершающих фронтон дома, был «конек», напоминающий своим силуэтом голову лошади, оленя или птицы.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20F84-EE62-4AE4-82CD-1026FADA69E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20F84-EE62-4AE4-82CD-1026FADA69E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"Погодинская изба" - дом, построенный в 1856 году для профессора Московского университета, историка М.П.Погодина. Изначально задумывался как произведение "русского стиля", строился по канонам народного деревянного зодчества. В этом доме нередко бывали М.Ю.Лермонтов, А.Н.Островский, И.С.Тургенев, С.Т.Аксаков, Л.Н.Толстой, А.А.Фет. В 40-х годах XIX века здесь жил Н.В.Гоголь.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20F84-EE62-4AE4-82CD-1026FADA69E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C727-4CDD-4A28-9E85-1DCF61FC29A2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6B2372-5F19-4795-A47D-62CA04E4F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C727-4CDD-4A28-9E85-1DCF61FC29A2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2372-5F19-4795-A47D-62CA04E4F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C727-4CDD-4A28-9E85-1DCF61FC29A2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2372-5F19-4795-A47D-62CA04E4F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C727-4CDD-4A28-9E85-1DCF61FC29A2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6B2372-5F19-4795-A47D-62CA04E4F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C727-4CDD-4A28-9E85-1DCF61FC29A2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2372-5F19-4795-A47D-62CA04E4FA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C727-4CDD-4A28-9E85-1DCF61FC29A2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2372-5F19-4795-A47D-62CA04E4F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C727-4CDD-4A28-9E85-1DCF61FC29A2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D6B2372-5F19-4795-A47D-62CA04E4FA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C727-4CDD-4A28-9E85-1DCF61FC29A2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2372-5F19-4795-A47D-62CA04E4F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C727-4CDD-4A28-9E85-1DCF61FC29A2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2372-5F19-4795-A47D-62CA04E4F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C727-4CDD-4A28-9E85-1DCF61FC29A2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2372-5F19-4795-A47D-62CA04E4FA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C727-4CDD-4A28-9E85-1DCF61FC29A2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B2372-5F19-4795-A47D-62CA04E4FA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54C727-4CDD-4A28-9E85-1DCF61FC29A2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6B2372-5F19-4795-A47D-62CA04E4FA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split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elesova-sloboda.sled.name/jpg/izba_bg02.jpg" TargetMode="External"/><Relationship Id="rId13" Type="http://schemas.openxmlformats.org/officeDocument/2006/relationships/image" Target="../media/image40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5.jpeg"/><Relationship Id="rId12" Type="http://schemas.openxmlformats.org/officeDocument/2006/relationships/image" Target="../media/image39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velesova-sloboda.sled.name/jpg/izba_bg01.jpg" TargetMode="External"/><Relationship Id="rId11" Type="http://schemas.openxmlformats.org/officeDocument/2006/relationships/image" Target="../media/image38.jpeg"/><Relationship Id="rId5" Type="http://schemas.openxmlformats.org/officeDocument/2006/relationships/image" Target="../media/image34.jpeg"/><Relationship Id="rId10" Type="http://schemas.openxmlformats.org/officeDocument/2006/relationships/image" Target="../media/image37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6.jpeg"/><Relationship Id="rId1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http://gagarina-t.narod.ru/pictures/pic08-8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ru.wikipedia.org/wiki/%D0%A4%D0%B0%D0%B9%D0%BB:Izba.jpg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elesova-sloboda.sled.name/jpg/izba_bg03.jpg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04856" cy="1222375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107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ictoriana" pitchFamily="2" charset="0"/>
              </a:rPr>
              <a:t>Русская изба</a:t>
            </a:r>
            <a:endParaRPr lang="ru-RU" sz="107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ictoriana" pitchFamily="2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28728" y="1500174"/>
            <a:ext cx="7358114" cy="3286148"/>
          </a:xfrm>
        </p:spPr>
        <p:txBody>
          <a:bodyPr>
            <a:normAutofit fontScale="250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ru-RU" sz="128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Изба – в ней мудрость вековая…</a:t>
            </a:r>
          </a:p>
          <a:p>
            <a:pPr>
              <a:lnSpc>
                <a:spcPct val="90000"/>
              </a:lnSpc>
            </a:pPr>
            <a:r>
              <a:rPr lang="ru-RU" sz="128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      Полна загадок и проста!</a:t>
            </a:r>
          </a:p>
          <a:p>
            <a:pPr>
              <a:lnSpc>
                <a:spcPct val="90000"/>
              </a:lnSpc>
            </a:pPr>
            <a:r>
              <a:rPr lang="ru-RU" sz="128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      Она и до сих пор живая,</a:t>
            </a:r>
          </a:p>
          <a:p>
            <a:pPr>
              <a:lnSpc>
                <a:spcPct val="90000"/>
              </a:lnSpc>
            </a:pPr>
            <a:r>
              <a:rPr lang="ru-RU" sz="128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      Народа летопись святая,</a:t>
            </a:r>
          </a:p>
          <a:p>
            <a:pPr>
              <a:lnSpc>
                <a:spcPct val="90000"/>
              </a:lnSpc>
            </a:pPr>
            <a:r>
              <a:rPr lang="ru-RU" sz="128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      Вселенной нашей чистота!</a:t>
            </a: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42" y="5357826"/>
            <a:ext cx="3708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Сёмина Оксана Анатольевна</a:t>
            </a:r>
          </a:p>
          <a:p>
            <a:r>
              <a:rPr lang="ru-RU" sz="2000" dirty="0" smtClean="0">
                <a:latin typeface="Comic Sans MS" pitchFamily="66" charset="0"/>
              </a:rPr>
              <a:t>МБОУ ДОД ДДТ№1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6215082"/>
            <a:ext cx="4063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Никель, Мурманская обл., 2012</a:t>
            </a:r>
            <a:endParaRPr lang="ru-RU" sz="20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4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3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2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2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7315200" cy="76199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cap="none" dirty="0" smtClean="0">
                <a:ln/>
                <a:solidFill>
                  <a:schemeClr val="accent3"/>
                </a:solidFill>
                <a:effectLst/>
              </a:rPr>
              <a:t>                                        </a:t>
            </a:r>
            <a:r>
              <a:rPr lang="ru-RU" sz="4000" cap="none" dirty="0" smtClean="0">
                <a:ln/>
                <a:solidFill>
                  <a:schemeClr val="accent3"/>
                </a:solidFill>
                <a:effectLst/>
                <a:latin typeface="Comic Sans MS" pitchFamily="66" charset="0"/>
              </a:rPr>
              <a:t>Фронтон</a:t>
            </a:r>
            <a:r>
              <a:rPr lang="ru-RU" cap="none" dirty="0" smtClean="0">
                <a:ln/>
                <a:solidFill>
                  <a:schemeClr val="accent3"/>
                </a:solidFill>
                <a:effectLst/>
                <a:latin typeface="Comic Sans MS" pitchFamily="66" charset="0"/>
              </a:rPr>
              <a:t> </a:t>
            </a:r>
            <a:r>
              <a:rPr lang="ru-RU" sz="4000" cap="none" dirty="0" smtClean="0">
                <a:ln/>
                <a:solidFill>
                  <a:schemeClr val="accent3"/>
                </a:solidFill>
                <a:effectLst/>
                <a:latin typeface="Comic Sans MS" pitchFamily="66" charset="0"/>
              </a:rPr>
              <a:t>дома</a:t>
            </a:r>
            <a:endParaRPr lang="ru-RU" sz="4000" cap="none" dirty="0">
              <a:ln/>
              <a:solidFill>
                <a:schemeClr val="accent3"/>
              </a:solidFill>
              <a:effectLst/>
              <a:latin typeface="Comic Sans MS" pitchFamily="66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337" name="Object 1"/>
          <p:cNvGraphicFramePr>
            <a:graphicFrameLocks noChangeAspect="1"/>
          </p:cNvGraphicFramePr>
          <p:nvPr/>
        </p:nvGraphicFramePr>
        <p:xfrm>
          <a:off x="3071802" y="714356"/>
          <a:ext cx="5924550" cy="4038600"/>
        </p:xfrm>
        <a:graphic>
          <a:graphicData uri="http://schemas.openxmlformats.org/presentationml/2006/ole">
            <p:oleObj spid="_x0000_s14339" r:id="rId4" imgW="5923810" imgH="4038095" progId="">
              <p:embed/>
            </p:oleObj>
          </a:graphicData>
        </a:graphic>
      </p:graphicFrame>
      <p:pic>
        <p:nvPicPr>
          <p:cNvPr id="14339" name="Picture 3" descr="Полотенц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071546"/>
            <a:ext cx="3810000" cy="2857500"/>
          </a:xfrm>
          <a:prstGeom prst="rect">
            <a:avLst/>
          </a:prstGeom>
          <a:ln w="38100">
            <a:solidFill>
              <a:schemeClr val="tx2">
                <a:lumMod val="2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340" name="Picture 4" descr="Русский дом - узор-оберег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4500570"/>
            <a:ext cx="2000264" cy="155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izba_sm0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4143380"/>
            <a:ext cx="1928826" cy="253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 cstate="print"/>
          <a:srcRect r="206"/>
          <a:stretch>
            <a:fillRect/>
          </a:stretch>
        </p:blipFill>
        <p:spPr bwMode="auto">
          <a:xfrm>
            <a:off x="4429124" y="4714884"/>
            <a:ext cx="2379305" cy="1571636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034" y="214290"/>
            <a:ext cx="1190625" cy="1304925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5984" y="5000636"/>
            <a:ext cx="1881181" cy="1464464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32240" y="188640"/>
            <a:ext cx="2286016" cy="162211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28926" y="214290"/>
            <a:ext cx="1390370" cy="1857364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-142900"/>
            <a:ext cx="2428892" cy="1000132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000" cap="none" dirty="0" smtClean="0">
                <a:ln/>
                <a:solidFill>
                  <a:schemeClr val="accent3"/>
                </a:solidFill>
                <a:effectLst/>
                <a:latin typeface="Comic Sans MS" pitchFamily="66" charset="0"/>
              </a:rPr>
              <a:t>Крыльцо</a:t>
            </a:r>
            <a:endParaRPr lang="ru-RU" sz="4000" cap="none" dirty="0">
              <a:ln/>
              <a:solidFill>
                <a:schemeClr val="accent3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6248" y="4286256"/>
            <a:ext cx="5295896" cy="768350"/>
          </a:xfrm>
        </p:spPr>
        <p:txBody>
          <a:bodyPr/>
          <a:lstStyle/>
          <a:p>
            <a:endParaRPr lang="ru-RU" dirty="0" smtClean="0"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929058" y="500042"/>
            <a:ext cx="5029200" cy="3657600"/>
          </a:xfrm>
          <a:prstGeom prst="rect">
            <a:avLst/>
          </a:prstGeom>
          <a:noFill/>
          <a:ln w="38100">
            <a:solidFill>
              <a:schemeClr val="tx2">
                <a:lumMod val="2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b="100"/>
          <a:stretch>
            <a:fillRect/>
          </a:stretch>
        </p:blipFill>
        <p:spPr bwMode="auto">
          <a:xfrm>
            <a:off x="4714876" y="4000504"/>
            <a:ext cx="4143404" cy="2623723"/>
          </a:xfrm>
          <a:prstGeom prst="rect">
            <a:avLst/>
          </a:prstGeom>
          <a:ln w="38100">
            <a:solidFill>
              <a:schemeClr val="tx2">
                <a:lumMod val="2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 r="345"/>
          <a:stretch>
            <a:fillRect/>
          </a:stretch>
        </p:blipFill>
        <p:spPr bwMode="auto">
          <a:xfrm>
            <a:off x="785786" y="714356"/>
            <a:ext cx="2352684" cy="3631316"/>
          </a:xfrm>
          <a:prstGeom prst="rect">
            <a:avLst/>
          </a:prstGeom>
          <a:ln w="38100">
            <a:solidFill>
              <a:schemeClr val="tx2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0" name="Picture 2" descr="jilish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000504"/>
            <a:ext cx="4214842" cy="2643206"/>
          </a:xfrm>
          <a:prstGeom prst="rect">
            <a:avLst/>
          </a:prstGeom>
          <a:noFill/>
          <a:ln w="38100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smailovo_06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2786050" y="1428736"/>
            <a:ext cx="3429024" cy="4714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12763" y="142875"/>
            <a:ext cx="8631237" cy="11557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cap="none" dirty="0" err="1" smtClean="0">
                <a:ln/>
                <a:solidFill>
                  <a:schemeClr val="accent3"/>
                </a:solidFill>
                <a:effectLst/>
                <a:latin typeface="Comic Sans MS" pitchFamily="66" charset="0"/>
              </a:rPr>
              <a:t>Пропильная</a:t>
            </a:r>
            <a:r>
              <a:rPr lang="ru-RU" b="1" cap="none" dirty="0" smtClean="0">
                <a:ln/>
                <a:solidFill>
                  <a:schemeClr val="accent3"/>
                </a:solidFill>
                <a:effectLst/>
                <a:latin typeface="Comic Sans MS" pitchFamily="66" charset="0"/>
              </a:rPr>
              <a:t> резьба </a:t>
            </a:r>
            <a:br>
              <a:rPr lang="ru-RU" b="1" cap="none" dirty="0" smtClean="0">
                <a:ln/>
                <a:solidFill>
                  <a:schemeClr val="accent3"/>
                </a:solidFill>
                <a:effectLst/>
                <a:latin typeface="Comic Sans MS" pitchFamily="66" charset="0"/>
              </a:rPr>
            </a:br>
            <a:r>
              <a:rPr lang="ru-RU" b="1" cap="none" dirty="0" smtClean="0">
                <a:ln/>
                <a:solidFill>
                  <a:schemeClr val="accent3"/>
                </a:solidFill>
                <a:effectLst/>
                <a:latin typeface="Comic Sans MS" pitchFamily="66" charset="0"/>
              </a:rPr>
              <a:t>балконов и карнизов</a:t>
            </a:r>
            <a:endParaRPr lang="ru-RU" b="1" cap="none" dirty="0">
              <a:ln/>
              <a:solidFill>
                <a:schemeClr val="accent3"/>
              </a:solidFill>
              <a:effectLst/>
              <a:latin typeface="Comic Sans MS" pitchFamily="66" charset="0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2000256"/>
            <a:ext cx="3214710" cy="4857744"/>
          </a:xfrm>
          <a:prstGeom prst="rect">
            <a:avLst/>
          </a:prstGeom>
          <a:ln w="38100">
            <a:solidFill>
              <a:schemeClr val="tx2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9752" y="0"/>
            <a:ext cx="3524248" cy="4857784"/>
          </a:xfrm>
          <a:prstGeom prst="rect">
            <a:avLst/>
          </a:prstGeom>
          <a:ln w="38100">
            <a:solidFill>
              <a:schemeClr val="tx2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5867400" cy="522288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000" cap="none" dirty="0" smtClean="0">
                <a:ln/>
                <a:solidFill>
                  <a:schemeClr val="accent3"/>
                </a:solidFill>
                <a:effectLst/>
                <a:latin typeface="Comic Sans MS" pitchFamily="66" charset="0"/>
              </a:rPr>
              <a:t>Деревенька моя…</a:t>
            </a:r>
            <a:endParaRPr lang="ru-RU" sz="4000" cap="none" dirty="0">
              <a:ln/>
              <a:solidFill>
                <a:schemeClr val="accent3"/>
              </a:solidFill>
              <a:effectLst/>
              <a:latin typeface="Comic Sans MS" pitchFamily="66" charset="0"/>
            </a:endParaRPr>
          </a:p>
        </p:txBody>
      </p:sp>
      <p:pic>
        <p:nvPicPr>
          <p:cNvPr id="7" name="Picture 17" descr="vi_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5720" y="3643314"/>
            <a:ext cx="4071966" cy="3000396"/>
          </a:xfrm>
          <a:prstGeom prst="rect">
            <a:avLst/>
          </a:prstGeom>
          <a:ln w="57150" cap="sq">
            <a:solidFill>
              <a:srgbClr val="FF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14290"/>
            <a:ext cx="2786082" cy="3643338"/>
          </a:xfrm>
          <a:prstGeom prst="rect">
            <a:avLst/>
          </a:prstGeom>
          <a:ln w="57150" cap="sq">
            <a:solidFill>
              <a:srgbClr val="FF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642918"/>
            <a:ext cx="4534807" cy="2857520"/>
          </a:xfrm>
          <a:prstGeom prst="rect">
            <a:avLst/>
          </a:prstGeom>
          <a:ln w="57150">
            <a:solidFill>
              <a:srgbClr val="FF66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01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716016" y="3642478"/>
            <a:ext cx="4032448" cy="3037131"/>
          </a:xfrm>
          <a:prstGeom prst="rect">
            <a:avLst/>
          </a:prstGeom>
          <a:ln w="57150" cap="sq">
            <a:solidFill>
              <a:srgbClr val="FF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5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5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65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6" name="shTopImg" descr="34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b="27"/>
          <a:stretch>
            <a:fillRect/>
          </a:stretch>
        </p:blipFill>
        <p:spPr bwMode="auto">
          <a:xfrm>
            <a:off x="214282" y="4286256"/>
            <a:ext cx="5214974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571604" y="0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0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Просто красиво…</a:t>
            </a:r>
            <a:endParaRPr lang="ru-RU" sz="40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14282" y="642918"/>
            <a:ext cx="7858180" cy="3500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b="155"/>
          <a:stretch>
            <a:fillRect/>
          </a:stretch>
        </p:blipFill>
        <p:spPr bwMode="auto">
          <a:xfrm>
            <a:off x="6000760" y="3786166"/>
            <a:ext cx="3143240" cy="3071834"/>
          </a:xfrm>
          <a:prstGeom prst="round2Diag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:\Документы\КРАСИВЫЙ ДОМ\98674288.jpg"/>
          <p:cNvPicPr>
            <a:picLocks noChangeAspect="1" noChangeArrowheads="1"/>
          </p:cNvPicPr>
          <p:nvPr/>
        </p:nvPicPr>
        <p:blipFill>
          <a:blip r:embed="rId3" cstate="print"/>
          <a:srcRect r="13817" b="776"/>
          <a:stretch>
            <a:fillRect/>
          </a:stretch>
        </p:blipFill>
        <p:spPr bwMode="auto">
          <a:xfrm>
            <a:off x="179512" y="1196752"/>
            <a:ext cx="6924525" cy="4464496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</p:pic>
      <p:pic>
        <p:nvPicPr>
          <p:cNvPr id="44035" name="Picture 3" descr="D:\Документы\КРАСИВЫЙ ДОМ\47819753.jpg"/>
          <p:cNvPicPr>
            <a:picLocks noChangeAspect="1" noChangeArrowheads="1"/>
          </p:cNvPicPr>
          <p:nvPr/>
        </p:nvPicPr>
        <p:blipFill>
          <a:blip r:embed="rId4" cstate="print"/>
          <a:srcRect l="19482"/>
          <a:stretch>
            <a:fillRect/>
          </a:stretch>
        </p:blipFill>
        <p:spPr bwMode="auto">
          <a:xfrm>
            <a:off x="6732240" y="332656"/>
            <a:ext cx="2304256" cy="2146349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</p:pic>
      <p:pic>
        <p:nvPicPr>
          <p:cNvPr id="44037" name="Picture 5" descr="D:\Документы\КРАСИВЫЙ ДОМ\23279153.jpg"/>
          <p:cNvPicPr>
            <a:picLocks noChangeAspect="1" noChangeArrowheads="1"/>
          </p:cNvPicPr>
          <p:nvPr/>
        </p:nvPicPr>
        <p:blipFill>
          <a:blip r:embed="rId5" cstate="print"/>
          <a:srcRect b="6925"/>
          <a:stretch>
            <a:fillRect/>
          </a:stretch>
        </p:blipFill>
        <p:spPr bwMode="auto">
          <a:xfrm>
            <a:off x="5796136" y="2708920"/>
            <a:ext cx="2561582" cy="396044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</p:pic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179512" y="260648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000" b="1" dirty="0" smtClean="0">
                <a:solidFill>
                  <a:schemeClr val="accent3"/>
                </a:solidFill>
                <a:latin typeface="Comic Sans MS" pitchFamily="66" charset="0"/>
              </a:rPr>
              <a:t>д</a:t>
            </a:r>
            <a:r>
              <a:rPr lang="ru-RU" b="1" dirty="0" smtClean="0">
                <a:solidFill>
                  <a:schemeClr val="accent3"/>
                </a:solidFill>
                <a:latin typeface="Comic Sans MS" pitchFamily="66" charset="0"/>
              </a:rPr>
              <a:t>ом</a:t>
            </a:r>
            <a:r>
              <a:rPr lang="ru-RU" sz="4000" b="1" dirty="0" smtClean="0">
                <a:solidFill>
                  <a:schemeClr val="accent3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accent3"/>
                </a:solidFill>
                <a:latin typeface="Comic Sans MS" pitchFamily="66" charset="0"/>
              </a:rPr>
              <a:t>кузнеца</a:t>
            </a:r>
            <a:r>
              <a:rPr lang="ru-RU" sz="4000" b="1" dirty="0" smtClean="0">
                <a:solidFill>
                  <a:schemeClr val="accent3"/>
                </a:solidFill>
                <a:latin typeface="Comic Sans MS" pitchFamily="66" charset="0"/>
              </a:rPr>
              <a:t> К</a:t>
            </a:r>
            <a:r>
              <a:rPr lang="ru-RU" b="1" dirty="0" smtClean="0">
                <a:solidFill>
                  <a:schemeClr val="accent3"/>
                </a:solidFill>
                <a:latin typeface="Comic Sans MS" pitchFamily="66" charset="0"/>
              </a:rPr>
              <a:t>ириллова</a:t>
            </a:r>
            <a:endParaRPr lang="ru-RU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spli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5215006" cy="522288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200" cap="none" dirty="0" smtClean="0">
                <a:ln/>
                <a:solidFill>
                  <a:schemeClr val="accent3"/>
                </a:solidFill>
                <a:effectLst/>
                <a:latin typeface="Comic Sans MS" pitchFamily="66" charset="0"/>
              </a:rPr>
              <a:t> </a:t>
            </a:r>
            <a:r>
              <a:rPr lang="ru-RU" sz="4000" cap="none" dirty="0" smtClean="0">
                <a:ln/>
                <a:solidFill>
                  <a:schemeClr val="accent3"/>
                </a:solidFill>
                <a:effectLst/>
                <a:latin typeface="Comic Sans MS" pitchFamily="66" charset="0"/>
              </a:rPr>
              <a:t>Зарисовка</a:t>
            </a:r>
            <a:r>
              <a:rPr lang="ru-RU" sz="3600" cap="none" dirty="0" smtClean="0">
                <a:ln/>
                <a:solidFill>
                  <a:schemeClr val="accent3"/>
                </a:solidFill>
                <a:effectLst/>
                <a:latin typeface="Comic Sans MS" pitchFamily="66" charset="0"/>
              </a:rPr>
              <a:t>  дома</a:t>
            </a:r>
            <a:endParaRPr lang="ru-RU" sz="3600" cap="none" dirty="0">
              <a:ln/>
              <a:solidFill>
                <a:schemeClr val="accent3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D:\Мои Документы\Учёба МАМЫ\деревенька\P1020216.JPG"/>
          <p:cNvPicPr/>
          <p:nvPr/>
        </p:nvPicPr>
        <p:blipFill>
          <a:blip r:embed="rId2" cstate="print">
            <a:lum bright="-10000" contrast="20000"/>
          </a:blip>
          <a:srcRect r="40"/>
          <a:stretch>
            <a:fillRect/>
          </a:stretch>
        </p:blipFill>
        <p:spPr bwMode="auto">
          <a:xfrm>
            <a:off x="5072066" y="428604"/>
            <a:ext cx="3571900" cy="3357586"/>
          </a:xfrm>
          <a:prstGeom prst="rect">
            <a:avLst/>
          </a:prstGeom>
          <a:ln w="38100">
            <a:solidFill>
              <a:schemeClr val="tx2">
                <a:lumMod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Изба в деревне Новомосковской Иркутской области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000504"/>
            <a:ext cx="5072098" cy="2643206"/>
          </a:xfrm>
          <a:prstGeom prst="rect">
            <a:avLst/>
          </a:prstGeom>
          <a:noFill/>
          <a:ln w="38100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</p:pic>
      <p:pic>
        <p:nvPicPr>
          <p:cNvPr id="5" name="Picture 2" descr="Изба в деревне Мякотино Горьковской области.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428596" y="928670"/>
            <a:ext cx="4214842" cy="4857784"/>
          </a:xfrm>
          <a:prstGeom prst="rect">
            <a:avLst/>
          </a:prstGeom>
          <a:noFill/>
          <a:ln w="38100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142852"/>
            <a:ext cx="8001056" cy="522288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cap="none" dirty="0" smtClean="0">
                <a:ln/>
                <a:solidFill>
                  <a:schemeClr val="accent3"/>
                </a:solidFill>
                <a:effectLst/>
              </a:rPr>
              <a:t>   </a:t>
            </a:r>
            <a:r>
              <a:rPr lang="ru-RU" sz="3600" cap="none" dirty="0" smtClean="0">
                <a:ln/>
                <a:solidFill>
                  <a:schemeClr val="accent3"/>
                </a:solidFill>
                <a:effectLst/>
                <a:latin typeface="Comic Sans MS" pitchFamily="66" charset="0"/>
              </a:rPr>
              <a:t>Зарисовка  украшений крыши</a:t>
            </a:r>
            <a:endParaRPr lang="ru-RU" sz="3600" cap="none" dirty="0">
              <a:ln/>
              <a:solidFill>
                <a:schemeClr val="accent3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shTopImg" descr="p0015"/>
          <p:cNvPicPr>
            <a:picLocks noChangeAspect="1" noChangeArrowheads="1"/>
          </p:cNvPicPr>
          <p:nvPr/>
        </p:nvPicPr>
        <p:blipFill>
          <a:blip r:embed="rId2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4643438" y="714356"/>
            <a:ext cx="4143404" cy="5500726"/>
          </a:xfrm>
          <a:prstGeom prst="rect">
            <a:avLst/>
          </a:prstGeom>
          <a:noFill/>
          <a:ln w="38100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</p:pic>
      <p:pic>
        <p:nvPicPr>
          <p:cNvPr id="7" name="shTopImg" descr="p0016"/>
          <p:cNvPicPr>
            <a:picLocks noChangeAspect="1" noChangeArrowheads="1"/>
          </p:cNvPicPr>
          <p:nvPr/>
        </p:nvPicPr>
        <p:blipFill>
          <a:blip r:embed="rId3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357158" y="714356"/>
            <a:ext cx="4000528" cy="5500726"/>
          </a:xfrm>
          <a:prstGeom prst="rect">
            <a:avLst/>
          </a:prstGeom>
          <a:noFill/>
          <a:ln w="38100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D:\Мои Документы\Учёба МАМЫ\деревенька\P1020217.JPG"/>
          <p:cNvPicPr/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3143240" y="4286256"/>
            <a:ext cx="3000396" cy="2428868"/>
          </a:xfrm>
          <a:prstGeom prst="rect">
            <a:avLst/>
          </a:prstGeom>
          <a:ln w="38100">
            <a:solidFill>
              <a:schemeClr val="tx2">
                <a:lumMod val="2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429552" cy="71438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000" cap="none" dirty="0" smtClean="0">
                <a:ln/>
                <a:solidFill>
                  <a:schemeClr val="accent3"/>
                </a:solidFill>
                <a:effectLst/>
                <a:latin typeface="Comic Sans MS" pitchFamily="66" charset="0"/>
              </a:rPr>
              <a:t>Зарисовка конька крыши</a:t>
            </a:r>
            <a:endParaRPr lang="ru-RU" sz="4000" cap="none" dirty="0">
              <a:ln/>
              <a:solidFill>
                <a:schemeClr val="accent3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60" name="shTopImg" descr="p0005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4714876" y="1071546"/>
            <a:ext cx="3857651" cy="5429232"/>
          </a:xfrm>
          <a:prstGeom prst="rect">
            <a:avLst/>
          </a:prstGeom>
          <a:noFill/>
          <a:ln w="38100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</p:pic>
      <p:pic>
        <p:nvPicPr>
          <p:cNvPr id="10" name="Picture 5" descr="17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395288" y="1071546"/>
            <a:ext cx="3989387" cy="5429288"/>
          </a:xfrm>
          <a:prstGeom prst="rect">
            <a:avLst/>
          </a:prstGeom>
          <a:noFill/>
          <a:ln w="38100">
            <a:solidFill>
              <a:schemeClr val="tx2">
                <a:lumMod val="25000"/>
              </a:schemeClr>
            </a:solidFill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071546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dirty="0" smtClean="0">
                <a:ln/>
                <a:solidFill>
                  <a:schemeClr val="accent3"/>
                </a:solidFill>
                <a:effectLst/>
                <a:latin typeface="Comic Sans MS" pitchFamily="66" charset="0"/>
              </a:rPr>
              <a:t>Зарисовка резных                  наличников и окон </a:t>
            </a:r>
            <a:endParaRPr lang="ru-RU" sz="4000" b="1" cap="none" dirty="0">
              <a:ln/>
              <a:solidFill>
                <a:schemeClr val="accent3"/>
              </a:solidFill>
              <a:effectLst/>
              <a:latin typeface="Comic Sans MS" pitchFamily="66" charset="0"/>
            </a:endParaRPr>
          </a:p>
        </p:txBody>
      </p:sp>
      <p:pic>
        <p:nvPicPr>
          <p:cNvPr id="46082" name="shTopImg" descr="p0003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00034" y="1071546"/>
            <a:ext cx="3997348" cy="5572328"/>
          </a:xfrm>
          <a:prstGeom prst="rect">
            <a:avLst/>
          </a:prstGeom>
          <a:noFill/>
          <a:ln w="38100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</p:pic>
      <p:pic>
        <p:nvPicPr>
          <p:cNvPr id="6" name="shTopImg" descr="p0004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714876" y="1071546"/>
            <a:ext cx="3934285" cy="5572164"/>
          </a:xfrm>
          <a:prstGeom prst="rect">
            <a:avLst/>
          </a:prstGeom>
          <a:noFill/>
          <a:ln w="38100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071942"/>
            <a:ext cx="3500462" cy="2571744"/>
          </a:xfrm>
          <a:prstGeom prst="rect">
            <a:avLst/>
          </a:prstGeom>
          <a:noFill/>
          <a:ln w="38100">
            <a:solidFill>
              <a:schemeClr val="tx2">
                <a:lumMod val="2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5286372" cy="3541869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4143380"/>
            <a:ext cx="5867400" cy="222992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Глаголем, кошелем и брусом</a:t>
            </a:r>
            <a:br>
              <a:rPr lang="ru-RU" sz="2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Дом строили с резным крыльцом</a:t>
            </a:r>
            <a:br>
              <a:rPr lang="ru-RU" sz="2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 обдуманным мужицким вкусом</a:t>
            </a:r>
            <a:br>
              <a:rPr lang="ru-RU" sz="2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И каждый со своим </a:t>
            </a:r>
            <a:r>
              <a:rPr lang="ru-RU" sz="2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лицом</a:t>
            </a:r>
            <a:r>
              <a:rPr lang="ru-RU" sz="2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.</a:t>
            </a:r>
            <a:br>
              <a:rPr lang="ru-RU" sz="2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                       В.Федотов</a:t>
            </a:r>
            <a:endParaRPr lang="ru-RU" sz="24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643050"/>
            <a:ext cx="3286148" cy="4929222"/>
          </a:xfrm>
          <a:prstGeom prst="rect">
            <a:avLst/>
          </a:prstGeom>
          <a:ln w="57150">
            <a:solidFill>
              <a:schemeClr val="tx2">
                <a:lumMod val="1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1538" y="428604"/>
            <a:ext cx="6724656" cy="522288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cap="none" dirty="0" smtClean="0">
                <a:ln/>
                <a:solidFill>
                  <a:schemeClr val="accent3"/>
                </a:solidFill>
                <a:effectLst/>
                <a:latin typeface="Comic Sans MS" pitchFamily="66" charset="0"/>
              </a:rPr>
              <a:t>Хозяйственные </a:t>
            </a:r>
            <a:br>
              <a:rPr lang="ru-RU" sz="3600" cap="none" dirty="0" smtClean="0">
                <a:ln/>
                <a:solidFill>
                  <a:schemeClr val="accent3"/>
                </a:solidFill>
                <a:effectLst/>
                <a:latin typeface="Comic Sans MS" pitchFamily="66" charset="0"/>
              </a:rPr>
            </a:br>
            <a:r>
              <a:rPr lang="ru-RU" sz="3600" cap="none" dirty="0" smtClean="0">
                <a:ln/>
                <a:solidFill>
                  <a:schemeClr val="accent3"/>
                </a:solidFill>
                <a:effectLst/>
                <a:latin typeface="Comic Sans MS" pitchFamily="66" charset="0"/>
              </a:rPr>
              <a:t>                     постройки</a:t>
            </a:r>
            <a:endParaRPr lang="ru-RU" sz="3600" cap="none" dirty="0">
              <a:ln/>
              <a:solidFill>
                <a:schemeClr val="accent3"/>
              </a:solidFill>
              <a:effectLst/>
              <a:latin typeface="Comic Sans MS" pitchFamily="66" charset="0"/>
            </a:endParaRPr>
          </a:p>
        </p:txBody>
      </p:sp>
      <p:pic>
        <p:nvPicPr>
          <p:cNvPr id="7" name="Picture 5" descr="472_447_7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3643338" cy="2643206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12" descr="19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857496"/>
            <a:ext cx="2643206" cy="3429024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10" descr="473_453_7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857364"/>
            <a:ext cx="3248025" cy="4762500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500826" y="1357298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колодец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3643314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банька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8926" y="6215082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мельница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5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5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857256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400" cap="none" dirty="0" smtClean="0">
                <a:ln/>
                <a:solidFill>
                  <a:schemeClr val="accent3"/>
                </a:solidFill>
                <a:effectLst/>
                <a:latin typeface="Comic Sans MS" pitchFamily="66" charset="0"/>
              </a:rPr>
              <a:t>                 </a:t>
            </a:r>
            <a:r>
              <a:rPr lang="ru-RU" sz="4400" b="1" cap="none" dirty="0" smtClean="0">
                <a:ln/>
                <a:solidFill>
                  <a:schemeClr val="accent3"/>
                </a:solidFill>
                <a:effectLst/>
                <a:latin typeface="Comic Sans MS" pitchFamily="66" charset="0"/>
              </a:rPr>
              <a:t>Рисуем…</a:t>
            </a:r>
            <a:endParaRPr lang="ru-RU" sz="4400" b="1" cap="none" dirty="0">
              <a:ln/>
              <a:solidFill>
                <a:schemeClr val="accent3"/>
              </a:solidFill>
              <a:effectLst/>
              <a:latin typeface="Comic Sans MS" pitchFamily="66" charset="0"/>
            </a:endParaRPr>
          </a:p>
        </p:txBody>
      </p:sp>
      <p:pic>
        <p:nvPicPr>
          <p:cNvPr id="7" name="Рисунок 6" descr="D:\Мои Документы\Учёба МАМЫ\деревенька\P1020211.JPG"/>
          <p:cNvPicPr/>
          <p:nvPr/>
        </p:nvPicPr>
        <p:blipFill>
          <a:blip r:embed="rId2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4714876" y="2786058"/>
            <a:ext cx="4143404" cy="338595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034" name="Picture 2" descr="D:\Мои Документы\Учёба МАМЫ\деревенька\P1020210.JP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571472" y="1357298"/>
            <a:ext cx="3924904" cy="3262787"/>
          </a:xfrm>
          <a:prstGeom prst="rect">
            <a:avLst/>
          </a:prstGeom>
          <a:ln w="76200">
            <a:solidFill>
              <a:schemeClr val="tx1">
                <a:lumMod val="9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IMG_0224"/>
          <p:cNvPicPr>
            <a:picLocks noChangeAspect="1" noChangeArrowheads="1"/>
          </p:cNvPicPr>
          <p:nvPr/>
        </p:nvPicPr>
        <p:blipFill>
          <a:blip r:embed="rId2" cstate="print"/>
          <a:srcRect b="174"/>
          <a:stretch>
            <a:fillRect/>
          </a:stretch>
        </p:blipFill>
        <p:spPr bwMode="auto">
          <a:xfrm>
            <a:off x="6215074" y="214290"/>
            <a:ext cx="1905000" cy="1143008"/>
          </a:xfrm>
          <a:prstGeom prst="rect">
            <a:avLst/>
          </a:prstGeom>
          <a:noFill/>
          <a:ln w="38100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</p:pic>
      <p:pic>
        <p:nvPicPr>
          <p:cNvPr id="43013" name="Picture 5" descr="Приложение 2"/>
          <p:cNvPicPr>
            <a:picLocks noChangeAspect="1" noChangeArrowheads="1"/>
          </p:cNvPicPr>
          <p:nvPr/>
        </p:nvPicPr>
        <p:blipFill>
          <a:blip r:embed="rId3" cstate="print"/>
          <a:srcRect b="17"/>
          <a:stretch>
            <a:fillRect/>
          </a:stretch>
        </p:blipFill>
        <p:spPr bwMode="auto">
          <a:xfrm>
            <a:off x="5715008" y="1500174"/>
            <a:ext cx="2928958" cy="1643074"/>
          </a:xfrm>
          <a:prstGeom prst="rect">
            <a:avLst/>
          </a:prstGeom>
          <a:noFill/>
          <a:ln w="38100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</p:pic>
      <p:pic>
        <p:nvPicPr>
          <p:cNvPr id="43014" name="Picture 6" descr="IMG_0225"/>
          <p:cNvPicPr>
            <a:picLocks noChangeAspect="1" noChangeArrowheads="1"/>
          </p:cNvPicPr>
          <p:nvPr/>
        </p:nvPicPr>
        <p:blipFill>
          <a:blip r:embed="rId4" cstate="print"/>
          <a:srcRect r="45"/>
          <a:stretch>
            <a:fillRect/>
          </a:stretch>
        </p:blipFill>
        <p:spPr bwMode="auto">
          <a:xfrm>
            <a:off x="3357554" y="5000636"/>
            <a:ext cx="2147886" cy="1571636"/>
          </a:xfrm>
          <a:prstGeom prst="rect">
            <a:avLst/>
          </a:prstGeom>
          <a:noFill/>
          <a:ln w="38100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</p:pic>
      <p:pic>
        <p:nvPicPr>
          <p:cNvPr id="43015" name="Picture 7" descr="IMG_02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928670"/>
            <a:ext cx="4079720" cy="3929090"/>
          </a:xfrm>
          <a:prstGeom prst="rect">
            <a:avLst/>
          </a:prstGeom>
          <a:noFill/>
          <a:ln w="38100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00034" y="142852"/>
            <a:ext cx="421484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 </a:t>
            </a:r>
            <a:r>
              <a:rPr lang="ru-RU" sz="40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Конструируем…</a:t>
            </a:r>
            <a:endParaRPr lang="ru-RU" sz="4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3016" name="Picture 8" descr="IMG_02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3357562"/>
            <a:ext cx="2946400" cy="3225800"/>
          </a:xfrm>
          <a:prstGeom prst="rect">
            <a:avLst/>
          </a:prstGeom>
          <a:noFill/>
          <a:ln w="38100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3786190"/>
            <a:ext cx="6929486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Спасибо </a:t>
            </a:r>
          </a:p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за внимание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714356"/>
            <a:ext cx="8786874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Изба — святилище земли,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С запечной тайною и раем;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 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По духу росной конопли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   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Мы сокровенное узнаем.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                           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Times New Roman" pitchFamily="18" charset="0"/>
              </a:rPr>
              <a:t>Н. Клюев.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71407" y="1571612"/>
          <a:ext cx="9001188" cy="4262084"/>
        </p:xfrm>
        <a:graphic>
          <a:graphicData uri="http://schemas.openxmlformats.org/drawingml/2006/table">
            <a:tbl>
              <a:tblPr/>
              <a:tblGrid>
                <a:gridCol w="2286016"/>
                <a:gridCol w="1857388"/>
                <a:gridCol w="1571636"/>
                <a:gridCol w="1785950"/>
                <a:gridCol w="1500198"/>
              </a:tblGrid>
              <a:tr h="67737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«Брус» -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хозяйственная часть расположена за жилым помещением</a:t>
                      </a:r>
                    </a:p>
                  </a:txBody>
                  <a:tcPr marL="57856" marR="57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четырехстенок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856" marR="57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пятистенок</a:t>
                      </a:r>
                    </a:p>
                  </a:txBody>
                  <a:tcPr marL="57856" marR="57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шестистенок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7856" marR="57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изба-двойня</a:t>
                      </a:r>
                    </a:p>
                  </a:txBody>
                  <a:tcPr marL="57856" marR="57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28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856" marR="57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856" marR="57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856" marR="57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856" marR="57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28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Кошель» -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хозяйственная расположена сбоку и сзади от жилого помещения</a:t>
                      </a:r>
                    </a:p>
                  </a:txBody>
                  <a:tcPr marL="57856" marR="57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856" marR="578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365" name="Picture 5" descr="изб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285992"/>
            <a:ext cx="1714512" cy="1234449"/>
          </a:xfrm>
          <a:prstGeom prst="rect">
            <a:avLst/>
          </a:prstGeom>
          <a:noFill/>
        </p:spPr>
      </p:pic>
      <p:pic>
        <p:nvPicPr>
          <p:cNvPr id="15364" name="Picture 4" descr="пятисте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285992"/>
            <a:ext cx="1428760" cy="1221590"/>
          </a:xfrm>
          <a:prstGeom prst="rect">
            <a:avLst/>
          </a:prstGeom>
          <a:noFill/>
        </p:spPr>
      </p:pic>
      <p:pic>
        <p:nvPicPr>
          <p:cNvPr id="15363" name="Picture 3" descr="шестистен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285992"/>
            <a:ext cx="1643074" cy="1224651"/>
          </a:xfrm>
          <a:prstGeom prst="rect">
            <a:avLst/>
          </a:prstGeom>
          <a:noFill/>
        </p:spPr>
      </p:pic>
      <p:pic>
        <p:nvPicPr>
          <p:cNvPr id="15362" name="Picture 2" descr="изба-двойн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2285992"/>
            <a:ext cx="1357322" cy="1221966"/>
          </a:xfrm>
          <a:prstGeom prst="rect">
            <a:avLst/>
          </a:prstGeom>
          <a:noFill/>
        </p:spPr>
      </p:pic>
      <p:pic>
        <p:nvPicPr>
          <p:cNvPr id="15361" name="Picture 1" descr="http://gagarina-t.narod.ru/pictures/pic08-8.jpg"/>
          <p:cNvPicPr>
            <a:picLocks noChangeAspect="1" noChangeArrowheads="1"/>
          </p:cNvPicPr>
          <p:nvPr/>
        </p:nvPicPr>
        <p:blipFill>
          <a:blip r:embed="rId6" r:link="rId7" cstate="print"/>
          <a:stretch>
            <a:fillRect/>
          </a:stretch>
        </p:blipFill>
        <p:spPr bwMode="auto">
          <a:xfrm>
            <a:off x="3214678" y="3714753"/>
            <a:ext cx="4519623" cy="1943770"/>
          </a:xfrm>
          <a:prstGeom prst="rect">
            <a:avLst/>
          </a:prstGeom>
          <a:noFill/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28572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strike="noStrike" normalizeH="0" baseline="0" dirty="0" smtClean="0">
                <a:ln/>
                <a:solidFill>
                  <a:schemeClr val="accent3"/>
                </a:solidFill>
                <a:latin typeface="Comic Sans MS" pitchFamily="66" charset="0"/>
                <a:ea typeface="Times New Roman" pitchFamily="18" charset="0"/>
              </a:rPr>
              <a:t>Основные типы крестьянских построек</a:t>
            </a:r>
            <a:endParaRPr kumimoji="0" lang="ru-RU" sz="3600" b="1" strike="noStrike" normalizeH="0" baseline="0" dirty="0" smtClean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r="35"/>
          <a:stretch>
            <a:fillRect/>
          </a:stretch>
        </p:blipFill>
        <p:spPr bwMode="auto">
          <a:xfrm>
            <a:off x="3714744" y="285728"/>
            <a:ext cx="5243514" cy="3286148"/>
          </a:xfrm>
          <a:prstGeom prst="rect">
            <a:avLst/>
          </a:prstGeom>
          <a:ln w="38100">
            <a:solidFill>
              <a:srgbClr val="FF66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 b="61"/>
          <a:stretch>
            <a:fillRect/>
          </a:stretch>
        </p:blipFill>
        <p:spPr bwMode="auto">
          <a:xfrm>
            <a:off x="285720" y="3571876"/>
            <a:ext cx="5143536" cy="285752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print"/>
          <a:srcRect b="220"/>
          <a:stretch>
            <a:fillRect/>
          </a:stretch>
        </p:blipFill>
        <p:spPr bwMode="auto">
          <a:xfrm>
            <a:off x="285720" y="428604"/>
            <a:ext cx="3500462" cy="2428892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786446" y="3571876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«</a:t>
            </a:r>
            <a:r>
              <a:rPr lang="ru-RU" sz="24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глаголь</a:t>
            </a:r>
            <a:r>
              <a:rPr lang="ru-RU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»</a:t>
            </a:r>
            <a:endParaRPr lang="ru-RU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6396335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«кошель»</a:t>
            </a:r>
            <a:endParaRPr lang="ru-RU" sz="24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2857496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dirty="0" smtClean="0">
                <a:ln/>
                <a:solidFill>
                  <a:schemeClr val="accent3"/>
                </a:solidFill>
              </a:rPr>
              <a:t>«брус север»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1" name="Picture 8" descr="300px-Izba">
            <a:hlinkClick r:id="rId6" tooltip="Русская изба в селе Кушалино Рамешковского района Тверской области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4214818"/>
            <a:ext cx="3286148" cy="2214578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215074" y="6357959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«брус-юг»</a:t>
            </a:r>
            <a:endParaRPr lang="ru-RU" sz="24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4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4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9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600" decel="100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900"/>
                            </p:stCondLst>
                            <p:childTnLst>
                              <p:par>
                                <p:cTn id="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250"/>
                            </p:stCondLst>
                            <p:childTnLst>
                              <p:par>
                                <p:cTn id="5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250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357166"/>
            <a:ext cx="3357586" cy="522288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cap="none" dirty="0" smtClean="0">
                <a:ln/>
                <a:solidFill>
                  <a:schemeClr val="accent3"/>
                </a:solidFill>
                <a:effectLst/>
                <a:latin typeface="Comic Sans MS" pitchFamily="66" charset="0"/>
              </a:rPr>
              <a:t>Плотницкие</a:t>
            </a:r>
            <a:br>
              <a:rPr lang="ru-RU" sz="3600" cap="none" dirty="0" smtClean="0">
                <a:ln/>
                <a:solidFill>
                  <a:schemeClr val="accent3"/>
                </a:solidFill>
                <a:effectLst/>
                <a:latin typeface="Comic Sans MS" pitchFamily="66" charset="0"/>
              </a:rPr>
            </a:br>
            <a:r>
              <a:rPr lang="ru-RU" sz="3600" cap="none" dirty="0" smtClean="0">
                <a:ln/>
                <a:solidFill>
                  <a:schemeClr val="accent3"/>
                </a:solidFill>
                <a:effectLst/>
                <a:latin typeface="Comic Sans MS" pitchFamily="66" charset="0"/>
              </a:rPr>
              <a:t> инструменты</a:t>
            </a:r>
            <a:endParaRPr lang="ru-RU" sz="3600" cap="none" dirty="0">
              <a:ln/>
              <a:solidFill>
                <a:schemeClr val="accent3"/>
              </a:solidFill>
              <a:effectLst/>
              <a:latin typeface="Comic Sans MS" pitchFamily="66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t="82292"/>
          <a:stretch>
            <a:fillRect/>
          </a:stretch>
        </p:blipFill>
        <p:spPr bwMode="auto">
          <a:xfrm>
            <a:off x="142844" y="4572008"/>
            <a:ext cx="342902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912" b="81250"/>
          <a:stretch>
            <a:fillRect/>
          </a:stretch>
        </p:blipFill>
        <p:spPr bwMode="auto">
          <a:xfrm>
            <a:off x="142844" y="2000240"/>
            <a:ext cx="341052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20833" b="19791"/>
          <a:stretch>
            <a:fillRect/>
          </a:stretch>
        </p:blipFill>
        <p:spPr bwMode="auto">
          <a:xfrm>
            <a:off x="5429256" y="214290"/>
            <a:ext cx="354807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42844" y="1500174"/>
            <a:ext cx="3357586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1 — топор и его части; </a:t>
            </a:r>
          </a:p>
          <a:p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500042"/>
            <a:ext cx="3500462" cy="68634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2-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а — рубанок, 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б — драч, 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 — тесло, 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г — ножовка, </a:t>
            </a:r>
          </a:p>
          <a:p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— черта, 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е — скобель, 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ж — долото, </a:t>
            </a:r>
          </a:p>
          <a:p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— бурав, 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и — двуручная 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     пила, 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к —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ерунок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, 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л — ватерпас, 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м — весок (отвес), </a:t>
            </a:r>
          </a:p>
          <a:p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н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— отволока, 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о — опалка, </a:t>
            </a:r>
          </a:p>
          <a:p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— циркуль, </a:t>
            </a:r>
          </a:p>
          <a:p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— метр; </a:t>
            </a:r>
          </a:p>
          <a:p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000240"/>
            <a:ext cx="4000528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3 — шило, черта, пила, стамеска и ножи.</a:t>
            </a:r>
          </a:p>
          <a:p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43042" y="214290"/>
            <a:ext cx="5867400" cy="522288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000" cap="none" dirty="0" smtClean="0">
                <a:ln/>
                <a:solidFill>
                  <a:schemeClr val="accent3"/>
                </a:solidFill>
                <a:effectLst/>
                <a:latin typeface="Comic Sans MS" pitchFamily="66" charset="0"/>
              </a:rPr>
              <a:t>Конструкция избы</a:t>
            </a:r>
            <a:endParaRPr lang="ru-RU" sz="4000" cap="none" dirty="0">
              <a:ln/>
              <a:solidFill>
                <a:schemeClr val="accent3"/>
              </a:solidFill>
              <a:effectLst/>
              <a:latin typeface="Comic Sans MS" pitchFamily="66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4167" t="1235" b="2469"/>
          <a:stretch>
            <a:fillRect/>
          </a:stretch>
        </p:blipFill>
        <p:spPr bwMode="auto">
          <a:xfrm>
            <a:off x="3571868" y="785794"/>
            <a:ext cx="5357850" cy="5857916"/>
          </a:xfrm>
          <a:prstGeom prst="rect">
            <a:avLst/>
          </a:prstGeom>
          <a:noFill/>
          <a:ln w="38100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929066"/>
            <a:ext cx="2381250" cy="2381250"/>
          </a:xfrm>
          <a:prstGeom prst="rect">
            <a:avLst/>
          </a:prstGeom>
          <a:noFill/>
          <a:ln w="38100">
            <a:solidFill>
              <a:schemeClr val="tx2">
                <a:lumMod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928662" y="3286124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план</a:t>
            </a:r>
            <a:endParaRPr lang="ru-RU" sz="36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2857500" cy="3743325"/>
          </a:xfrm>
          <a:prstGeom prst="rect">
            <a:avLst/>
          </a:prstGeom>
          <a:noFill/>
          <a:ln w="38100">
            <a:solidFill>
              <a:schemeClr val="tx2">
                <a:lumMod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5929330"/>
            <a:ext cx="8143900" cy="1143008"/>
          </a:xfrm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охряпку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          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охлуп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              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режь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            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 лапу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                        </a:t>
            </a:r>
            <a:r>
              <a:rPr lang="ru-RU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рубка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    </a:t>
            </a:r>
          </a:p>
          <a:p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1992" name="Picture 8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785786" y="3786190"/>
            <a:ext cx="7929651" cy="2071702"/>
          </a:xfrm>
          <a:prstGeom prst="rect">
            <a:avLst/>
          </a:prstGeom>
          <a:noFill/>
          <a:ln w="38100">
            <a:solidFill>
              <a:schemeClr val="tx2">
                <a:lumMod val="2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7" name="Прямая со стрелкой 6"/>
          <p:cNvCxnSpPr/>
          <p:nvPr/>
        </p:nvCxnSpPr>
        <p:spPr>
          <a:xfrm rot="10800000">
            <a:off x="1428728" y="6357958"/>
            <a:ext cx="235745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V="1">
            <a:off x="3428992" y="6215082"/>
            <a:ext cx="35719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857752" y="6215082"/>
            <a:ext cx="100013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71868" y="642918"/>
            <a:ext cx="4429156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Способы соединения </a:t>
            </a:r>
          </a:p>
          <a:p>
            <a:pPr algn="ctr"/>
            <a:r>
              <a:rPr lang="ru-RU" sz="48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 брёвен сруба</a:t>
            </a:r>
            <a:endParaRPr lang="ru-RU" sz="48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4857752" y="6286520"/>
            <a:ext cx="307183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643050"/>
            <a:ext cx="5867400" cy="50006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6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</a:t>
            </a:r>
            <a:r>
              <a:rPr lang="ru-RU" sz="16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С. Есенин</a:t>
            </a:r>
            <a:endParaRPr lang="ru-RU" sz="16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5786454"/>
            <a:ext cx="5867400" cy="51511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3" cstate="print"/>
          <a:srcRect r="75"/>
          <a:stretch>
            <a:fillRect/>
          </a:stretch>
        </p:blipFill>
        <p:spPr bwMode="auto">
          <a:xfrm>
            <a:off x="3857620" y="1142984"/>
            <a:ext cx="5029200" cy="3657600"/>
          </a:xfrm>
          <a:prstGeom prst="round2DiagRect">
            <a:avLst/>
          </a:prstGeom>
          <a:ln w="38100" cap="sq">
            <a:solidFill>
              <a:schemeClr val="tx2">
                <a:lumMod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214554"/>
            <a:ext cx="3086106" cy="2300079"/>
          </a:xfrm>
          <a:prstGeom prst="rect">
            <a:avLst/>
          </a:prstGeom>
          <a:ln w="38100">
            <a:solidFill>
              <a:schemeClr val="tx2">
                <a:lumMod val="2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4500570"/>
            <a:ext cx="3286116" cy="2214554"/>
          </a:xfrm>
          <a:prstGeom prst="rect">
            <a:avLst/>
          </a:prstGeom>
          <a:ln w="38100">
            <a:solidFill>
              <a:schemeClr val="tx2">
                <a:lumMod val="2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214290"/>
            <a:ext cx="5072066" cy="160043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И теперь, когда вот новым светом,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И моей коснулась жизнь судьбы,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Все равно остался я поэтом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Золотой бревенчатой избы.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9124" y="428604"/>
            <a:ext cx="485775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Сруб украшенный резьбой</a:t>
            </a:r>
            <a:endParaRPr lang="ru-RU" sz="2800" b="1" dirty="0">
              <a:ln/>
              <a:solidFill>
                <a:schemeClr val="accent3"/>
              </a:solidFill>
              <a:latin typeface="Comic Sans MS" pitchFamily="66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6" cstate="print"/>
          <a:srcRect r="78" b="18"/>
          <a:stretch>
            <a:fillRect/>
          </a:stretch>
        </p:blipFill>
        <p:spPr bwMode="auto">
          <a:xfrm>
            <a:off x="5429256" y="5072074"/>
            <a:ext cx="1857388" cy="1357322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572396" y="5143512"/>
            <a:ext cx="1214446" cy="1214446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</p:spPr>
      </p:pic>
      <p:pic>
        <p:nvPicPr>
          <p:cNvPr id="13" name="Picture 6" descr="Русский дом - узор-оберег с руной Альгиз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r="210" b="265"/>
          <a:stretch>
            <a:fillRect/>
          </a:stretch>
        </p:blipFill>
        <p:spPr bwMode="auto">
          <a:xfrm>
            <a:off x="571472" y="4857760"/>
            <a:ext cx="928694" cy="178595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9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25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7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25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8992" y="285728"/>
            <a:ext cx="5867400" cy="522288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cap="none" dirty="0" smtClean="0">
                <a:ln/>
                <a:solidFill>
                  <a:schemeClr val="accent3"/>
                </a:solidFill>
                <a:effectLst/>
                <a:latin typeface="Comic Sans MS" pitchFamily="66" charset="0"/>
              </a:rPr>
              <a:t>     Резные наличники.</a:t>
            </a:r>
            <a:br>
              <a:rPr lang="ru-RU" sz="3600" cap="none" dirty="0" smtClean="0">
                <a:ln/>
                <a:solidFill>
                  <a:schemeClr val="accent3"/>
                </a:solidFill>
                <a:effectLst/>
                <a:latin typeface="Comic Sans MS" pitchFamily="66" charset="0"/>
              </a:rPr>
            </a:br>
            <a:endParaRPr lang="ru-RU" sz="3600" cap="none" dirty="0">
              <a:ln/>
              <a:solidFill>
                <a:schemeClr val="accent3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12500" t="3363" b="5829"/>
          <a:stretch>
            <a:fillRect/>
          </a:stretch>
        </p:blipFill>
        <p:spPr bwMode="auto">
          <a:xfrm>
            <a:off x="285720" y="4572008"/>
            <a:ext cx="2500330" cy="2000264"/>
          </a:xfrm>
          <a:prstGeom prst="rect">
            <a:avLst/>
          </a:prstGeom>
          <a:ln w="38100">
            <a:solidFill>
              <a:schemeClr val="tx2">
                <a:lumMod val="2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03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929058" y="614333"/>
            <a:ext cx="4533904" cy="3671923"/>
          </a:xfrm>
          <a:prstGeom prst="rect">
            <a:avLst/>
          </a:prstGeom>
          <a:noFill/>
          <a:ln w="38100">
            <a:solidFill>
              <a:schemeClr val="tx2">
                <a:lumMod val="2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28581"/>
            <a:ext cx="2571768" cy="3357562"/>
          </a:xfrm>
          <a:prstGeom prst="rect">
            <a:avLst/>
          </a:prstGeom>
          <a:noFill/>
          <a:ln w="38100">
            <a:solidFill>
              <a:schemeClr val="tx2">
                <a:lumMod val="25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572008"/>
            <a:ext cx="2857500" cy="2028825"/>
          </a:xfrm>
          <a:prstGeom prst="rect">
            <a:avLst/>
          </a:prstGeom>
          <a:ln w="38100">
            <a:solidFill>
              <a:schemeClr val="tx2">
                <a:lumMod val="2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2071678"/>
            <a:ext cx="14001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4286256"/>
            <a:ext cx="14001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2396" y="4214818"/>
            <a:ext cx="14001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1734</TotalTime>
  <Words>833</Words>
  <Application>Microsoft Office PowerPoint</Application>
  <PresentationFormat>Экран (4:3)</PresentationFormat>
  <Paragraphs>117</Paragraphs>
  <Slides>23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  Русская изба</vt:lpstr>
      <vt:lpstr>Глаголем, кошелем и брусом Дом строили с резным крыльцом С обдуманным мужицким вкусом И каждый со своим лицом.                          В.Федотов</vt:lpstr>
      <vt:lpstr>Слайд 3</vt:lpstr>
      <vt:lpstr>Слайд 4</vt:lpstr>
      <vt:lpstr>Плотницкие  инструменты</vt:lpstr>
      <vt:lpstr>Конструкция избы</vt:lpstr>
      <vt:lpstr>Слайд 7</vt:lpstr>
      <vt:lpstr>                            С. Есенин</vt:lpstr>
      <vt:lpstr>     Резные наличники. </vt:lpstr>
      <vt:lpstr>                                        Фронтон дома</vt:lpstr>
      <vt:lpstr>Крыльцо</vt:lpstr>
      <vt:lpstr>Пропильная резьба  балконов и карнизов</vt:lpstr>
      <vt:lpstr>Деревенька моя…</vt:lpstr>
      <vt:lpstr>Слайд 14</vt:lpstr>
      <vt:lpstr>дом кузнеца Кириллова</vt:lpstr>
      <vt:lpstr> Зарисовка  дома</vt:lpstr>
      <vt:lpstr>   Зарисовка  украшений крыши</vt:lpstr>
      <vt:lpstr>Зарисовка конька крыши</vt:lpstr>
      <vt:lpstr>Зарисовка резных                  наличников и окон </vt:lpstr>
      <vt:lpstr>Хозяйственные                       постройки</vt:lpstr>
      <vt:lpstr>                 Рисуем…</vt:lpstr>
      <vt:lpstr>Слайд 22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1аааааааааааа1а1а</dc:title>
  <dc:creator>Sasha</dc:creator>
  <cp:lastModifiedBy>OK</cp:lastModifiedBy>
  <cp:revision>180</cp:revision>
  <dcterms:created xsi:type="dcterms:W3CDTF">2009-05-13T19:31:16Z</dcterms:created>
  <dcterms:modified xsi:type="dcterms:W3CDTF">2013-03-24T21:35:32Z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2894619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