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83CD-5E4D-4DF1-BB11-571145E371A3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1B63-E48C-4297-AA9E-EBB72C3BD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7"/>
            <a:ext cx="857256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 Классификация  Бабочек:</a:t>
            </a:r>
            <a:endParaRPr lang="en-US" sz="3600" b="1" dirty="0" smtClean="0">
              <a:latin typeface="Monotype Corsiva" pitchFamily="66" charset="0"/>
            </a:endParaRPr>
          </a:p>
          <a:p>
            <a:r>
              <a:rPr lang="ru-RU" sz="3600" b="1" dirty="0" smtClean="0">
                <a:latin typeface="Monotype Corsiva" pitchFamily="66" charset="0"/>
              </a:rPr>
              <a:t>Царство </a:t>
            </a:r>
            <a:r>
              <a:rPr lang="ru-RU" sz="3600" dirty="0" smtClean="0">
                <a:latin typeface="Monotype Corsiva" pitchFamily="66" charset="0"/>
              </a:rPr>
              <a:t>Животные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Тип</a:t>
            </a:r>
            <a:r>
              <a:rPr lang="ru-RU" sz="3600" dirty="0" smtClean="0">
                <a:latin typeface="Monotype Corsiva" pitchFamily="66" charset="0"/>
              </a:rPr>
              <a:t> Членистоногие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Класс</a:t>
            </a:r>
            <a:r>
              <a:rPr lang="ru-RU" sz="3600" dirty="0" smtClean="0">
                <a:latin typeface="Monotype Corsiva" pitchFamily="66" charset="0"/>
              </a:rPr>
              <a:t> Насекомые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Отряд </a:t>
            </a:r>
            <a:r>
              <a:rPr lang="ru-RU" sz="3600" dirty="0" smtClean="0">
                <a:latin typeface="Monotype Corsiva" pitchFamily="66" charset="0"/>
              </a:rPr>
              <a:t>Бабочки, или </a:t>
            </a:r>
            <a:r>
              <a:rPr lang="ru-RU" sz="3600" dirty="0" err="1" smtClean="0">
                <a:latin typeface="Monotype Corsiva" pitchFamily="66" charset="0"/>
              </a:rPr>
              <a:t>Чешуйчатокрылые</a:t>
            </a:r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en-US" sz="3600" dirty="0" smtClean="0">
                <a:latin typeface="Monotype Corsiva" pitchFamily="66" charset="0"/>
              </a:rPr>
              <a:t>Lepidoptera,      </a:t>
            </a:r>
            <a:r>
              <a:rPr lang="en-US" sz="3600" dirty="0" err="1" smtClean="0">
                <a:latin typeface="Monotype Corsiva" pitchFamily="66" charset="0"/>
              </a:rPr>
              <a:t>lINNAEUS</a:t>
            </a:r>
            <a:r>
              <a:rPr lang="en-US" sz="3600" dirty="0" smtClean="0">
                <a:latin typeface="Monotype Corsiva" pitchFamily="66" charset="0"/>
              </a:rPr>
              <a:t> 1758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Подотряды</a:t>
            </a:r>
          </a:p>
          <a:p>
            <a:pPr marL="742950" indent="-742950"/>
            <a:r>
              <a:rPr lang="ru-RU" sz="3600" dirty="0" smtClean="0">
                <a:latin typeface="Monotype Corsiva" pitchFamily="66" charset="0"/>
              </a:rPr>
              <a:t>1. Первичные зубчатые моли (</a:t>
            </a:r>
            <a:r>
              <a:rPr lang="en-US" sz="3600" dirty="0" err="1" smtClean="0">
                <a:latin typeface="Monotype Corsiva" pitchFamily="66" charset="0"/>
              </a:rPr>
              <a:t>Zeugloptera</a:t>
            </a:r>
            <a:r>
              <a:rPr lang="en-US" sz="3600" dirty="0" smtClean="0">
                <a:latin typeface="Monotype Corsiva" pitchFamily="66" charset="0"/>
              </a:rPr>
              <a:t>)</a:t>
            </a:r>
            <a:endParaRPr lang="ru-RU" sz="3600" dirty="0" smtClean="0">
              <a:latin typeface="Monotype Corsiva" pitchFamily="66" charset="0"/>
            </a:endParaRPr>
          </a:p>
          <a:p>
            <a:pPr marL="742950" indent="-742950"/>
            <a:r>
              <a:rPr lang="ru-RU" sz="3600" dirty="0" smtClean="0">
                <a:latin typeface="Monotype Corsiva" pitchFamily="66" charset="0"/>
              </a:rPr>
              <a:t>         2. </a:t>
            </a:r>
            <a:r>
              <a:rPr lang="ru-RU" sz="3600" dirty="0" err="1" smtClean="0">
                <a:latin typeface="Monotype Corsiva" pitchFamily="66" charset="0"/>
              </a:rPr>
              <a:t>Бесхоботковые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smtClean="0">
                <a:latin typeface="Monotype Corsiva" pitchFamily="66" charset="0"/>
              </a:rPr>
              <a:t>(</a:t>
            </a:r>
            <a:r>
              <a:rPr lang="en-US" sz="3600" dirty="0" err="1" smtClean="0">
                <a:latin typeface="Monotype Corsiva" pitchFamily="66" charset="0"/>
              </a:rPr>
              <a:t>Aglossata</a:t>
            </a:r>
            <a:r>
              <a:rPr lang="en-US" sz="3600" dirty="0" smtClean="0">
                <a:latin typeface="Monotype Corsiva" pitchFamily="66" charset="0"/>
              </a:rPr>
              <a:t>)</a:t>
            </a:r>
            <a:endParaRPr lang="ru-RU" sz="3600" dirty="0" smtClean="0">
              <a:latin typeface="Monotype Corsiva" pitchFamily="66" charset="0"/>
            </a:endParaRPr>
          </a:p>
          <a:p>
            <a:pPr marL="742950" indent="-742950"/>
            <a:r>
              <a:rPr lang="ru-RU" sz="3600" dirty="0" smtClean="0">
                <a:latin typeface="Monotype Corsiva" pitchFamily="66" charset="0"/>
              </a:rPr>
              <a:t>                    3. </a:t>
            </a:r>
            <a:r>
              <a:rPr lang="ru-RU" sz="3600" dirty="0" err="1" smtClean="0">
                <a:latin typeface="Monotype Corsiva" pitchFamily="66" charset="0"/>
              </a:rPr>
              <a:t>Гетеробатмии</a:t>
            </a:r>
            <a:r>
              <a:rPr lang="en-US" sz="3600" dirty="0" smtClean="0">
                <a:latin typeface="Monotype Corsiva" pitchFamily="66" charset="0"/>
              </a:rPr>
              <a:t> (</a:t>
            </a:r>
            <a:r>
              <a:rPr lang="en-US" sz="3600" dirty="0" err="1">
                <a:latin typeface="Monotype Corsiva" pitchFamily="66" charset="0"/>
              </a:rPr>
              <a:t>H</a:t>
            </a:r>
            <a:r>
              <a:rPr lang="en-US" sz="3600" dirty="0" err="1" smtClean="0">
                <a:latin typeface="Monotype Corsiva" pitchFamily="66" charset="0"/>
              </a:rPr>
              <a:t>eterobathviina</a:t>
            </a:r>
            <a:r>
              <a:rPr lang="en-US" sz="3600" dirty="0" smtClean="0">
                <a:latin typeface="Monotype Corsiva" pitchFamily="66" charset="0"/>
              </a:rPr>
              <a:t>)</a:t>
            </a:r>
            <a:endParaRPr lang="ru-RU" sz="3600" dirty="0" smtClean="0">
              <a:latin typeface="Monotype Corsiva" pitchFamily="66" charset="0"/>
            </a:endParaRPr>
          </a:p>
          <a:p>
            <a:pPr marL="742950" indent="-742950"/>
            <a:r>
              <a:rPr lang="ru-RU" sz="3600" dirty="0" smtClean="0">
                <a:latin typeface="Monotype Corsiva" pitchFamily="66" charset="0"/>
              </a:rPr>
              <a:t>                                 4. Хоботковые </a:t>
            </a:r>
            <a:r>
              <a:rPr lang="en-US" sz="3600" dirty="0" smtClean="0">
                <a:latin typeface="Monotype Corsiva" pitchFamily="66" charset="0"/>
              </a:rPr>
              <a:t>(</a:t>
            </a:r>
            <a:r>
              <a:rPr lang="en-US" sz="3600" dirty="0" err="1" smtClean="0">
                <a:latin typeface="Monotype Corsiva" pitchFamily="66" charset="0"/>
              </a:rPr>
              <a:t>Glossata</a:t>
            </a:r>
            <a:r>
              <a:rPr lang="en-US" sz="3600" dirty="0" smtClean="0">
                <a:latin typeface="Monotype Corsiva" pitchFamily="66" charset="0"/>
              </a:rPr>
              <a:t>)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Самые крупные бабочки планеты: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дневная- Парусник королевы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Алексадры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,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00527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400052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4643438" y="1461065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очная-Тизания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агрипина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667" b="8333"/>
          <a:stretch>
            <a:fillRect/>
          </a:stretch>
        </p:blipFill>
        <p:spPr bwMode="auto">
          <a:xfrm>
            <a:off x="285720" y="357166"/>
            <a:ext cx="4143404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4572008"/>
            <a:ext cx="4071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Грушевая павлиноглазка,      или Большой павлиний глаз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285728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Крупные бабочки    России </a:t>
            </a:r>
          </a:p>
          <a:p>
            <a:pPr algn="ctr"/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85765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600076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Парусник </a:t>
            </a:r>
            <a:r>
              <a:rPr lang="ru-RU" sz="4000" dirty="0" err="1" smtClean="0">
                <a:latin typeface="Monotype Corsiva" pitchFamily="66" charset="0"/>
              </a:rPr>
              <a:t>Маака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07196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1321" r="5660"/>
          <a:stretch>
            <a:fillRect/>
          </a:stretch>
        </p:blipFill>
        <p:spPr bwMode="auto">
          <a:xfrm>
            <a:off x="428596" y="857232"/>
            <a:ext cx="4000528" cy="3318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357166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Самые маленькие      бабочки планеты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786322"/>
            <a:ext cx="387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Североамериканская</a:t>
            </a:r>
            <a:endParaRPr lang="en-US" sz="3600" dirty="0" smtClean="0"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 голубянка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2571744"/>
            <a:ext cx="345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Monotype Corsiva" pitchFamily="66" charset="0"/>
              </a:rPr>
              <a:t>Zizula</a:t>
            </a:r>
            <a:r>
              <a:rPr lang="en-US" sz="4000" dirty="0" smtClean="0">
                <a:latin typeface="Monotype Corsiva" pitchFamily="66" charset="0"/>
              </a:rPr>
              <a:t> </a:t>
            </a:r>
            <a:r>
              <a:rPr lang="en-US" sz="4000" dirty="0" err="1" smtClean="0">
                <a:latin typeface="Monotype Corsiva" pitchFamily="66" charset="0"/>
              </a:rPr>
              <a:t>hylax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Мои документы\Загрузки\апо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86214" cy="2753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6191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Редкие бабочки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ибири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929090" cy="309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286380" y="1428736"/>
            <a:ext cx="2973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Медведица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   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Кайя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4714884"/>
            <a:ext cx="2396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Аполлон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300" y="642918"/>
            <a:ext cx="3784049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4000528" cy="3200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7224" y="4357694"/>
            <a:ext cx="2286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Махаон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1714488"/>
            <a:ext cx="4004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Павлиний глаз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\Мои документы\Загрузки\аври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689571" cy="2542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Documents and Settings\Админ\Мои документы\Загрузки\б.нимфалида.jpg"/>
          <p:cNvPicPr>
            <a:picLocks noChangeAspect="1" noChangeArrowheads="1"/>
          </p:cNvPicPr>
          <p:nvPr/>
        </p:nvPicPr>
        <p:blipFill>
          <a:blip r:embed="rId3"/>
          <a:srcRect t="4762" b="4761"/>
          <a:stretch>
            <a:fillRect/>
          </a:stretch>
        </p:blipFill>
        <p:spPr bwMode="auto">
          <a:xfrm>
            <a:off x="4214810" y="2000240"/>
            <a:ext cx="464347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Documents and Settings\Админ\Мои документы\Загрузки\малинница.втретиь в мае июне.jpg"/>
          <p:cNvPicPr>
            <a:picLocks noChangeAspect="1" noChangeArrowheads="1"/>
          </p:cNvPicPr>
          <p:nvPr/>
        </p:nvPicPr>
        <p:blipFill>
          <a:blip r:embed="rId4"/>
          <a:srcRect l="8438"/>
          <a:stretch>
            <a:fillRect/>
          </a:stretch>
        </p:blipFill>
        <p:spPr bwMode="auto">
          <a:xfrm>
            <a:off x="357158" y="4143380"/>
            <a:ext cx="3571900" cy="2423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285728"/>
            <a:ext cx="5111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Редкие бабочки Байкала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1142984"/>
            <a:ext cx="24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otype Corsiva" pitchFamily="66" charset="0"/>
              </a:rPr>
              <a:t>Н</a:t>
            </a:r>
            <a:r>
              <a:rPr lang="ru-RU" sz="4000" dirty="0" smtClean="0">
                <a:latin typeface="Monotype Corsiva" pitchFamily="66" charset="0"/>
              </a:rPr>
              <a:t>имфалида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71480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rgbClr val="C00000"/>
                </a:solidFill>
                <a:latin typeface="Monotype Corsiva" pitchFamily="66" charset="0"/>
              </a:rPr>
              <a:t>А</a:t>
            </a:r>
            <a:r>
              <a:rPr lang="ru-RU" sz="4000" dirty="0" err="1" smtClean="0">
                <a:solidFill>
                  <a:srgbClr val="C00000"/>
                </a:solidFill>
                <a:latin typeface="Monotype Corsiva" pitchFamily="66" charset="0"/>
              </a:rPr>
              <a:t>вриния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4071942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rgbClr val="FFFF00"/>
                </a:solidFill>
                <a:latin typeface="Monotype Corsiva" pitchFamily="66" charset="0"/>
              </a:rPr>
              <a:t>М</a:t>
            </a:r>
            <a:r>
              <a:rPr lang="ru-RU" sz="4000" dirty="0" err="1" smtClean="0">
                <a:solidFill>
                  <a:srgbClr val="FFFF00"/>
                </a:solidFill>
                <a:latin typeface="Monotype Corsiva" pitchFamily="66" charset="0"/>
              </a:rPr>
              <a:t>алинница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95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      Самые крупные бабочки планеты: дневная- Парусник королевы Алексадры , </vt:lpstr>
      <vt:lpstr> </vt:lpstr>
      <vt:lpstr>Слайд 4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48</cp:revision>
  <dcterms:created xsi:type="dcterms:W3CDTF">2010-04-10T13:30:46Z</dcterms:created>
  <dcterms:modified xsi:type="dcterms:W3CDTF">2010-04-13T10:17:08Z</dcterms:modified>
</cp:coreProperties>
</file>