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77" r:id="rId8"/>
    <p:sldId id="262" r:id="rId9"/>
    <p:sldId id="267" r:id="rId10"/>
    <p:sldId id="265" r:id="rId11"/>
    <p:sldId id="278" r:id="rId12"/>
    <p:sldId id="268" r:id="rId13"/>
    <p:sldId id="263" r:id="rId14"/>
    <p:sldId id="266" r:id="rId15"/>
    <p:sldId id="269" r:id="rId16"/>
    <p:sldId id="270" r:id="rId17"/>
    <p:sldId id="276" r:id="rId18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pitchFamily="66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pitchFamily="66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pitchFamily="66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pitchFamily="66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  <a:srgbClr val="66FFFF"/>
    <a:srgbClr val="9999FF"/>
    <a:srgbClr val="FF66CC"/>
    <a:srgbClr val="00FFFF"/>
    <a:srgbClr val="000066"/>
    <a:srgbClr val="CC0099"/>
    <a:srgbClr val="FF33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526" autoAdjust="0"/>
  </p:normalViewPr>
  <p:slideViewPr>
    <p:cSldViewPr>
      <p:cViewPr varScale="1">
        <p:scale>
          <a:sx n="78" d="100"/>
          <a:sy n="78" d="100"/>
        </p:scale>
        <p:origin x="-9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effectLst/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effectLst/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55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effectLst/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55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effectLst/>
                <a:latin typeface="Arial" charset="0"/>
              </a:defRPr>
            </a:lvl1pPr>
          </a:lstStyle>
          <a:p>
            <a:fld id="{C1FD3A85-509D-4078-A209-4F7D2FEA5EC3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1618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111619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11620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21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11622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1623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1624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11625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11626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27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28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29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30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31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11632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11633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1634" name="Rectangle 1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1635" name="Rectangle 19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1636" name="Rectangle 2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8E2F33E-6F2C-4A79-91A6-997882B69DF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478C77-3EE9-439F-A754-07B4AEC839E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EF064F-37C0-424C-B219-0EDBA388464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C4527F8-9BF3-42BD-9DE0-2F3F138B9E9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914900" y="1981200"/>
            <a:ext cx="36957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914900" y="4114800"/>
            <a:ext cx="36957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CE8DE11-75D7-4D53-9143-AACEC4823FD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BCB8DF-91D3-438D-87D4-F70A275B150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DCF148-AFAC-4AEE-862B-B78614816B2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609F7F-5D72-4551-B87E-1413A6E2C7E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D0BDD6-E446-4BAA-9051-A181654A56A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CD3BC9-1289-4679-99D4-AD96A14A9BF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4A57EF-EBB5-4609-BAB3-AD020324E2A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F4FFD0-9039-423F-A3A2-D700F147596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D60F22-10D5-42B5-A0F0-4A2478C2B8B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59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10595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0596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10597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10598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599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00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01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02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03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04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05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06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1060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1060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060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b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10610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10611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9B50665C-6FD6-4755-9C9B-20FFED26D8E4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1989138"/>
            <a:ext cx="8077200" cy="2297118"/>
          </a:xfrm>
        </p:spPr>
        <p:txBody>
          <a:bodyPr/>
          <a:lstStyle/>
          <a:p>
            <a:pPr algn="ctr"/>
            <a:r>
              <a:rPr lang="ru-RU" sz="5400" dirty="0" smtClean="0">
                <a:solidFill>
                  <a:srgbClr val="FF3399"/>
                </a:solidFill>
                <a:latin typeface="Comic Sans MS" pitchFamily="66" charset="0"/>
              </a:rPr>
              <a:t>Инновационные приемы в организации исследовательской деятельности обучающихся</a:t>
            </a:r>
            <a:endParaRPr lang="ru-RU" sz="5400" dirty="0">
              <a:solidFill>
                <a:srgbClr val="FF3399"/>
              </a:solidFill>
              <a:latin typeface="Comic Sans MS" pitchFamily="66" charset="0"/>
            </a:endParaRP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4724400"/>
            <a:ext cx="6400800" cy="1752600"/>
          </a:xfrm>
        </p:spPr>
        <p:txBody>
          <a:bodyPr/>
          <a:lstStyle/>
          <a:p>
            <a:r>
              <a:rPr lang="ru-RU" dirty="0" smtClean="0"/>
              <a:t>Роднаева Оксана Алексеевна</a:t>
            </a:r>
          </a:p>
          <a:p>
            <a:r>
              <a:rPr lang="ru-RU" sz="2400" dirty="0" smtClean="0"/>
              <a:t>Педагог дополнительного образования МАОУ ДОД ДЮЦ «Гармония»</a:t>
            </a:r>
            <a:endParaRPr lang="ru-RU" sz="2400" dirty="0"/>
          </a:p>
        </p:txBody>
      </p:sp>
      <p:pic>
        <p:nvPicPr>
          <p:cNvPr id="112647" name="Picture 7" descr="302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3850" y="3644900"/>
            <a:ext cx="2444750" cy="2359025"/>
          </a:xfrm>
          <a:prstGeom prst="rect">
            <a:avLst/>
          </a:prstGeom>
          <a:noFill/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26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2" grpId="0"/>
      <p:bldP spid="11264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Кейс -технологии </a:t>
            </a:r>
            <a:br>
              <a:rPr lang="ru-RU" sz="4000" dirty="0" smtClean="0"/>
            </a:br>
            <a:r>
              <a:rPr lang="ru-RU" sz="4000" dirty="0" smtClean="0"/>
              <a:t>(</a:t>
            </a:r>
            <a:r>
              <a:rPr lang="ru-RU" sz="4000" dirty="0" err="1" smtClean="0"/>
              <a:t>case</a:t>
            </a:r>
            <a:r>
              <a:rPr lang="ru-RU" sz="4000" dirty="0" smtClean="0"/>
              <a:t> </a:t>
            </a:r>
            <a:r>
              <a:rPr lang="ru-RU" sz="4000" dirty="0" err="1" smtClean="0"/>
              <a:t>study</a:t>
            </a:r>
            <a:r>
              <a:rPr lang="ru-RU" sz="4000" dirty="0" smtClean="0"/>
              <a:t>) </a:t>
            </a:r>
            <a:br>
              <a:rPr lang="ru-RU" sz="4000" dirty="0" smtClean="0"/>
            </a:br>
            <a:endParaRPr lang="ru-RU" sz="4000" dirty="0">
              <a:solidFill>
                <a:srgbClr val="FF3399"/>
              </a:solidFill>
              <a:latin typeface="Comic Sans MS" pitchFamily="66" charset="0"/>
            </a:endParaRP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981200"/>
            <a:ext cx="7250113" cy="4114800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технологии, основанные на комплектовании наборов (кейсов) текстовых учебно-методических материалов по какой-то выделенной теме и заданий по конкретной проблемной ситуации в ней, и передачи их обучающимся для самостоятельного изучения (с возможностью консультации у преподавателя) и решения задания с последующим коллективным обсуждением темы и вариантов для выработки наиболее рациональных и творческих предложений. </a:t>
            </a:r>
            <a:endParaRPr lang="ru-RU" sz="2400" b="1" dirty="0">
              <a:effectLst/>
              <a:latin typeface="Comic Sans MS" pitchFamily="66" charset="0"/>
            </a:endParaRPr>
          </a:p>
        </p:txBody>
      </p:sp>
      <p:pic>
        <p:nvPicPr>
          <p:cNvPr id="126983" name="Picture 7" descr="06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7164388" y="3068638"/>
            <a:ext cx="1728787" cy="2447925"/>
          </a:xfrm>
          <a:noFill/>
          <a:ln/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6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8" grpId="0"/>
      <p:bldP spid="12697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Критерии кейса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7077100" cy="41148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1. источник</a:t>
            </a:r>
          </a:p>
          <a:p>
            <a:pPr>
              <a:buNone/>
            </a:pPr>
            <a:r>
              <a:rPr lang="ru-RU" dirty="0" smtClean="0"/>
              <a:t>2. процесс отбора</a:t>
            </a:r>
          </a:p>
          <a:p>
            <a:pPr>
              <a:buNone/>
            </a:pPr>
            <a:r>
              <a:rPr lang="ru-RU" dirty="0" smtClean="0"/>
              <a:t>3. содержание</a:t>
            </a:r>
          </a:p>
          <a:p>
            <a:pPr>
              <a:buNone/>
            </a:pPr>
            <a:r>
              <a:rPr lang="ru-RU" dirty="0" smtClean="0"/>
              <a:t>4. проверка в классе</a:t>
            </a:r>
          </a:p>
          <a:p>
            <a:pPr>
              <a:buNone/>
            </a:pPr>
            <a:r>
              <a:rPr lang="ru-RU" smtClean="0"/>
              <a:t>5. процесс </a:t>
            </a:r>
            <a:r>
              <a:rPr lang="ru-RU" dirty="0" smtClean="0"/>
              <a:t>устаревания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304800"/>
            <a:ext cx="8324880" cy="1695440"/>
          </a:xfrm>
        </p:spPr>
        <p:txBody>
          <a:bodyPr/>
          <a:lstStyle/>
          <a:p>
            <a:pPr algn="ctr"/>
            <a:r>
              <a:rPr lang="ru-RU" sz="2400" i="1" dirty="0" smtClean="0">
                <a:solidFill>
                  <a:schemeClr val="accent1"/>
                </a:solidFill>
              </a:rPr>
              <a:t>Кластер («гроздь»,</a:t>
            </a:r>
            <a:r>
              <a:rPr lang="ru-RU" sz="2400" dirty="0" smtClean="0">
                <a:solidFill>
                  <a:schemeClr val="accent1"/>
                </a:solidFill>
              </a:rPr>
              <a:t> «</a:t>
            </a:r>
            <a:r>
              <a:rPr lang="ru-RU" sz="2400" i="1" dirty="0" smtClean="0">
                <a:solidFill>
                  <a:schemeClr val="accent1"/>
                </a:solidFill>
              </a:rPr>
              <a:t>пучок», «созвездие») – </a:t>
            </a:r>
            <a:br>
              <a:rPr lang="ru-RU" sz="2400" i="1" dirty="0" smtClean="0">
                <a:solidFill>
                  <a:schemeClr val="accent1"/>
                </a:solidFill>
              </a:rPr>
            </a:br>
            <a:r>
              <a:rPr lang="ru-RU" sz="2400" i="1" dirty="0" smtClean="0"/>
              <a:t>выделение смысловых единиц текста и графическое их оформление в определённом порядке в виде грозди, пучка, созвездия.</a:t>
            </a:r>
            <a:endParaRPr lang="ru-RU" sz="2400" dirty="0">
              <a:solidFill>
                <a:srgbClr val="FF3399"/>
              </a:solidFill>
              <a:latin typeface="Comic Sans MS" pitchFamily="66" charset="0"/>
            </a:endParaRP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1700213"/>
            <a:ext cx="5737225" cy="4876800"/>
          </a:xfrm>
        </p:spPr>
        <p:txBody>
          <a:bodyPr/>
          <a:lstStyle/>
          <a:p>
            <a:pPr algn="ctr"/>
            <a:r>
              <a:rPr lang="ru-RU" sz="2800" b="1" dirty="0">
                <a:latin typeface="Comic Sans MS" pitchFamily="66" charset="0"/>
              </a:rPr>
              <a:t>	</a:t>
            </a:r>
            <a:endParaRPr lang="ru-RU" sz="2800" b="1" i="1" dirty="0" smtClean="0"/>
          </a:p>
          <a:p>
            <a:pPr>
              <a:buFont typeface="Wingdings" pitchFamily="2" charset="2"/>
              <a:buNone/>
            </a:pPr>
            <a:endParaRPr lang="ru-RU" sz="2800" b="1" dirty="0">
              <a:latin typeface="Comic Sans MS" pitchFamily="66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000100" y="4429132"/>
            <a:ext cx="914400" cy="57150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28596" y="3429000"/>
            <a:ext cx="914400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2071670" y="3500438"/>
            <a:ext cx="914400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57158" y="5500702"/>
            <a:ext cx="914400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285984" y="5429264"/>
            <a:ext cx="914400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Капля 9"/>
          <p:cNvSpPr/>
          <p:nvPr/>
        </p:nvSpPr>
        <p:spPr>
          <a:xfrm>
            <a:off x="4500562" y="3143248"/>
            <a:ext cx="914400" cy="914400"/>
          </a:xfrm>
          <a:prstGeom prst="teardrop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1" name="Капля 10"/>
          <p:cNvSpPr/>
          <p:nvPr/>
        </p:nvSpPr>
        <p:spPr>
          <a:xfrm>
            <a:off x="6715140" y="4643446"/>
            <a:ext cx="914400" cy="914400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Капля 11"/>
          <p:cNvSpPr/>
          <p:nvPr/>
        </p:nvSpPr>
        <p:spPr>
          <a:xfrm>
            <a:off x="7643834" y="3500438"/>
            <a:ext cx="914400" cy="914400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Капля 12"/>
          <p:cNvSpPr/>
          <p:nvPr/>
        </p:nvSpPr>
        <p:spPr>
          <a:xfrm>
            <a:off x="5786446" y="5786454"/>
            <a:ext cx="914400" cy="914400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Капля 13"/>
          <p:cNvSpPr/>
          <p:nvPr/>
        </p:nvSpPr>
        <p:spPr>
          <a:xfrm>
            <a:off x="3714744" y="5500702"/>
            <a:ext cx="914400" cy="914400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Капля 14"/>
          <p:cNvSpPr/>
          <p:nvPr/>
        </p:nvSpPr>
        <p:spPr>
          <a:xfrm>
            <a:off x="7858148" y="5643578"/>
            <a:ext cx="914400" cy="914400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Капля 15"/>
          <p:cNvSpPr/>
          <p:nvPr/>
        </p:nvSpPr>
        <p:spPr>
          <a:xfrm>
            <a:off x="4929190" y="4143380"/>
            <a:ext cx="914400" cy="914400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единительная линия 16"/>
          <p:cNvCxnSpPr>
            <a:stCxn id="6" idx="4"/>
            <a:endCxn id="5" idx="1"/>
          </p:cNvCxnSpPr>
          <p:nvPr/>
        </p:nvCxnSpPr>
        <p:spPr>
          <a:xfrm rot="16200000" flipH="1">
            <a:off x="718023" y="4096838"/>
            <a:ext cx="583761" cy="2482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5" idx="7"/>
            <a:endCxn id="7" idx="3"/>
          </p:cNvCxnSpPr>
          <p:nvPr/>
        </p:nvCxnSpPr>
        <p:spPr>
          <a:xfrm rot="5400000" flipH="1" flipV="1">
            <a:off x="1700307" y="4007553"/>
            <a:ext cx="585556" cy="4249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stCxn id="8" idx="7"/>
            <a:endCxn id="5" idx="3"/>
          </p:cNvCxnSpPr>
          <p:nvPr/>
        </p:nvCxnSpPr>
        <p:spPr>
          <a:xfrm rot="16200000" flipV="1">
            <a:off x="807332" y="5243620"/>
            <a:ext cx="656994" cy="36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5" idx="5"/>
            <a:endCxn id="9" idx="0"/>
          </p:cNvCxnSpPr>
          <p:nvPr/>
        </p:nvCxnSpPr>
        <p:spPr>
          <a:xfrm rot="16200000" flipH="1">
            <a:off x="2005725" y="4691804"/>
            <a:ext cx="512323" cy="9625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endCxn id="6" idx="1"/>
          </p:cNvCxnSpPr>
          <p:nvPr/>
        </p:nvCxnSpPr>
        <p:spPr>
          <a:xfrm rot="16200000" flipH="1">
            <a:off x="351778" y="3291503"/>
            <a:ext cx="216109" cy="2053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6" idx="7"/>
          </p:cNvCxnSpPr>
          <p:nvPr/>
        </p:nvCxnSpPr>
        <p:spPr>
          <a:xfrm rot="5400000" flipH="1" flipV="1">
            <a:off x="1318009" y="3177201"/>
            <a:ext cx="216109" cy="4339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7" idx="1"/>
          </p:cNvCxnSpPr>
          <p:nvPr/>
        </p:nvCxnSpPr>
        <p:spPr>
          <a:xfrm rot="16200000" flipV="1">
            <a:off x="1851977" y="3220066"/>
            <a:ext cx="287547" cy="4196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stCxn id="7" idx="7"/>
          </p:cNvCxnSpPr>
          <p:nvPr/>
        </p:nvCxnSpPr>
        <p:spPr>
          <a:xfrm rot="5400000" flipH="1" flipV="1">
            <a:off x="2961083" y="3177201"/>
            <a:ext cx="287547" cy="5053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stCxn id="8" idx="3"/>
          </p:cNvCxnSpPr>
          <p:nvPr/>
        </p:nvCxnSpPr>
        <p:spPr>
          <a:xfrm rot="5400000">
            <a:off x="137465" y="6004353"/>
            <a:ext cx="430423" cy="2767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endCxn id="8" idx="5"/>
          </p:cNvCxnSpPr>
          <p:nvPr/>
        </p:nvCxnSpPr>
        <p:spPr>
          <a:xfrm rot="16200000" flipV="1">
            <a:off x="1067977" y="5997206"/>
            <a:ext cx="716175" cy="5768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10800000" flipV="1">
            <a:off x="2143108" y="5857892"/>
            <a:ext cx="500066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 flipH="1" flipV="1">
            <a:off x="2714612" y="5143512"/>
            <a:ext cx="1000132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stCxn id="10" idx="0"/>
          </p:cNvCxnSpPr>
          <p:nvPr/>
        </p:nvCxnSpPr>
        <p:spPr>
          <a:xfrm flipV="1">
            <a:off x="5414962" y="3357562"/>
            <a:ext cx="1014426" cy="2428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7343788" y="3457572"/>
            <a:ext cx="514360" cy="2571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10" idx="2"/>
          </p:cNvCxnSpPr>
          <p:nvPr/>
        </p:nvCxnSpPr>
        <p:spPr>
          <a:xfrm rot="16200000" flipH="1">
            <a:off x="4864891" y="4150519"/>
            <a:ext cx="728674" cy="5429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5643570" y="4500570"/>
            <a:ext cx="1143008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10800000" flipV="1">
            <a:off x="4429124" y="5286388"/>
            <a:ext cx="2357454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10800000" flipV="1">
            <a:off x="6072198" y="5500702"/>
            <a:ext cx="928694" cy="714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16200000" flipH="1">
            <a:off x="7143768" y="5143512"/>
            <a:ext cx="928694" cy="7858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0" grpId="0"/>
      <p:bldP spid="13005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FF0000"/>
                </a:solidFill>
              </a:rPr>
              <a:t/>
            </a:r>
            <a:br>
              <a:rPr lang="ru-RU" i="1" dirty="0" smtClean="0">
                <a:solidFill>
                  <a:srgbClr val="FF0000"/>
                </a:solidFill>
              </a:rPr>
            </a:br>
            <a:r>
              <a:rPr lang="ru-RU" i="1" dirty="0" smtClean="0">
                <a:solidFill>
                  <a:srgbClr val="FF0000"/>
                </a:solidFill>
              </a:rPr>
              <a:t/>
            </a:r>
            <a:br>
              <a:rPr lang="ru-RU" i="1" dirty="0" smtClean="0">
                <a:solidFill>
                  <a:srgbClr val="FF0000"/>
                </a:solidFill>
              </a:rPr>
            </a:br>
            <a:r>
              <a:rPr lang="ru-RU" i="1" dirty="0" err="1" smtClean="0">
                <a:solidFill>
                  <a:srgbClr val="FF0000"/>
                </a:solidFill>
              </a:rPr>
              <a:t>Инсерт</a:t>
            </a:r>
            <a:r>
              <a:rPr lang="ru-RU" i="1" dirty="0" smtClean="0">
                <a:solidFill>
                  <a:srgbClr val="FF0000"/>
                </a:solidFill>
              </a:rPr>
              <a:t> – </a:t>
            </a:r>
            <a:r>
              <a:rPr lang="ru-RU" sz="3200" dirty="0" smtClean="0"/>
              <a:t>маркировка текста на полях значками по мере его чтения.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>
                <a:solidFill>
                  <a:srgbClr val="FF0000"/>
                </a:solidFill>
              </a:rPr>
              <a:t/>
            </a:r>
            <a:br>
              <a:rPr lang="ru-RU" i="1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42988" y="1700213"/>
            <a:ext cx="7777162" cy="4764087"/>
          </a:xfrm>
        </p:spPr>
        <p:txBody>
          <a:bodyPr/>
          <a:lstStyle/>
          <a:p>
            <a:endParaRPr lang="ru-RU" dirty="0" smtClean="0"/>
          </a:p>
          <a:p>
            <a:pPr marL="87313" indent="22225" algn="just">
              <a:buNone/>
            </a:pPr>
            <a:r>
              <a:rPr lang="ru-RU" dirty="0" smtClean="0"/>
              <a:t>Делает зримым процесс накопления информации</a:t>
            </a:r>
          </a:p>
          <a:p>
            <a:r>
              <a:rPr lang="ru-RU" dirty="0" smtClean="0"/>
              <a:t>«</a:t>
            </a:r>
            <a:r>
              <a:rPr lang="en-US" dirty="0" smtClean="0"/>
              <a:t>V</a:t>
            </a:r>
            <a:r>
              <a:rPr lang="ru-RU" dirty="0" smtClean="0"/>
              <a:t>» – уже знал</a:t>
            </a:r>
          </a:p>
          <a:p>
            <a:r>
              <a:rPr lang="ru-RU" dirty="0" smtClean="0"/>
              <a:t>«+» – новое</a:t>
            </a:r>
          </a:p>
          <a:p>
            <a:r>
              <a:rPr lang="ru-RU" dirty="0" smtClean="0"/>
              <a:t>«-» – думал иначе</a:t>
            </a:r>
          </a:p>
          <a:p>
            <a:r>
              <a:rPr lang="ru-RU" dirty="0" smtClean="0"/>
              <a:t>«?» – не понял, есть вопросы.</a:t>
            </a:r>
          </a:p>
          <a:p>
            <a:pPr>
              <a:buFont typeface="Wingdings" pitchFamily="2" charset="2"/>
              <a:buChar char="ü"/>
            </a:pPr>
            <a:endParaRPr lang="ru-RU" b="1" dirty="0">
              <a:effectLst/>
              <a:latin typeface="Comic Sans MS" pitchFamily="66" charset="0"/>
            </a:endParaRPr>
          </a:p>
          <a:p>
            <a:endParaRPr lang="ru-RU" b="1" dirty="0">
              <a:effectLst/>
              <a:latin typeface="Comic Sans MS" pitchFamily="66" charset="0"/>
            </a:endParaRPr>
          </a:p>
        </p:txBody>
      </p:sp>
      <p:pic>
        <p:nvPicPr>
          <p:cNvPr id="124932" name="Picture 4" descr="s11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7740650" y="5734050"/>
            <a:ext cx="1008063" cy="757238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4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981200"/>
            <a:ext cx="7681913" cy="4114800"/>
          </a:xfrm>
        </p:spPr>
        <p:txBody>
          <a:bodyPr/>
          <a:lstStyle/>
          <a:p>
            <a:pPr>
              <a:buNone/>
            </a:pPr>
            <a:r>
              <a:rPr lang="ru-RU" sz="2800" b="1" i="1" dirty="0" smtClean="0"/>
              <a:t>При повторном чтении учащиеся заполняют таблицу:</a:t>
            </a:r>
          </a:p>
          <a:p>
            <a:pPr>
              <a:buNone/>
            </a:pPr>
            <a:endParaRPr lang="ru-RU" sz="2800" b="1" i="1" dirty="0" smtClean="0"/>
          </a:p>
          <a:p>
            <a:pPr>
              <a:buNone/>
            </a:pPr>
            <a:endParaRPr lang="ru-RU" sz="2800" b="1" i="1" dirty="0" smtClean="0"/>
          </a:p>
          <a:p>
            <a:pPr fontAlgn="t"/>
            <a:endParaRPr lang="ru-RU" sz="2800" dirty="0" smtClean="0"/>
          </a:p>
          <a:p>
            <a:pPr fontAlgn="t"/>
            <a:endParaRPr lang="ru-RU" sz="2800" dirty="0" smtClean="0"/>
          </a:p>
          <a:p>
            <a:pPr marL="87313" indent="22225" algn="just">
              <a:buNone/>
            </a:pPr>
            <a:r>
              <a:rPr lang="ru-RU" sz="2400" b="1" i="1" dirty="0" smtClean="0"/>
              <a:t>В первоначальные записи вносятся изменения, дополнения ручкой с </a:t>
            </a:r>
            <a:r>
              <a:rPr lang="ru-RU" sz="2400" b="1" i="1" dirty="0" smtClean="0">
                <a:solidFill>
                  <a:srgbClr val="FF0000"/>
                </a:solidFill>
              </a:rPr>
              <a:t>ц</a:t>
            </a:r>
            <a:r>
              <a:rPr lang="ru-RU" sz="2400" b="1" i="1" dirty="0" smtClean="0">
                <a:solidFill>
                  <a:srgbClr val="00B050"/>
                </a:solidFill>
              </a:rPr>
              <a:t>в</a:t>
            </a:r>
            <a:r>
              <a:rPr lang="ru-RU" sz="2400" b="1" i="1" dirty="0" smtClean="0">
                <a:solidFill>
                  <a:srgbClr val="0070C0"/>
                </a:solidFill>
              </a:rPr>
              <a:t>е</a:t>
            </a:r>
            <a:r>
              <a:rPr lang="ru-RU" sz="2400" b="1" i="1" dirty="0" smtClean="0">
                <a:solidFill>
                  <a:srgbClr val="FFC000"/>
                </a:solidFill>
              </a:rPr>
              <a:t>т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</a:rPr>
              <a:t>н</a:t>
            </a:r>
            <a:r>
              <a:rPr lang="ru-RU" sz="2400" b="1" i="1" dirty="0" smtClean="0">
                <a:solidFill>
                  <a:srgbClr val="900680"/>
                </a:solidFill>
              </a:rPr>
              <a:t>ы</a:t>
            </a:r>
            <a:r>
              <a:rPr lang="ru-RU" sz="2400" b="1" i="1" dirty="0" smtClean="0">
                <a:solidFill>
                  <a:srgbClr val="002060"/>
                </a:solidFill>
              </a:rPr>
              <a:t>м </a:t>
            </a:r>
            <a:r>
              <a:rPr lang="ru-RU" sz="2400" b="1" i="1" dirty="0" smtClean="0"/>
              <a:t>стержнем.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endParaRPr lang="ru-RU" sz="2800" b="1" dirty="0">
              <a:latin typeface="Comic Sans MS" pitchFamily="66" charset="0"/>
            </a:endParaRPr>
          </a:p>
        </p:txBody>
      </p:sp>
      <p:pic>
        <p:nvPicPr>
          <p:cNvPr id="128004" name="Picture 4" descr="отккрытая книга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7092950" y="476250"/>
            <a:ext cx="1401763" cy="1082675"/>
          </a:xfrm>
          <a:noFill/>
          <a:ln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err="1" smtClean="0">
                <a:solidFill>
                  <a:schemeClr val="tx1"/>
                </a:solidFill>
              </a:rPr>
              <a:t>Инсерт</a:t>
            </a:r>
            <a:r>
              <a:rPr lang="ru-RU" i="1" dirty="0" smtClean="0">
                <a:solidFill>
                  <a:schemeClr val="tx1"/>
                </a:solidFill>
              </a:rPr>
              <a:t> </a:t>
            </a:r>
            <a:br>
              <a:rPr lang="ru-RU" i="1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357290" y="3000372"/>
          <a:ext cx="7000924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0231"/>
                <a:gridCol w="1750231"/>
                <a:gridCol w="1750231"/>
                <a:gridCol w="1750231"/>
              </a:tblGrid>
              <a:tr h="5625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«</a:t>
                      </a:r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V</a:t>
                      </a:r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»</a:t>
                      </a:r>
                    </a:p>
                    <a:p>
                      <a:endParaRPr lang="ru-RU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«+»</a:t>
                      </a:r>
                    </a:p>
                    <a:p>
                      <a:endParaRPr lang="ru-RU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«-»</a:t>
                      </a:r>
                    </a:p>
                    <a:p>
                      <a:endParaRPr lang="ru-RU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«?»</a:t>
                      </a:r>
                    </a:p>
                    <a:p>
                      <a:endParaRPr lang="ru-RU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3259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 smtClean="0"/>
                        <a:t>Уже знал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 smtClean="0"/>
                        <a:t>новое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 smtClean="0"/>
                        <a:t>Думал иначе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 smtClean="0"/>
                        <a:t>Есть вопросы, не понял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8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8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8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304800"/>
            <a:ext cx="8110566" cy="2124068"/>
          </a:xfrm>
        </p:spPr>
        <p:txBody>
          <a:bodyPr/>
          <a:lstStyle/>
          <a:p>
            <a:r>
              <a:rPr lang="ru-RU" sz="2800" i="1" dirty="0" smtClean="0"/>
              <a:t>ПОПС - формула - метод</a:t>
            </a:r>
            <a:r>
              <a:rPr lang="ru-RU" sz="2800" dirty="0" smtClean="0"/>
              <a:t>, используемый при обсуждении дискуссионных проблем, при выполнении упражнений, в которых нужно занять определенную позицию.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>
              <a:solidFill>
                <a:srgbClr val="FF3399"/>
              </a:solidFill>
              <a:latin typeface="Comic Sans MS" pitchFamily="66" charset="0"/>
            </a:endParaRP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1981200"/>
            <a:ext cx="5400675" cy="461645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 typeface="Wingdings" pitchFamily="2" charset="2"/>
              <a:buAutoNum type="arabicPeriod"/>
            </a:pPr>
            <a:endParaRPr lang="ru-RU" sz="2400" dirty="0">
              <a:latin typeface="Comic Sans MS" pitchFamily="66" charset="0"/>
            </a:endParaRP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ru-RU" sz="2400" dirty="0" smtClean="0"/>
              <a:t>П - позиция (в чем заключается точка зрения) - я считаю, что…</a:t>
            </a:r>
          </a:p>
          <a:p>
            <a:pPr marL="533400" indent="-533400">
              <a:lnSpc>
                <a:spcPct val="90000"/>
              </a:lnSpc>
              <a:buNone/>
            </a:pPr>
            <a:r>
              <a:rPr lang="ru-RU" sz="2400" dirty="0" smtClean="0"/>
              <a:t>О - обоснование (доводы в поддержку позиции) - … потому, что…</a:t>
            </a:r>
          </a:p>
          <a:p>
            <a:pPr marL="533400" indent="-533400">
              <a:lnSpc>
                <a:spcPct val="90000"/>
              </a:lnSpc>
              <a:buNone/>
            </a:pPr>
            <a:r>
              <a:rPr lang="ru-RU" sz="2400" dirty="0" smtClean="0"/>
              <a:t>П - пример (факты, иллюстрирующие довод) - …например…</a:t>
            </a:r>
          </a:p>
          <a:p>
            <a:pPr marL="533400" indent="-533400">
              <a:lnSpc>
                <a:spcPct val="90000"/>
              </a:lnSpc>
              <a:buNone/>
            </a:pPr>
            <a:r>
              <a:rPr lang="ru-RU" sz="2400" dirty="0" smtClean="0"/>
              <a:t>С - следствие (вывод, призыв к принятию позиции) - …поэтому…</a:t>
            </a:r>
            <a:endParaRPr lang="ru-RU" sz="2400" dirty="0">
              <a:latin typeface="Comic Sans MS" pitchFamily="66" charset="0"/>
            </a:endParaRPr>
          </a:p>
        </p:txBody>
      </p:sp>
      <p:pic>
        <p:nvPicPr>
          <p:cNvPr id="131079" name="Picture 7" descr="Edu01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5795963" y="2492375"/>
            <a:ext cx="3024187" cy="3313113"/>
          </a:xfrm>
          <a:noFill/>
          <a:ln/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1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4" grpId="0"/>
      <p:bldP spid="13107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1"/>
            <a:ext cx="7543800" cy="1052498"/>
          </a:xfrm>
        </p:spPr>
        <p:txBody>
          <a:bodyPr/>
          <a:lstStyle/>
          <a:p>
            <a:pPr algn="ctr"/>
            <a:r>
              <a:rPr lang="ru-RU" dirty="0" err="1" smtClean="0">
                <a:solidFill>
                  <a:schemeClr val="tx1"/>
                </a:solidFill>
              </a:rPr>
              <a:t>Синквейн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71472" y="2428868"/>
          <a:ext cx="8286807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2269"/>
                <a:gridCol w="2762269"/>
                <a:gridCol w="2762269"/>
              </a:tblGrid>
              <a:tr h="2143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i="1" dirty="0" smtClean="0"/>
                        <a:t>1-я строка.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i="1" dirty="0" smtClean="0"/>
                        <a:t>Кто? Что?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i="1" dirty="0" smtClean="0"/>
                        <a:t>1 существительное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2143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i="1" dirty="0" smtClean="0"/>
                        <a:t>2-я строка.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i="1" dirty="0" smtClean="0"/>
                        <a:t>Какой?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i="1" dirty="0" smtClean="0"/>
                        <a:t>2 прилагательных.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2143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i="1" dirty="0" smtClean="0"/>
                        <a:t>3-я строка.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i="1" dirty="0" smtClean="0"/>
                        <a:t>Что делает?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i="1" dirty="0" smtClean="0"/>
                        <a:t>3 глагола.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2143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i="1" dirty="0" smtClean="0"/>
                        <a:t>4-я строка.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i="1" dirty="0" smtClean="0"/>
                        <a:t>Что автор думает о теме?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i="1" dirty="0" smtClean="0"/>
                        <a:t>Фраза.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2143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i="1" dirty="0" smtClean="0"/>
                        <a:t>5-я строка.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i="1" dirty="0" smtClean="0"/>
                        <a:t>Кто? Что? (Новое звучание темы)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i="1" dirty="0" smtClean="0"/>
                        <a:t>1 существительное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2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8" name="WordArt 4"/>
          <p:cNvSpPr>
            <a:spLocks noChangeArrowheads="1" noChangeShapeType="1" noTextEdit="1"/>
          </p:cNvSpPr>
          <p:nvPr/>
        </p:nvSpPr>
        <p:spPr bwMode="auto">
          <a:xfrm>
            <a:off x="900113" y="1412875"/>
            <a:ext cx="7993062" cy="28987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r>
              <a:rPr lang="ru-RU" sz="4400" i="1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Comic Sans MS"/>
              </a:rPr>
              <a:t>Спасибо за внимание!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9" name="Text Box 5"/>
          <p:cNvSpPr txBox="1">
            <a:spLocks noChangeArrowheads="1"/>
          </p:cNvSpPr>
          <p:nvPr/>
        </p:nvSpPr>
        <p:spPr bwMode="auto">
          <a:xfrm>
            <a:off x="684213" y="1268413"/>
            <a:ext cx="70564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ru-RU" sz="1800" b="0">
              <a:effectLst/>
              <a:latin typeface="Tahoma" pitchFamily="34" charset="0"/>
            </a:endParaRPr>
          </a:p>
        </p:txBody>
      </p:sp>
      <p:sp>
        <p:nvSpPr>
          <p:cNvPr id="113670" name="Text Box 6"/>
          <p:cNvSpPr txBox="1">
            <a:spLocks noChangeArrowheads="1"/>
          </p:cNvSpPr>
          <p:nvPr/>
        </p:nvSpPr>
        <p:spPr bwMode="auto">
          <a:xfrm>
            <a:off x="1187450" y="2060575"/>
            <a:ext cx="7345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ru-RU" sz="1800">
              <a:effectLst/>
              <a:latin typeface="Tahoma" pitchFamily="34" charset="0"/>
            </a:endParaRPr>
          </a:p>
        </p:txBody>
      </p:sp>
      <p:sp>
        <p:nvSpPr>
          <p:cNvPr id="116737" name="Rectangle 1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692150"/>
            <a:ext cx="7034213" cy="5022866"/>
          </a:xfrm>
        </p:spPr>
        <p:txBody>
          <a:bodyPr anchor="ctr"/>
          <a:lstStyle/>
          <a:p>
            <a:pPr algn="just">
              <a:buNone/>
            </a:pPr>
            <a:r>
              <a:rPr lang="ru-RU" dirty="0"/>
              <a:t>Вовлеченный в </a:t>
            </a:r>
            <a:r>
              <a:rPr lang="ru-RU" dirty="0" smtClean="0"/>
              <a:t>исследовательскую деятельность </a:t>
            </a:r>
            <a:r>
              <a:rPr lang="ru-RU" dirty="0"/>
              <a:t>ребенок находится на  пути продвижения от незнания к знанию, от неумения к умению, осознает смысл и результат своих усилий не только по указанию учителя, но и в результате собственного поиска. </a:t>
            </a:r>
            <a:r>
              <a:rPr lang="ru-RU" dirty="0" smtClean="0"/>
              <a:t>В</a:t>
            </a:r>
            <a:r>
              <a:rPr lang="ru-RU" dirty="0"/>
              <a:t>. </a:t>
            </a:r>
            <a:r>
              <a:rPr lang="ru-RU" dirty="0" err="1"/>
              <a:t>Осницкий</a:t>
            </a:r>
            <a:r>
              <a:rPr lang="ru-RU" dirty="0"/>
              <a:t> </a:t>
            </a:r>
            <a:endParaRPr lang="ru-RU" b="1" dirty="0">
              <a:latin typeface="Monotype Corsiva" pitchFamily="66" charset="0"/>
            </a:endParaRPr>
          </a:p>
        </p:txBody>
      </p:sp>
      <p:pic>
        <p:nvPicPr>
          <p:cNvPr id="116746" name="Picture 10" descr="sova2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7215206" y="4929198"/>
            <a:ext cx="1589087" cy="1722438"/>
          </a:xfrm>
          <a:noFill/>
          <a:ln/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71550" y="620713"/>
            <a:ext cx="8172450" cy="5403850"/>
          </a:xfrm>
        </p:spPr>
        <p:txBody>
          <a:bodyPr/>
          <a:lstStyle/>
          <a:p>
            <a:pPr>
              <a:buNone/>
            </a:pPr>
            <a:r>
              <a:rPr lang="ru-RU" sz="2800" dirty="0"/>
              <a:t>1. Что такое исследовательская деятельность?</a:t>
            </a:r>
          </a:p>
          <a:p>
            <a:pPr>
              <a:buNone/>
            </a:pPr>
            <a:r>
              <a:rPr lang="ru-RU" sz="2800" dirty="0"/>
              <a:t>2. Что включает в себя понятие исследование?</a:t>
            </a:r>
          </a:p>
          <a:p>
            <a:pPr>
              <a:buNone/>
            </a:pPr>
            <a:r>
              <a:rPr lang="ru-RU" sz="2800" dirty="0"/>
              <a:t>3. Как Вы считаете, какие педагогические приемы помогут в организации исследовательской деятельности?</a:t>
            </a:r>
          </a:p>
          <a:p>
            <a:pPr>
              <a:buNone/>
            </a:pPr>
            <a:r>
              <a:rPr lang="ru-RU" sz="2800" dirty="0"/>
              <a:t>4. Что Вы ожидаете от мастер - класса</a:t>
            </a:r>
            <a:r>
              <a:rPr lang="ru-RU" sz="2800"/>
              <a:t>? </a:t>
            </a:r>
            <a:endParaRPr lang="ru-RU" sz="2800" dirty="0"/>
          </a:p>
          <a:p>
            <a:pPr>
              <a:buFont typeface="Wingdings" pitchFamily="2" charset="2"/>
              <a:buNone/>
            </a:pPr>
            <a:endParaRPr lang="ru-RU" sz="2400" b="1" dirty="0">
              <a:latin typeface="Comic Sans MS" pitchFamily="66" charset="0"/>
            </a:endParaRPr>
          </a:p>
        </p:txBody>
      </p:sp>
      <p:pic>
        <p:nvPicPr>
          <p:cNvPr id="118788" name="Picture 4" descr="Bs01080_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5643570" y="4643446"/>
            <a:ext cx="2914641" cy="198441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18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1071538" y="357166"/>
            <a:ext cx="7543800" cy="1643074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Исследовательская деятельность обучающихся </a:t>
            </a:r>
            <a:endParaRPr lang="ru-RU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981200"/>
            <a:ext cx="7392988" cy="4114800"/>
          </a:xfrm>
        </p:spPr>
        <p:txBody>
          <a:bodyPr/>
          <a:lstStyle/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деятельность, связанная с решением учащимися творческой, исследовательской задачи с заранее неизвестным решением (в отличие от практикума, служащего для иллюстрации тех или иных законов природы) и предполагающая наличие основных этапов, характерных для исследования в научной сфере. </a:t>
            </a:r>
            <a:endParaRPr lang="ru-RU" sz="2800" b="1" dirty="0">
              <a:latin typeface="Comic Sans MS" pitchFamily="66" charset="0"/>
            </a:endParaRPr>
          </a:p>
        </p:txBody>
      </p:sp>
      <p:pic>
        <p:nvPicPr>
          <p:cNvPr id="120839" name="Picture 7" descr="svesda"/>
          <p:cNvPicPr>
            <a:picLocks noGrp="1" noChangeAspect="1" noChangeArrowheads="1" noCrop="1"/>
          </p:cNvPicPr>
          <p:nvPr>
            <p:ph sz="quarter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6227763" y="476250"/>
            <a:ext cx="342900" cy="285750"/>
          </a:xfrm>
          <a:noFill/>
          <a:ln/>
        </p:spPr>
      </p:pic>
      <p:pic>
        <p:nvPicPr>
          <p:cNvPr id="120841" name="Picture 9" descr="svesda"/>
          <p:cNvPicPr>
            <a:picLocks noGrp="1" noChangeAspect="1" noChangeArrowheads="1" noCrop="1"/>
          </p:cNvPicPr>
          <p:nvPr>
            <p:ph sz="quarter" idx="3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7451725" y="620713"/>
            <a:ext cx="342900" cy="285750"/>
          </a:xfrm>
          <a:noFill/>
          <a:ln/>
        </p:spPr>
      </p:pic>
      <p:pic>
        <p:nvPicPr>
          <p:cNvPr id="120843" name="Picture 11" descr="svesda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588125" y="836613"/>
            <a:ext cx="1296988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0844" name="Picture 12" descr="svesda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596188" y="836613"/>
            <a:ext cx="865187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0845" name="Picture 13" descr="svesda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812088" y="260350"/>
            <a:ext cx="1008062" cy="83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08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98" decel="100000" fill="hold"/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4" grpId="0"/>
      <p:bldP spid="12083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61" name="Oval 5"/>
          <p:cNvSpPr>
            <a:spLocks noChangeArrowheads="1"/>
          </p:cNvSpPr>
          <p:nvPr/>
        </p:nvSpPr>
        <p:spPr bwMode="auto">
          <a:xfrm>
            <a:off x="857224" y="642918"/>
            <a:ext cx="2790839" cy="2789255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9999FF"/>
            </a:solidFill>
            <a:round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r>
              <a:rPr lang="ru-RU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Постановка </a:t>
            </a:r>
          </a:p>
          <a:p>
            <a:r>
              <a:rPr lang="ru-RU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проблемы</a:t>
            </a:r>
            <a:endParaRPr lang="ru-RU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1862" name="Oval 6"/>
          <p:cNvSpPr>
            <a:spLocks noChangeArrowheads="1"/>
          </p:cNvSpPr>
          <p:nvPr/>
        </p:nvSpPr>
        <p:spPr bwMode="auto">
          <a:xfrm>
            <a:off x="5967420" y="1142984"/>
            <a:ext cx="3176580" cy="245427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9999FF"/>
            </a:solidFill>
            <a:round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r>
              <a:rPr lang="ru-RU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Подбор </a:t>
            </a:r>
          </a:p>
          <a:p>
            <a:r>
              <a:rPr lang="ru-RU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методик </a:t>
            </a:r>
          </a:p>
          <a:p>
            <a:r>
              <a:rPr lang="ru-RU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исследования</a:t>
            </a:r>
            <a:endParaRPr lang="ru-RU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1863" name="Oval 7"/>
          <p:cNvSpPr>
            <a:spLocks noChangeArrowheads="1"/>
          </p:cNvSpPr>
          <p:nvPr/>
        </p:nvSpPr>
        <p:spPr bwMode="auto">
          <a:xfrm>
            <a:off x="3500430" y="0"/>
            <a:ext cx="3071802" cy="2597169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9999FF"/>
            </a:solidFill>
            <a:round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r>
              <a:rPr lang="ru-RU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Изучение </a:t>
            </a:r>
          </a:p>
          <a:p>
            <a:r>
              <a:rPr lang="ru-RU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теории</a:t>
            </a:r>
            <a:endParaRPr lang="ru-RU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1860" name="WordArt 4"/>
          <p:cNvSpPr>
            <a:spLocks noChangeArrowheads="1" noChangeShapeType="1" noTextEdit="1"/>
          </p:cNvSpPr>
          <p:nvPr/>
        </p:nvSpPr>
        <p:spPr bwMode="auto">
          <a:xfrm>
            <a:off x="500034" y="3000372"/>
            <a:ext cx="8247092" cy="114935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i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3399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Исследовательская  работа </a:t>
            </a:r>
            <a:endParaRPr lang="ru-RU" sz="3600" i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FF3399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7" name="Oval 7"/>
          <p:cNvSpPr>
            <a:spLocks noChangeArrowheads="1"/>
          </p:cNvSpPr>
          <p:nvPr/>
        </p:nvSpPr>
        <p:spPr bwMode="auto">
          <a:xfrm>
            <a:off x="6072198" y="4000504"/>
            <a:ext cx="2889242" cy="2168517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9999FF"/>
            </a:solidFill>
            <a:round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r>
              <a:rPr lang="ru-RU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Сбор </a:t>
            </a:r>
          </a:p>
          <a:p>
            <a:r>
              <a:rPr lang="ru-RU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собственного </a:t>
            </a:r>
          </a:p>
          <a:p>
            <a:r>
              <a:rPr lang="ru-RU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материала</a:t>
            </a:r>
            <a:endParaRPr lang="ru-RU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3286116" y="4260855"/>
            <a:ext cx="2694818" cy="2597145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9999FF"/>
            </a:solidFill>
            <a:round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r>
              <a:rPr lang="ru-RU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Анализ </a:t>
            </a:r>
          </a:p>
          <a:p>
            <a:r>
              <a:rPr lang="ru-RU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материала,</a:t>
            </a:r>
          </a:p>
          <a:p>
            <a:r>
              <a:rPr lang="ru-RU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обобщение</a:t>
            </a:r>
            <a:endParaRPr lang="ru-RU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571472" y="4071942"/>
            <a:ext cx="2460614" cy="2214578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9999FF"/>
            </a:solidFill>
            <a:round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r>
              <a:rPr lang="ru-RU" sz="3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Выводы </a:t>
            </a:r>
            <a:endParaRPr lang="ru-RU" sz="36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1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21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21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1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600"/>
                            </p:stCondLst>
                            <p:childTnLst>
                              <p:par>
                                <p:cTn id="2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100"/>
                            </p:stCondLst>
                            <p:childTnLst>
                              <p:par>
                                <p:cTn id="2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600"/>
                            </p:stCondLst>
                            <p:childTnLst>
                              <p:par>
                                <p:cTn id="3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61" grpId="0" animBg="1"/>
      <p:bldP spid="121862" grpId="0" animBg="1"/>
      <p:bldP spid="121863" grpId="0" animBg="1"/>
      <p:bldP spid="121860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4" name="WordArt 4"/>
          <p:cNvSpPr>
            <a:spLocks noChangeArrowheads="1" noChangeShapeType="1" noTextEdit="1"/>
          </p:cNvSpPr>
          <p:nvPr/>
        </p:nvSpPr>
        <p:spPr bwMode="auto">
          <a:xfrm>
            <a:off x="539750" y="5000636"/>
            <a:ext cx="8280400" cy="108901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i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3399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Научно-практическая конференция </a:t>
            </a:r>
            <a:endParaRPr lang="ru-RU" sz="3600" i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FF3399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pic>
        <p:nvPicPr>
          <p:cNvPr id="8" name="Picture 2" descr="D:\Pictures\мероприятия\2010-2011\научно-практическая конференция\DSC0373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4819581" cy="3614686"/>
          </a:xfrm>
          <a:prstGeom prst="rect">
            <a:avLst/>
          </a:prstGeom>
          <a:noFill/>
        </p:spPr>
      </p:pic>
      <p:pic>
        <p:nvPicPr>
          <p:cNvPr id="9" name="Picture 2" descr="D:\Pictures\мероприятия\2009-2010\исследователи природы - иркутск\SDC1237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2000" y="1857364"/>
            <a:ext cx="4381498" cy="3286124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2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9" name="Picture 3" descr="D:\Pictures\мероприятия\2009-2010\Усть-Кут\DSC0178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4953034" cy="3714776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71472" y="5072074"/>
            <a:ext cx="7500990" cy="857256"/>
          </a:xfrm>
        </p:spPr>
        <p:txBody>
          <a:bodyPr/>
          <a:lstStyle/>
          <a:p>
            <a:r>
              <a:rPr lang="ru-RU" sz="3600" dirty="0" err="1" smtClean="0"/>
              <a:t>Экошкола</a:t>
            </a:r>
            <a:r>
              <a:rPr lang="ru-RU" sz="3600" dirty="0" smtClean="0"/>
              <a:t>/Зеленый флаг</a:t>
            </a:r>
            <a:endParaRPr lang="ru-RU" sz="3600" dirty="0"/>
          </a:p>
        </p:txBody>
      </p:sp>
      <p:pic>
        <p:nvPicPr>
          <p:cNvPr id="7" name="Picture 2" descr="D:\Pictures\церемония вручения зелёного флага\DSCN120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14876" y="2000240"/>
            <a:ext cx="4395819" cy="32972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rgbClr val="FF3399"/>
                </a:solidFill>
                <a:latin typeface="Comic Sans MS" pitchFamily="66" charset="0"/>
              </a:rPr>
              <a:t>Исследовательская деятельность помогает:</a:t>
            </a:r>
            <a:endParaRPr lang="ru-RU" sz="4000" dirty="0">
              <a:solidFill>
                <a:srgbClr val="FF3399"/>
              </a:solidFill>
              <a:latin typeface="Comic Sans MS" pitchFamily="66" charset="0"/>
            </a:endParaRP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989138"/>
            <a:ext cx="8077200" cy="4535487"/>
          </a:xfrm>
        </p:spPr>
        <p:txBody>
          <a:bodyPr/>
          <a:lstStyle/>
          <a:p>
            <a:pPr>
              <a:buNone/>
            </a:pPr>
            <a:r>
              <a:rPr lang="ru-RU" sz="2000" dirty="0" smtClean="0"/>
              <a:t>1) самостоятельно приобретать новые знания, эффективно применять их на практике;</a:t>
            </a:r>
          </a:p>
          <a:p>
            <a:pPr>
              <a:buNone/>
            </a:pPr>
            <a:r>
              <a:rPr lang="ru-RU" sz="2000" dirty="0" smtClean="0"/>
              <a:t>2) критически и творчески мыслить, находить рациональные пути преодоления трудностей, генерировать новые идеи;</a:t>
            </a:r>
          </a:p>
          <a:p>
            <a:pPr>
              <a:buNone/>
            </a:pPr>
            <a:r>
              <a:rPr lang="ru-RU" sz="2000" dirty="0" smtClean="0"/>
              <a:t>3) грамотно работать с информацией: уметь собирать необходимые факты, анализировать их, выдвигать гипотезы решения проблемы, устанавливать закономерности, формулировать аргументированные выводы, находить решения;</a:t>
            </a:r>
          </a:p>
          <a:p>
            <a:pPr>
              <a:buNone/>
            </a:pPr>
            <a:r>
              <a:rPr lang="ru-RU" sz="2000" dirty="0" smtClean="0"/>
              <a:t>4) быть коммуникабельным, контактным в различных социальных группах;</a:t>
            </a:r>
          </a:p>
          <a:p>
            <a:pPr>
              <a:buNone/>
            </a:pPr>
            <a:r>
              <a:rPr lang="ru-RU" sz="2000" dirty="0" smtClean="0"/>
              <a:t>5) самостоятельно работать над развитием собственной нравственности, интеллекта, культуры.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endParaRPr lang="ru-RU" sz="2800" b="1" dirty="0">
              <a:effectLst/>
              <a:latin typeface="Comic Sans MS" pitchFamily="66" charset="0"/>
            </a:endParaRPr>
          </a:p>
        </p:txBody>
      </p:sp>
      <p:pic>
        <p:nvPicPr>
          <p:cNvPr id="123911" name="Picture 7" descr="s161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7521575" y="260350"/>
            <a:ext cx="1371600" cy="1368425"/>
          </a:xfrm>
          <a:noFill/>
          <a:ln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2390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2390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2390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998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498"/>
                            </p:stCondLst>
                            <p:childTnLst>
                              <p:par>
                                <p:cTn id="2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998"/>
                            </p:stCondLst>
                            <p:childTnLst>
                              <p:par>
                                <p:cTn id="2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498"/>
                            </p:stCondLst>
                            <p:childTnLst>
                              <p:par>
                                <p:cTn id="3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998"/>
                            </p:stCondLst>
                            <p:childTnLst>
                              <p:par>
                                <p:cTn id="3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6" grpId="0"/>
      <p:bldP spid="12390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928688" y="404813"/>
            <a:ext cx="8215312" cy="1431925"/>
          </a:xfrm>
        </p:spPr>
        <p:txBody>
          <a:bodyPr/>
          <a:lstStyle/>
          <a:p>
            <a:r>
              <a:rPr lang="ru-RU" sz="4000" dirty="0" smtClean="0">
                <a:solidFill>
                  <a:srgbClr val="FF3399"/>
                </a:solidFill>
                <a:latin typeface="Comic Sans MS" pitchFamily="66" charset="0"/>
              </a:rPr>
              <a:t>Виды исследовательских работ</a:t>
            </a:r>
            <a:endParaRPr lang="ru-RU" sz="4000" dirty="0">
              <a:solidFill>
                <a:srgbClr val="FF3399"/>
              </a:solidFill>
              <a:latin typeface="Comic Sans MS" pitchFamily="66" charset="0"/>
            </a:endParaRPr>
          </a:p>
        </p:txBody>
      </p:sp>
      <p:sp>
        <p:nvSpPr>
          <p:cNvPr id="129028" name="Cloud"/>
          <p:cNvSpPr>
            <a:spLocks noChangeAspect="1" noEditPoints="1" noChangeArrowheads="1"/>
          </p:cNvSpPr>
          <p:nvPr/>
        </p:nvSpPr>
        <p:spPr bwMode="auto">
          <a:xfrm rot="698360">
            <a:off x="323850" y="1989138"/>
            <a:ext cx="2743200" cy="18383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ru-RU" sz="3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Сообщение  </a:t>
            </a:r>
            <a:endParaRPr lang="ru-RU" sz="36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9029" name="Cloud"/>
          <p:cNvSpPr>
            <a:spLocks noChangeAspect="1" noEditPoints="1" noChangeArrowheads="1"/>
          </p:cNvSpPr>
          <p:nvPr/>
        </p:nvSpPr>
        <p:spPr bwMode="auto">
          <a:xfrm rot="-267106">
            <a:off x="2995817" y="2326377"/>
            <a:ext cx="2952750" cy="18383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ru-RU" sz="2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Исследовательская работа</a:t>
            </a:r>
            <a:endParaRPr lang="ru-RU" sz="24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9030" name="Cloud"/>
          <p:cNvSpPr>
            <a:spLocks noChangeAspect="1" noEditPoints="1" noChangeArrowheads="1"/>
          </p:cNvSpPr>
          <p:nvPr/>
        </p:nvSpPr>
        <p:spPr bwMode="auto">
          <a:xfrm rot="1224335">
            <a:off x="1677988" y="3862388"/>
            <a:ext cx="3167062" cy="18383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ru-RU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Доклад  </a:t>
            </a:r>
            <a:endParaRPr lang="ru-RU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9031" name="Cloud"/>
          <p:cNvSpPr>
            <a:spLocks noChangeAspect="1" noEditPoints="1" noChangeArrowheads="1"/>
          </p:cNvSpPr>
          <p:nvPr/>
        </p:nvSpPr>
        <p:spPr bwMode="auto">
          <a:xfrm rot="-422969">
            <a:off x="3995738" y="4005263"/>
            <a:ext cx="2743200" cy="18383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ru-RU" sz="20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Стендовый доклад</a:t>
            </a:r>
            <a:r>
              <a:rPr lang="ru-RU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ru-RU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9032" name="Cloud"/>
          <p:cNvSpPr>
            <a:spLocks noChangeAspect="1" noEditPoints="1" noChangeArrowheads="1"/>
          </p:cNvSpPr>
          <p:nvPr/>
        </p:nvSpPr>
        <p:spPr bwMode="auto">
          <a:xfrm>
            <a:off x="5219700" y="4797425"/>
            <a:ext cx="3563938" cy="18383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ru-RU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Реферат  </a:t>
            </a:r>
            <a:endParaRPr lang="ru-RU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9033" name="Cloud"/>
          <p:cNvSpPr>
            <a:spLocks noChangeAspect="1" noEditPoints="1" noChangeArrowheads="1"/>
          </p:cNvSpPr>
          <p:nvPr/>
        </p:nvSpPr>
        <p:spPr bwMode="auto">
          <a:xfrm>
            <a:off x="7920038" y="1785926"/>
            <a:ext cx="1223962" cy="6477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29034" name="Cloud"/>
          <p:cNvSpPr>
            <a:spLocks noChangeAspect="1" noEditPoints="1" noChangeArrowheads="1"/>
          </p:cNvSpPr>
          <p:nvPr/>
        </p:nvSpPr>
        <p:spPr bwMode="auto">
          <a:xfrm>
            <a:off x="611188" y="6021388"/>
            <a:ext cx="1081087" cy="4318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29036" name="Cloud"/>
          <p:cNvSpPr>
            <a:spLocks noChangeAspect="1" noEditPoints="1" noChangeArrowheads="1"/>
          </p:cNvSpPr>
          <p:nvPr/>
        </p:nvSpPr>
        <p:spPr bwMode="auto">
          <a:xfrm>
            <a:off x="2195513" y="5300663"/>
            <a:ext cx="1223962" cy="6477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2" name="Cloud"/>
          <p:cNvSpPr>
            <a:spLocks noChangeAspect="1" noEditPoints="1" noChangeArrowheads="1"/>
          </p:cNvSpPr>
          <p:nvPr/>
        </p:nvSpPr>
        <p:spPr bwMode="auto">
          <a:xfrm>
            <a:off x="4786314" y="1571612"/>
            <a:ext cx="3009954" cy="1552573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ru-RU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Эксперимент   </a:t>
            </a:r>
            <a:endParaRPr lang="ru-RU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" name="Cloud"/>
          <p:cNvSpPr>
            <a:spLocks noChangeAspect="1" noEditPoints="1" noChangeArrowheads="1"/>
          </p:cNvSpPr>
          <p:nvPr/>
        </p:nvSpPr>
        <p:spPr bwMode="auto">
          <a:xfrm rot="20748303">
            <a:off x="6241187" y="2960992"/>
            <a:ext cx="2769919" cy="142876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ru-RU" sz="20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Натуралистическая работа </a:t>
            </a:r>
            <a:endParaRPr lang="ru-RU" sz="20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29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9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29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29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29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9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29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29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29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500"/>
                            </p:stCondLst>
                            <p:childTnLst>
                              <p:par>
                                <p:cTn id="5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6" grpId="0"/>
      <p:bldP spid="129028" grpId="0" animBg="1"/>
      <p:bldP spid="129029" grpId="0" animBg="1"/>
      <p:bldP spid="129030" grpId="0" animBg="1"/>
      <p:bldP spid="129031" grpId="0" animBg="1"/>
      <p:bldP spid="129032" grpId="0" animBg="1"/>
      <p:bldP spid="129033" grpId="0" animBg="1"/>
      <p:bldP spid="129034" grpId="0" animBg="1"/>
      <p:bldP spid="129036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Сумерки">
  <a:themeElements>
    <a:clrScheme name="Сумерки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Сумерки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itchFamily="66" charset="0"/>
          </a:defRPr>
        </a:defPPr>
      </a:lstStyle>
    </a:lnDef>
  </a:objectDefaults>
  <a:extraClrSchemeLst>
    <a:extraClrScheme>
      <a:clrScheme name="Сумерки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443</TotalTime>
  <Words>557</Words>
  <Application>Microsoft Office PowerPoint</Application>
  <PresentationFormat>Экран (4:3)</PresentationFormat>
  <Paragraphs>97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Сумерки</vt:lpstr>
      <vt:lpstr>Инновационные приемы в организации исследовательской деятельности обучающихся</vt:lpstr>
      <vt:lpstr>Слайд 2</vt:lpstr>
      <vt:lpstr>Слайд 3</vt:lpstr>
      <vt:lpstr>Исследовательская деятельность обучающихся </vt:lpstr>
      <vt:lpstr>Слайд 5</vt:lpstr>
      <vt:lpstr>Слайд 6</vt:lpstr>
      <vt:lpstr>Экошкола/Зеленый флаг</vt:lpstr>
      <vt:lpstr>Исследовательская деятельность помогает:</vt:lpstr>
      <vt:lpstr>Виды исследовательских работ</vt:lpstr>
      <vt:lpstr> Кейс -технологии  (case study)  </vt:lpstr>
      <vt:lpstr>Критерии кейса</vt:lpstr>
      <vt:lpstr>Кластер («гроздь», «пучок», «созвездие») –  выделение смысловых единиц текста и графическое их оформление в определённом порядке в виде грозди, пучка, созвездия.</vt:lpstr>
      <vt:lpstr>  Инсерт – маркировка текста на полях значками по мере его чтения.  </vt:lpstr>
      <vt:lpstr>Инсерт  </vt:lpstr>
      <vt:lpstr>ПОПС - формула - метод, используемый при обсуждении дискуссионных проблем, при выполнении упражнений, в которых нужно занять определенную позицию.   </vt:lpstr>
      <vt:lpstr>Синквейн </vt:lpstr>
      <vt:lpstr>Слайд 17</vt:lpstr>
    </vt:vector>
  </TitlesOfParts>
  <Company>iac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проведения «Мастер - класса»</dc:title>
  <dc:creator>Alex</dc:creator>
  <cp:lastModifiedBy>Пользователь</cp:lastModifiedBy>
  <cp:revision>17</cp:revision>
  <cp:lastPrinted>1601-01-01T00:00:00Z</cp:lastPrinted>
  <dcterms:created xsi:type="dcterms:W3CDTF">2006-01-24T13:05:25Z</dcterms:created>
  <dcterms:modified xsi:type="dcterms:W3CDTF">2013-03-25T06:48:20Z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7</vt:i4>
  </property>
</Properties>
</file>